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648" r:id="rId3"/>
  </p:sldMasterIdLst>
  <p:notesMasterIdLst>
    <p:notesMasterId r:id="rId4"/>
  </p:notesMasterIdLst>
  <p:sldIdLst>
    <p:sldId id="256" r:id="rId5"/>
    <p:sldId id="257" r:id="rId6"/>
    <p:sldId id="258" r:id="rId7"/>
  </p:sldIdLst>
  <p:sldSz cy="9144000" cx="6858000"/>
  <p:notesSz cx="6858000" cy="9144000"/>
  <p:embeddedFontLst>
    <p:embeddedFont>
      <p:font typeface="Dosis"/>
      <p:regular r:id="rId8"/>
      <p:bold r:id="rId9"/>
    </p:embeddedFont>
    <p:embeddedFont>
      <p:font typeface="Roboto"/>
      <p:regular r:id="rId10"/>
      <p:bold r:id="rId11"/>
      <p:italic r:id="rId12"/>
      <p:boldItalic r:id="rId13"/>
    </p:embeddedFont>
    <p:embeddedFont>
      <p:font typeface="Teko"/>
      <p:regular r:id="rId14"/>
      <p:bold r:id="rId1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16" roundtripDataSignature="AMtx7mg8LF5jVYUTZ9Wdf1/0Ow8UWGQyX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1" Type="http://schemas.openxmlformats.org/officeDocument/2006/relationships/font" Target="fonts/Roboto-bold.fntdata"/><Relationship Id="rId10" Type="http://schemas.openxmlformats.org/officeDocument/2006/relationships/font" Target="fonts/Roboto-regular.fntdata"/><Relationship Id="rId13" Type="http://schemas.openxmlformats.org/officeDocument/2006/relationships/font" Target="fonts/Roboto-boldItalic.fntdata"/><Relationship Id="rId12" Type="http://schemas.openxmlformats.org/officeDocument/2006/relationships/font" Target="fonts/Roboto-italic.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font" Target="fonts/Dosis-bold.fntdata"/><Relationship Id="rId15" Type="http://schemas.openxmlformats.org/officeDocument/2006/relationships/font" Target="fonts/Teko-bold.fntdata"/><Relationship Id="rId14" Type="http://schemas.openxmlformats.org/officeDocument/2006/relationships/font" Target="fonts/Teko-regular.fntdata"/><Relationship Id="rId16" Type="http://customschemas.google.com/relationships/presentationmetadata" Target="meta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font" Target="fonts/Dosis-regular.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2143125" y="685800"/>
            <a:ext cx="257175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1pPr>
            <a:lvl2pPr indent="-317500" lvl="1" marL="9144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2pPr>
            <a:lvl3pPr indent="-317500" lvl="2" marL="13716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3pPr>
            <a:lvl4pPr indent="-317500" lvl="3" marL="18288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4pPr>
            <a:lvl5pPr indent="-317500" lvl="4" marL="22860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5pPr>
            <a:lvl6pPr indent="-317500" lvl="5" marL="27432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6pPr>
            <a:lvl7pPr indent="-317500" lvl="6" marL="32004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7pPr>
            <a:lvl8pPr indent="-317500" lvl="7" marL="36576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8pPr>
            <a:lvl9pPr indent="-317500" lvl="8" marL="41148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 name="Shape 15"/>
        <p:cNvGrpSpPr/>
        <p:nvPr/>
      </p:nvGrpSpPr>
      <p:grpSpPr>
        <a:xfrm>
          <a:off x="0" y="0"/>
          <a:ext cx="0" cy="0"/>
          <a:chOff x="0" y="0"/>
          <a:chExt cx="0" cy="0"/>
        </a:xfrm>
      </p:grpSpPr>
      <p:sp>
        <p:nvSpPr>
          <p:cNvPr id="16" name="Google Shape;16;p1:notes"/>
          <p:cNvSpPr/>
          <p:nvPr>
            <p:ph idx="2" type="sldImg"/>
          </p:nvPr>
        </p:nvSpPr>
        <p:spPr>
          <a:xfrm>
            <a:off x="2143125" y="685800"/>
            <a:ext cx="257175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 name="Google Shape;17;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 name="Shape 35"/>
        <p:cNvGrpSpPr/>
        <p:nvPr/>
      </p:nvGrpSpPr>
      <p:grpSpPr>
        <a:xfrm>
          <a:off x="0" y="0"/>
          <a:ext cx="0" cy="0"/>
          <a:chOff x="0" y="0"/>
          <a:chExt cx="0" cy="0"/>
        </a:xfrm>
      </p:grpSpPr>
      <p:sp>
        <p:nvSpPr>
          <p:cNvPr id="36" name="Google Shape;36;p2:notes"/>
          <p:cNvSpPr/>
          <p:nvPr>
            <p:ph idx="2" type="sldImg"/>
          </p:nvPr>
        </p:nvSpPr>
        <p:spPr>
          <a:xfrm>
            <a:off x="2143125" y="685800"/>
            <a:ext cx="257175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7" name="Google Shape;37;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 name="Shape 53"/>
        <p:cNvGrpSpPr/>
        <p:nvPr/>
      </p:nvGrpSpPr>
      <p:grpSpPr>
        <a:xfrm>
          <a:off x="0" y="0"/>
          <a:ext cx="0" cy="0"/>
          <a:chOff x="0" y="0"/>
          <a:chExt cx="0" cy="0"/>
        </a:xfrm>
      </p:grpSpPr>
      <p:sp>
        <p:nvSpPr>
          <p:cNvPr id="54" name="Google Shape;54;p3:notes"/>
          <p:cNvSpPr/>
          <p:nvPr>
            <p:ph idx="2" type="sldImg"/>
          </p:nvPr>
        </p:nvSpPr>
        <p:spPr>
          <a:xfrm>
            <a:off x="2143125" y="685800"/>
            <a:ext cx="257175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5" name="Google Shape;55;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 name="Shape 9"/>
        <p:cNvGrpSpPr/>
        <p:nvPr/>
      </p:nvGrpSpPr>
      <p:grpSpPr>
        <a:xfrm>
          <a:off x="0" y="0"/>
          <a:ext cx="0" cy="0"/>
          <a:chOff x="0" y="0"/>
          <a:chExt cx="0" cy="0"/>
        </a:xfrm>
      </p:grpSpPr>
      <p:sp>
        <p:nvSpPr>
          <p:cNvPr id="10" name="Google Shape;10;p5"/>
          <p:cNvSpPr/>
          <p:nvPr/>
        </p:nvSpPr>
        <p:spPr>
          <a:xfrm>
            <a:off x="-41306" y="-67733"/>
            <a:ext cx="2484469" cy="9270489"/>
          </a:xfrm>
          <a:custGeom>
            <a:rect b="b" l="l" r="r" t="t"/>
            <a:pathLst>
              <a:path extrusionOk="0" h="208586" w="132505">
                <a:moveTo>
                  <a:pt x="132505" y="207264"/>
                </a:moveTo>
                <a:lnTo>
                  <a:pt x="25063" y="0"/>
                </a:lnTo>
                <a:lnTo>
                  <a:pt x="0" y="202"/>
                </a:lnTo>
                <a:lnTo>
                  <a:pt x="1322" y="208586"/>
                </a:lnTo>
                <a:close/>
              </a:path>
            </a:pathLst>
          </a:custGeom>
          <a:solidFill>
            <a:srgbClr val="F3F3F3"/>
          </a:solidFill>
          <a:ln>
            <a:noFill/>
          </a:ln>
        </p:spPr>
      </p:sp>
      <p:sp>
        <p:nvSpPr>
          <p:cNvPr id="11" name="Google Shape;11;p5"/>
          <p:cNvSpPr/>
          <p:nvPr/>
        </p:nvSpPr>
        <p:spPr>
          <a:xfrm flipH="1">
            <a:off x="-677653" y="-31219"/>
            <a:ext cx="1319400" cy="1331733"/>
          </a:xfrm>
          <a:prstGeom prst="parallelogram">
            <a:avLst>
              <a:gd fmla="val 51542" name="adj"/>
            </a:avLst>
          </a:prstGeom>
          <a:solidFill>
            <a:srgbClr val="222222"/>
          </a:solidFill>
          <a:ln>
            <a:noFill/>
          </a:ln>
        </p:spPr>
        <p:txBody>
          <a:bodyPr anchorCtr="0" anchor="ctr" bIns="68550" lIns="68550" spcFirstLastPara="1" rIns="68550" wrap="square" tIns="68550">
            <a:noAutofit/>
          </a:bodyPr>
          <a:lstStyle/>
          <a:p>
            <a:pPr indent="0" lvl="0" marL="0" marR="0" rtl="0" algn="l">
              <a:lnSpc>
                <a:spcPct val="100000"/>
              </a:lnSpc>
              <a:spcBef>
                <a:spcPts val="0"/>
              </a:spcBef>
              <a:spcAft>
                <a:spcPts val="0"/>
              </a:spcAft>
              <a:buClr>
                <a:srgbClr val="000000"/>
              </a:buClr>
              <a:buSzPts val="1050"/>
              <a:buFont typeface="Arial"/>
              <a:buNone/>
            </a:pPr>
            <a:r>
              <a:t/>
            </a:r>
            <a:endParaRPr b="0" i="0" sz="1050" u="none" cap="none" strike="noStrike">
              <a:solidFill>
                <a:srgbClr val="000000"/>
              </a:solidFill>
              <a:latin typeface="Arial"/>
              <a:ea typeface="Arial"/>
              <a:cs typeface="Arial"/>
              <a:sym typeface="Arial"/>
            </a:endParaRPr>
          </a:p>
        </p:txBody>
      </p:sp>
      <p:sp>
        <p:nvSpPr>
          <p:cNvPr id="12" name="Google Shape;12;p5"/>
          <p:cNvSpPr/>
          <p:nvPr/>
        </p:nvSpPr>
        <p:spPr>
          <a:xfrm flipH="1">
            <a:off x="354101" y="-16933"/>
            <a:ext cx="388800" cy="1331733"/>
          </a:xfrm>
          <a:prstGeom prst="parallelogram">
            <a:avLst>
              <a:gd fmla="val 75009" name="adj"/>
            </a:avLst>
          </a:prstGeom>
          <a:solidFill>
            <a:srgbClr val="FF8700"/>
          </a:solidFill>
          <a:ln>
            <a:noFill/>
          </a:ln>
        </p:spPr>
        <p:txBody>
          <a:bodyPr anchorCtr="0" anchor="ctr" bIns="68550" lIns="68550" spcFirstLastPara="1" rIns="68550" wrap="square" tIns="68550">
            <a:noAutofit/>
          </a:bodyPr>
          <a:lstStyle/>
          <a:p>
            <a:pPr indent="0" lvl="0" marL="0" marR="0" rtl="0" algn="l">
              <a:lnSpc>
                <a:spcPct val="100000"/>
              </a:lnSpc>
              <a:spcBef>
                <a:spcPts val="0"/>
              </a:spcBef>
              <a:spcAft>
                <a:spcPts val="0"/>
              </a:spcAft>
              <a:buClr>
                <a:srgbClr val="000000"/>
              </a:buClr>
              <a:buSzPts val="1050"/>
              <a:buFont typeface="Arial"/>
              <a:buNone/>
            </a:pPr>
            <a:r>
              <a:t/>
            </a:r>
            <a:endParaRPr b="0" i="0" sz="1050" u="none" cap="none" strike="noStrike">
              <a:solidFill>
                <a:srgbClr val="000000"/>
              </a:solidFill>
              <a:latin typeface="Arial"/>
              <a:ea typeface="Arial"/>
              <a:cs typeface="Arial"/>
              <a:sym typeface="Arial"/>
            </a:endParaRPr>
          </a:p>
        </p:txBody>
      </p:sp>
      <p:sp>
        <p:nvSpPr>
          <p:cNvPr id="13" name="Google Shape;13;p5"/>
          <p:cNvSpPr/>
          <p:nvPr/>
        </p:nvSpPr>
        <p:spPr>
          <a:xfrm flipH="1">
            <a:off x="742781" y="8757067"/>
            <a:ext cx="6277275" cy="405333"/>
          </a:xfrm>
          <a:prstGeom prst="parallelogram">
            <a:avLst>
              <a:gd fmla="val 51542" name="adj"/>
            </a:avLst>
          </a:prstGeom>
          <a:solidFill>
            <a:srgbClr val="FF8700"/>
          </a:solidFill>
          <a:ln>
            <a:noFill/>
          </a:ln>
        </p:spPr>
        <p:txBody>
          <a:bodyPr anchorCtr="0" anchor="ctr" bIns="68550" lIns="68550" spcFirstLastPara="1" rIns="68550" wrap="square" tIns="68550">
            <a:noAutofit/>
          </a:bodyPr>
          <a:lstStyle/>
          <a:p>
            <a:pPr indent="0" lvl="0" marL="0" marR="0" rtl="0" algn="l">
              <a:lnSpc>
                <a:spcPct val="100000"/>
              </a:lnSpc>
              <a:spcBef>
                <a:spcPts val="0"/>
              </a:spcBef>
              <a:spcAft>
                <a:spcPts val="0"/>
              </a:spcAft>
              <a:buClr>
                <a:srgbClr val="000000"/>
              </a:buClr>
              <a:buSzPts val="1050"/>
              <a:buFont typeface="Arial"/>
              <a:buNone/>
            </a:pPr>
            <a:r>
              <a:t/>
            </a:r>
            <a:endParaRPr b="0" i="0" sz="1050" u="none" cap="none" strike="noStrike">
              <a:solidFill>
                <a:srgbClr val="000000"/>
              </a:solidFill>
              <a:latin typeface="Arial"/>
              <a:ea typeface="Arial"/>
              <a:cs typeface="Arial"/>
              <a:sym typeface="Arial"/>
            </a:endParaRPr>
          </a:p>
        </p:txBody>
      </p:sp>
      <p:sp>
        <p:nvSpPr>
          <p:cNvPr id="14" name="Google Shape;14;p5"/>
          <p:cNvSpPr txBox="1"/>
          <p:nvPr>
            <p:ph idx="12" type="sldNum"/>
          </p:nvPr>
        </p:nvSpPr>
        <p:spPr>
          <a:xfrm>
            <a:off x="0" y="0"/>
            <a:ext cx="446175" cy="1300800"/>
          </a:xfrm>
          <a:prstGeom prst="rect">
            <a:avLst/>
          </a:prstGeom>
          <a:noFill/>
          <a:ln>
            <a:noFill/>
          </a:ln>
        </p:spPr>
        <p:txBody>
          <a:bodyPr anchorCtr="0" anchor="ctr" bIns="91425" lIns="91425" spcFirstLastPara="1" rIns="91425" wrap="square" tIns="91425">
            <a:noAutofit/>
          </a:bodyPr>
          <a:lstStyle>
            <a:lvl1pPr indent="0" lvl="0"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1pPr>
            <a:lvl2pPr indent="0" lvl="1"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2pPr>
            <a:lvl3pPr indent="0" lvl="2"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3pPr>
            <a:lvl4pPr indent="0" lvl="3"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4pPr>
            <a:lvl5pPr indent="0" lvl="4"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5pPr>
            <a:lvl6pPr indent="0" lvl="5"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6pPr>
            <a:lvl7pPr indent="0" lvl="6"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7pPr>
            <a:lvl8pPr indent="0" lvl="7"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8pPr>
            <a:lvl9pPr indent="0" lvl="8"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9pPr>
          </a:lstStyle>
          <a:p>
            <a:pPr indent="0" lvl="0" marL="0" rtl="0" algn="ctr">
              <a:spcBef>
                <a:spcPts val="0"/>
              </a:spcBef>
              <a:spcAft>
                <a:spcPts val="0"/>
              </a:spcAft>
              <a:buNone/>
            </a:pPr>
            <a:fld id="{00000000-1234-1234-1234-123412341234}" type="slidenum">
              <a:rPr lang="es-MX"/>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
    <p:bg>
      <p:bgPr>
        <a:solidFill>
          <a:schemeClr val="lt1"/>
        </a:solidFill>
      </p:bgPr>
    </p:bg>
    <p:spTree>
      <p:nvGrpSpPr>
        <p:cNvPr id="5" name="Shape 5"/>
        <p:cNvGrpSpPr/>
        <p:nvPr/>
      </p:nvGrpSpPr>
      <p:grpSpPr>
        <a:xfrm>
          <a:off x="0" y="0"/>
          <a:ext cx="0" cy="0"/>
          <a:chOff x="0" y="0"/>
          <a:chExt cx="0" cy="0"/>
        </a:xfrm>
      </p:grpSpPr>
      <p:sp>
        <p:nvSpPr>
          <p:cNvPr id="6" name="Google Shape;6;p4"/>
          <p:cNvSpPr txBox="1"/>
          <p:nvPr>
            <p:ph type="title"/>
          </p:nvPr>
        </p:nvSpPr>
        <p:spPr>
          <a:xfrm>
            <a:off x="828675" y="490800"/>
            <a:ext cx="5043375" cy="1331733"/>
          </a:xfrm>
          <a:prstGeom prst="rect">
            <a:avLst/>
          </a:prstGeom>
          <a:noFill/>
          <a:ln>
            <a:noFill/>
          </a:ln>
        </p:spPr>
        <p:txBody>
          <a:bodyPr anchorCtr="0" anchor="ctr" bIns="91425" lIns="91425" spcFirstLastPara="1" rIns="91425" wrap="square" tIns="91425">
            <a:noAutofit/>
          </a:bodyPr>
          <a:lstStyle>
            <a:lvl1pPr lvl="0"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1pPr>
            <a:lvl2pPr lvl="1"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2pPr>
            <a:lvl3pPr lvl="2"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3pPr>
            <a:lvl4pPr lvl="3"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4pPr>
            <a:lvl5pPr lvl="4"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5pPr>
            <a:lvl6pPr lvl="5"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6pPr>
            <a:lvl7pPr lvl="6"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7pPr>
            <a:lvl8pPr lvl="7"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8pPr>
            <a:lvl9pPr lvl="8"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9pPr>
          </a:lstStyle>
          <a:p/>
        </p:txBody>
      </p:sp>
      <p:sp>
        <p:nvSpPr>
          <p:cNvPr id="7" name="Google Shape;7;p4"/>
          <p:cNvSpPr txBox="1"/>
          <p:nvPr>
            <p:ph idx="1" type="body"/>
          </p:nvPr>
        </p:nvSpPr>
        <p:spPr>
          <a:xfrm>
            <a:off x="828675" y="2133600"/>
            <a:ext cx="5686425" cy="6623467"/>
          </a:xfrm>
          <a:prstGeom prst="rect">
            <a:avLst/>
          </a:prstGeom>
          <a:noFill/>
          <a:ln>
            <a:noFill/>
          </a:ln>
        </p:spPr>
        <p:txBody>
          <a:bodyPr anchorCtr="0" anchor="t" bIns="91425" lIns="91425" spcFirstLastPara="1" rIns="91425" wrap="square" tIns="91425">
            <a:noAutofit/>
          </a:bodyPr>
          <a:lstStyle>
            <a:lvl1pPr indent="-419100" lvl="0" marL="457200" marR="0" rtl="0" algn="l">
              <a:lnSpc>
                <a:spcPct val="100000"/>
              </a:lnSpc>
              <a:spcBef>
                <a:spcPts val="600"/>
              </a:spcBef>
              <a:spcAft>
                <a:spcPts val="0"/>
              </a:spcAft>
              <a:buClr>
                <a:srgbClr val="FF8700"/>
              </a:buClr>
              <a:buSzPts val="3000"/>
              <a:buFont typeface="Roboto"/>
              <a:buChar char="▸"/>
              <a:defRPr b="0" i="0" sz="3000" u="none" cap="none" strike="noStrike">
                <a:solidFill>
                  <a:srgbClr val="222222"/>
                </a:solidFill>
                <a:latin typeface="Roboto"/>
                <a:ea typeface="Roboto"/>
                <a:cs typeface="Roboto"/>
                <a:sym typeface="Roboto"/>
              </a:defRPr>
            </a:lvl1pPr>
            <a:lvl2pPr indent="-381000" lvl="1" marL="914400" marR="0" rtl="0" algn="l">
              <a:lnSpc>
                <a:spcPct val="100000"/>
              </a:lnSpc>
              <a:spcBef>
                <a:spcPts val="0"/>
              </a:spcBef>
              <a:spcAft>
                <a:spcPts val="0"/>
              </a:spcAft>
              <a:buClr>
                <a:srgbClr val="FF8700"/>
              </a:buClr>
              <a:buSzPts val="2400"/>
              <a:buFont typeface="Roboto"/>
              <a:buChar char="▹"/>
              <a:defRPr b="0" i="0" sz="2400" u="none" cap="none" strike="noStrike">
                <a:solidFill>
                  <a:srgbClr val="222222"/>
                </a:solidFill>
                <a:latin typeface="Roboto"/>
                <a:ea typeface="Roboto"/>
                <a:cs typeface="Roboto"/>
                <a:sym typeface="Roboto"/>
              </a:defRPr>
            </a:lvl2pPr>
            <a:lvl3pPr indent="-381000" lvl="2" marL="1371600" marR="0" rtl="0" algn="l">
              <a:lnSpc>
                <a:spcPct val="100000"/>
              </a:lnSpc>
              <a:spcBef>
                <a:spcPts val="0"/>
              </a:spcBef>
              <a:spcAft>
                <a:spcPts val="0"/>
              </a:spcAft>
              <a:buClr>
                <a:srgbClr val="FF8700"/>
              </a:buClr>
              <a:buSzPts val="2400"/>
              <a:buFont typeface="Roboto"/>
              <a:buChar char="▹"/>
              <a:defRPr b="0" i="0" sz="2400" u="none" cap="none" strike="noStrike">
                <a:solidFill>
                  <a:srgbClr val="222222"/>
                </a:solidFill>
                <a:latin typeface="Roboto"/>
                <a:ea typeface="Roboto"/>
                <a:cs typeface="Roboto"/>
                <a:sym typeface="Roboto"/>
              </a:defRPr>
            </a:lvl3pPr>
            <a:lvl4pPr indent="-342900" lvl="3" marL="18288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4pPr>
            <a:lvl5pPr indent="-342900" lvl="4" marL="22860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5pPr>
            <a:lvl6pPr indent="-342900" lvl="5" marL="27432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6pPr>
            <a:lvl7pPr indent="-342900" lvl="6" marL="32004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7pPr>
            <a:lvl8pPr indent="-342900" lvl="7" marL="36576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8pPr>
            <a:lvl9pPr indent="-342900" lvl="8" marL="41148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9pPr>
          </a:lstStyle>
          <a:p/>
        </p:txBody>
      </p:sp>
      <p:sp>
        <p:nvSpPr>
          <p:cNvPr id="8" name="Google Shape;8;p4"/>
          <p:cNvSpPr txBox="1"/>
          <p:nvPr>
            <p:ph idx="12" type="sldNum"/>
          </p:nvPr>
        </p:nvSpPr>
        <p:spPr>
          <a:xfrm>
            <a:off x="0" y="0"/>
            <a:ext cx="446175" cy="1300800"/>
          </a:xfrm>
          <a:prstGeom prst="rect">
            <a:avLst/>
          </a:prstGeom>
          <a:noFill/>
          <a:ln>
            <a:noFill/>
          </a:ln>
        </p:spPr>
        <p:txBody>
          <a:bodyPr anchorCtr="0" anchor="ctr" bIns="91425" lIns="91425" spcFirstLastPara="1" rIns="91425" wrap="square" tIns="91425">
            <a:noAutofit/>
          </a:bodyPr>
          <a:lstStyle>
            <a:lvl1pPr indent="0" lvl="0"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1pPr>
            <a:lvl2pPr indent="0" lvl="1"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2pPr>
            <a:lvl3pPr indent="0" lvl="2"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3pPr>
            <a:lvl4pPr indent="0" lvl="3"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4pPr>
            <a:lvl5pPr indent="0" lvl="4"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5pPr>
            <a:lvl6pPr indent="0" lvl="5"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6pPr>
            <a:lvl7pPr indent="0" lvl="6"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7pPr>
            <a:lvl8pPr indent="0" lvl="7"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8pPr>
            <a:lvl9pPr indent="0" lvl="8"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9pPr>
          </a:lstStyle>
          <a:p>
            <a:pPr indent="0" lvl="0" marL="0" rtl="0" algn="ctr">
              <a:spcBef>
                <a:spcPts val="0"/>
              </a:spcBef>
              <a:spcAft>
                <a:spcPts val="0"/>
              </a:spcAft>
              <a:buNone/>
            </a:pPr>
            <a:fld id="{00000000-1234-1234-1234-123412341234}" type="slidenum">
              <a:rPr lang="es-MX"/>
              <a:t>‹#›</a:t>
            </a:fld>
            <a:endParaRPr/>
          </a:p>
        </p:txBody>
      </p:sp>
    </p:spTree>
  </p:cSld>
  <p:clrMap accent1="accent1" accent2="accent2" accent3="accent3" accent4="accent4" accent5="accent5" accent6="accent6" bg1="lt1" bg2="dk2" tx1="dk1" tx2="lt2" folHlink="folHlink" hlink="hlink"/>
  <p:sldLayoutIdLst>
    <p:sldLayoutId id="2147483649" r:id="rId1"/>
  </p:sldLayoutIdLst>
  <p:transition>
    <p:fade thruBlk="1"/>
  </p:transition>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 Id="rId4" Type="http://schemas.openxmlformats.org/officeDocument/2006/relationships/image" Target="../media/image3.jpg"/><Relationship Id="rId5" Type="http://schemas.openxmlformats.org/officeDocument/2006/relationships/image" Target="../media/image4.png"/><Relationship Id="rId6"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png"/><Relationship Id="rId4" Type="http://schemas.openxmlformats.org/officeDocument/2006/relationships/image" Target="../media/image4.png"/><Relationship Id="rId5"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2.png"/><Relationship Id="rId4" Type="http://schemas.openxmlformats.org/officeDocument/2006/relationships/image" Target="../media/image4.png"/><Relationship Id="rId5"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 name="Shape 18"/>
        <p:cNvGrpSpPr/>
        <p:nvPr/>
      </p:nvGrpSpPr>
      <p:grpSpPr>
        <a:xfrm>
          <a:off x="0" y="0"/>
          <a:ext cx="0" cy="0"/>
          <a:chOff x="0" y="0"/>
          <a:chExt cx="0" cy="0"/>
        </a:xfrm>
      </p:grpSpPr>
      <p:sp>
        <p:nvSpPr>
          <p:cNvPr id="19" name="Google Shape;19;p1"/>
          <p:cNvSpPr/>
          <p:nvPr/>
        </p:nvSpPr>
        <p:spPr>
          <a:xfrm flipH="1" rot="10800000">
            <a:off x="434872" y="1085262"/>
            <a:ext cx="6149103" cy="45719"/>
          </a:xfrm>
          <a:prstGeom prst="rect">
            <a:avLst/>
          </a:prstGeom>
          <a:solidFill>
            <a:srgbClr val="FF9900"/>
          </a:solidFill>
          <a:ln cap="flat" cmpd="sng" w="25400">
            <a:solidFill>
              <a:srgbClr val="FF99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20" name="Google Shape;20;p1"/>
          <p:cNvSpPr txBox="1"/>
          <p:nvPr>
            <p:ph idx="12" type="sldNum"/>
          </p:nvPr>
        </p:nvSpPr>
        <p:spPr>
          <a:xfrm>
            <a:off x="0" y="2643188"/>
            <a:ext cx="446175" cy="548775"/>
          </a:xfrm>
          <a:prstGeom prst="rect">
            <a:avLst/>
          </a:prstGeom>
          <a:noFill/>
          <a:ln>
            <a:noFill/>
          </a:ln>
        </p:spPr>
        <p:txBody>
          <a:bodyPr anchorCtr="0" anchor="ctr" bIns="68550" lIns="68550" spcFirstLastPara="1" rIns="68550" wrap="square" tIns="68550">
            <a:noAutofit/>
          </a:bodyPr>
          <a:lstStyle/>
          <a:p>
            <a:pPr indent="0" lvl="0" marL="0" rtl="0" algn="ctr">
              <a:lnSpc>
                <a:spcPct val="100000"/>
              </a:lnSpc>
              <a:spcBef>
                <a:spcPts val="0"/>
              </a:spcBef>
              <a:spcAft>
                <a:spcPts val="0"/>
              </a:spcAft>
              <a:buSzPts val="900"/>
              <a:buNone/>
            </a:pPr>
            <a:fld id="{00000000-1234-1234-1234-123412341234}" type="slidenum">
              <a:rPr lang="es-MX"/>
              <a:t>‹#›</a:t>
            </a:fld>
            <a:endParaRPr/>
          </a:p>
        </p:txBody>
      </p:sp>
      <p:pic>
        <p:nvPicPr>
          <p:cNvPr id="21" name="Google Shape;21;p1"/>
          <p:cNvPicPr preferRelativeResize="0"/>
          <p:nvPr/>
        </p:nvPicPr>
        <p:blipFill rotWithShape="1">
          <a:blip r:embed="rId3">
            <a:alphaModFix/>
          </a:blip>
          <a:srcRect b="5061" l="0" r="18234" t="29397"/>
          <a:stretch/>
        </p:blipFill>
        <p:spPr>
          <a:xfrm>
            <a:off x="729381" y="170788"/>
            <a:ext cx="1187004" cy="395419"/>
          </a:xfrm>
          <a:prstGeom prst="rect">
            <a:avLst/>
          </a:prstGeom>
          <a:noFill/>
          <a:ln>
            <a:noFill/>
          </a:ln>
        </p:spPr>
      </p:pic>
      <p:sp>
        <p:nvSpPr>
          <p:cNvPr id="22" name="Google Shape;22;p1"/>
          <p:cNvSpPr/>
          <p:nvPr/>
        </p:nvSpPr>
        <p:spPr>
          <a:xfrm>
            <a:off x="2147308" y="1340499"/>
            <a:ext cx="2492990"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1400" u="none" cap="none" strike="noStrike">
                <a:solidFill>
                  <a:srgbClr val="CC6600"/>
                </a:solidFill>
                <a:latin typeface="Arial"/>
                <a:ea typeface="Arial"/>
                <a:cs typeface="Arial"/>
                <a:sym typeface="Arial"/>
              </a:rPr>
              <a:t>A N T E C E D E N T E S</a:t>
            </a:r>
            <a:endParaRPr/>
          </a:p>
        </p:txBody>
      </p:sp>
      <p:sp>
        <p:nvSpPr>
          <p:cNvPr id="23" name="Google Shape;23;p1"/>
          <p:cNvSpPr/>
          <p:nvPr/>
        </p:nvSpPr>
        <p:spPr>
          <a:xfrm>
            <a:off x="392829" y="1971153"/>
            <a:ext cx="3084511" cy="147732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1400" u="none" cap="none" strike="noStrike">
                <a:solidFill>
                  <a:schemeClr val="dk1"/>
                </a:solidFill>
                <a:latin typeface="Arial"/>
                <a:ea typeface="Arial"/>
                <a:cs typeface="Arial"/>
                <a:sym typeface="Arial"/>
              </a:rPr>
              <a:t>L</a:t>
            </a:r>
            <a:r>
              <a:rPr b="1" lang="es-MX">
                <a:solidFill>
                  <a:schemeClr val="dk1"/>
                </a:solidFill>
              </a:rPr>
              <a:t>UGAR</a:t>
            </a:r>
            <a:r>
              <a:rPr b="0" i="0" lang="es-MX" sz="1200" u="none" cap="none" strike="noStrike">
                <a:solidFill>
                  <a:schemeClr val="dk1"/>
                </a:solidFill>
                <a:latin typeface="Arial"/>
                <a:ea typeface="Arial"/>
                <a:cs typeface="Arial"/>
                <a:sym typeface="Arial"/>
              </a:rPr>
              <a:t>: Casa  Castillo  </a:t>
            </a:r>
            <a:endParaRPr/>
          </a:p>
          <a:p>
            <a:pPr indent="0" lvl="0" marL="0" marR="0" rtl="0" algn="l">
              <a:lnSpc>
                <a:spcPct val="100000"/>
              </a:lnSpc>
              <a:spcBef>
                <a:spcPts val="0"/>
              </a:spcBef>
              <a:spcAft>
                <a:spcPts val="0"/>
              </a:spcAft>
              <a:buNone/>
            </a:pPr>
            <a:r>
              <a:t/>
            </a:r>
            <a:endParaRPr b="1" i="0" sz="12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None/>
            </a:pPr>
            <a:r>
              <a:rPr b="1" i="0" lang="es-MX" sz="1400" u="none" cap="none" strike="noStrike">
                <a:solidFill>
                  <a:schemeClr val="dk1"/>
                </a:solidFill>
                <a:latin typeface="Arial"/>
                <a:ea typeface="Arial"/>
                <a:cs typeface="Arial"/>
                <a:sym typeface="Arial"/>
              </a:rPr>
              <a:t>U</a:t>
            </a:r>
            <a:r>
              <a:rPr b="1" lang="es-MX">
                <a:solidFill>
                  <a:schemeClr val="dk1"/>
                </a:solidFill>
              </a:rPr>
              <a:t>BICACIÓN</a:t>
            </a:r>
            <a:r>
              <a:rPr b="1" i="0" lang="es-MX" sz="1400" u="none" cap="none" strike="noStrike">
                <a:solidFill>
                  <a:schemeClr val="dk1"/>
                </a:solidFill>
                <a:latin typeface="Arial"/>
                <a:ea typeface="Arial"/>
                <a:cs typeface="Arial"/>
                <a:sym typeface="Arial"/>
              </a:rPr>
              <a:t>: </a:t>
            </a:r>
            <a:r>
              <a:rPr b="0" i="0" lang="es-MX" sz="1200" u="none" cap="none" strike="noStrike">
                <a:solidFill>
                  <a:srgbClr val="000000"/>
                </a:solidFill>
                <a:latin typeface="Arial"/>
                <a:ea typeface="Arial"/>
                <a:cs typeface="Arial"/>
                <a:sym typeface="Arial"/>
              </a:rPr>
              <a:t>Mixquiahuala De Juárez, Hidalgo</a:t>
            </a:r>
            <a:endParaRPr b="0" i="0" sz="1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i="0" lang="es-MX" sz="1200" u="none" cap="none" strike="noStrike">
                <a:solidFill>
                  <a:srgbClr val="000000"/>
                </a:solidFill>
                <a:latin typeface="Arial"/>
                <a:ea typeface="Arial"/>
                <a:cs typeface="Arial"/>
                <a:sym typeface="Arial"/>
              </a:rPr>
              <a:t> </a:t>
            </a:r>
            <a:endParaRPr b="1" i="0" sz="12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None/>
            </a:pPr>
            <a:r>
              <a:rPr b="1" i="0" lang="es-MX" sz="1400" u="none" cap="none" strike="noStrike">
                <a:solidFill>
                  <a:schemeClr val="dk1"/>
                </a:solidFill>
                <a:latin typeface="Arial"/>
                <a:ea typeface="Arial"/>
                <a:cs typeface="Arial"/>
                <a:sym typeface="Arial"/>
              </a:rPr>
              <a:t>C</a:t>
            </a:r>
            <a:r>
              <a:rPr b="1" lang="es-MX">
                <a:solidFill>
                  <a:schemeClr val="dk1"/>
                </a:solidFill>
              </a:rPr>
              <a:t>OORDENADAS</a:t>
            </a:r>
            <a:r>
              <a:rPr b="1" i="0" lang="es-MX" sz="1400" u="none" cap="none" strike="noStrike">
                <a:solidFill>
                  <a:schemeClr val="dk1"/>
                </a:solidFill>
                <a:latin typeface="Arial"/>
                <a:ea typeface="Arial"/>
                <a:cs typeface="Arial"/>
                <a:sym typeface="Arial"/>
              </a:rPr>
              <a:t>: </a:t>
            </a:r>
            <a:r>
              <a:rPr b="0" i="0" lang="es-MX" sz="1200" u="none" cap="none" strike="noStrike">
                <a:solidFill>
                  <a:srgbClr val="000000"/>
                </a:solidFill>
                <a:latin typeface="Arial"/>
                <a:ea typeface="Arial"/>
                <a:cs typeface="Arial"/>
                <a:sym typeface="Arial"/>
              </a:rPr>
              <a:t>20°14'12.2"N</a:t>
            </a:r>
            <a:r>
              <a:rPr b="0" i="0" lang="es-MX" sz="900" u="none" cap="none" strike="noStrike">
                <a:solidFill>
                  <a:srgbClr val="000000"/>
                </a:solidFill>
                <a:latin typeface="Arial"/>
                <a:ea typeface="Arial"/>
                <a:cs typeface="Arial"/>
                <a:sym typeface="Arial"/>
              </a:rPr>
              <a:t> </a:t>
            </a:r>
            <a:r>
              <a:rPr b="0" i="0" lang="es-MX" sz="1200" u="none" cap="none" strike="noStrike">
                <a:solidFill>
                  <a:srgbClr val="000000"/>
                </a:solidFill>
                <a:latin typeface="Arial"/>
                <a:ea typeface="Arial"/>
                <a:cs typeface="Arial"/>
                <a:sym typeface="Arial"/>
              </a:rPr>
              <a:t>99°12'17.1"W</a:t>
            </a:r>
            <a:r>
              <a:rPr b="0" i="0" lang="es-MX" sz="900" u="none" cap="none" strike="noStrike">
                <a:solidFill>
                  <a:srgbClr val="000000"/>
                </a:solidFill>
                <a:latin typeface="Arial"/>
                <a:ea typeface="Arial"/>
                <a:cs typeface="Arial"/>
                <a:sym typeface="Arial"/>
              </a:rPr>
              <a:t> </a:t>
            </a:r>
            <a:endParaRPr b="1" i="0" sz="1200" u="none" cap="none" strike="noStrike">
              <a:solidFill>
                <a:schemeClr val="dk1"/>
              </a:solidFill>
              <a:latin typeface="Teko"/>
              <a:ea typeface="Teko"/>
              <a:cs typeface="Teko"/>
              <a:sym typeface="Teko"/>
            </a:endParaRPr>
          </a:p>
        </p:txBody>
      </p:sp>
      <p:sp>
        <p:nvSpPr>
          <p:cNvPr id="24" name="Google Shape;24;p1"/>
          <p:cNvSpPr/>
          <p:nvPr/>
        </p:nvSpPr>
        <p:spPr>
          <a:xfrm>
            <a:off x="3618689" y="1899619"/>
            <a:ext cx="2666817" cy="1680160"/>
          </a:xfrm>
          <a:prstGeom prst="rect">
            <a:avLst/>
          </a:prstGeom>
          <a:solidFill>
            <a:schemeClr val="lt1"/>
          </a:solidFill>
          <a:ln cap="flat" cmpd="sng" w="25400">
            <a:solidFill>
              <a:srgbClr val="BFBFB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25" name="Google Shape;25;p1"/>
          <p:cNvSpPr/>
          <p:nvPr/>
        </p:nvSpPr>
        <p:spPr>
          <a:xfrm>
            <a:off x="4695456" y="2603779"/>
            <a:ext cx="513282" cy="25391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s-MX" sz="1050" u="none" cap="none" strike="noStrike">
                <a:solidFill>
                  <a:schemeClr val="dk1"/>
                </a:solidFill>
                <a:latin typeface="Teko"/>
                <a:ea typeface="Teko"/>
                <a:cs typeface="Teko"/>
                <a:sym typeface="Teko"/>
              </a:rPr>
              <a:t>Imagen</a:t>
            </a:r>
            <a:endParaRPr b="0" i="0" sz="1200" u="none" cap="none" strike="noStrike">
              <a:solidFill>
                <a:schemeClr val="dk1"/>
              </a:solidFill>
              <a:latin typeface="Times New Roman"/>
              <a:ea typeface="Times New Roman"/>
              <a:cs typeface="Times New Roman"/>
              <a:sym typeface="Times New Roman"/>
            </a:endParaRPr>
          </a:p>
        </p:txBody>
      </p:sp>
      <p:sp>
        <p:nvSpPr>
          <p:cNvPr id="26" name="Google Shape;26;p1"/>
          <p:cNvSpPr/>
          <p:nvPr/>
        </p:nvSpPr>
        <p:spPr>
          <a:xfrm>
            <a:off x="315917" y="4276181"/>
            <a:ext cx="6083877" cy="341632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None/>
            </a:pPr>
            <a:r>
              <a:rPr b="0" i="0" lang="es-MX" sz="1200" u="none" cap="none" strike="noStrike">
                <a:solidFill>
                  <a:srgbClr val="000000"/>
                </a:solidFill>
                <a:latin typeface="Arial"/>
                <a:ea typeface="Arial"/>
                <a:cs typeface="Arial"/>
                <a:sym typeface="Arial"/>
              </a:rPr>
              <a:t>La casa fue construida por el proyecto elaborado a cargo del arquitecto Arturo Mendoza Aguilar, quien residía en la ciudad de México y fue contratado por la familia Castillo quien </a:t>
            </a:r>
            <a:r>
              <a:rPr lang="es-MX" sz="1200"/>
              <a:t>tenía</a:t>
            </a:r>
            <a:r>
              <a:rPr b="0" i="0" lang="es-MX" sz="1200" u="none" cap="none" strike="noStrike">
                <a:solidFill>
                  <a:srgbClr val="000000"/>
                </a:solidFill>
                <a:latin typeface="Arial"/>
                <a:ea typeface="Arial"/>
                <a:cs typeface="Arial"/>
                <a:sym typeface="Arial"/>
              </a:rPr>
              <a:t> entre sus planes la construcción de una casa que cumpliera con sus expectativas de modernidad y realce en la zona de los tigres, colonia de Mixquiahuala en la cabecera municipal, pues en ese entonces, durante el año de 1940 la toponimia del lugar era del ámbito posrevolucionario, fue ahí donde el arquitecto </a:t>
            </a:r>
            <a:r>
              <a:rPr lang="es-MX" sz="1200"/>
              <a:t>implementó</a:t>
            </a:r>
            <a:r>
              <a:rPr b="0" i="0" lang="es-MX" sz="1200" u="none" cap="none" strike="noStrike">
                <a:solidFill>
                  <a:srgbClr val="000000"/>
                </a:solidFill>
                <a:latin typeface="Arial"/>
                <a:ea typeface="Arial"/>
                <a:cs typeface="Arial"/>
                <a:sym typeface="Arial"/>
              </a:rPr>
              <a:t> un nuevo estilo que recientemente se había implementado en México.</a:t>
            </a:r>
            <a:endParaRPr/>
          </a:p>
          <a:p>
            <a:pPr indent="0" lvl="0" marL="0" marR="0" rtl="0" algn="just">
              <a:lnSpc>
                <a:spcPct val="100000"/>
              </a:lnSpc>
              <a:spcBef>
                <a:spcPts val="0"/>
              </a:spcBef>
              <a:spcAft>
                <a:spcPts val="0"/>
              </a:spcAft>
              <a:buNone/>
            </a:pPr>
            <a:r>
              <a:rPr b="0" i="0" lang="es-MX" sz="1200" u="none" cap="none" strike="noStrike">
                <a:solidFill>
                  <a:srgbClr val="000000"/>
                </a:solidFill>
                <a:latin typeface="Arial"/>
                <a:ea typeface="Arial"/>
                <a:cs typeface="Arial"/>
                <a:sym typeface="Arial"/>
              </a:rPr>
              <a:t>El Funcionalismo en la arquitectura, es uno de los principios básicos en que debió apoyarse el arquitecto a la hora de efectuar sus diseños, pues es muy import</a:t>
            </a:r>
            <a:r>
              <a:rPr lang="es-MX" sz="1200"/>
              <a:t>ante</a:t>
            </a:r>
            <a:r>
              <a:rPr b="0" i="0" lang="es-MX" sz="1200" u="none" cap="none" strike="noStrike">
                <a:solidFill>
                  <a:srgbClr val="000000"/>
                </a:solidFill>
                <a:latin typeface="Arial"/>
                <a:ea typeface="Arial"/>
                <a:cs typeface="Arial"/>
                <a:sym typeface="Arial"/>
              </a:rPr>
              <a:t> que se diseñe en relación a la función que el edificio va a cumplir. </a:t>
            </a:r>
            <a:endParaRPr/>
          </a:p>
          <a:p>
            <a:pPr indent="0" lvl="0" marL="0" marR="0" rtl="0" algn="just">
              <a:lnSpc>
                <a:spcPct val="100000"/>
              </a:lnSpc>
              <a:spcBef>
                <a:spcPts val="0"/>
              </a:spcBef>
              <a:spcAft>
                <a:spcPts val="0"/>
              </a:spcAft>
              <a:buNone/>
            </a:pPr>
            <a:r>
              <a:rPr b="0" i="0" lang="es-MX" sz="1200" u="none" cap="none" strike="noStrike">
                <a:solidFill>
                  <a:srgbClr val="000000"/>
                </a:solidFill>
                <a:latin typeface="Arial"/>
                <a:ea typeface="Arial"/>
                <a:cs typeface="Arial"/>
                <a:sym typeface="Arial"/>
              </a:rPr>
              <a:t>El arquitecto funcionalista, considero incluso que los ornamentos no desempeñan ninguna función; </a:t>
            </a:r>
            <a:r>
              <a:rPr lang="es-MX" sz="1200"/>
              <a:t>s</a:t>
            </a:r>
            <a:r>
              <a:rPr b="0" i="0" lang="es-MX" sz="1200" u="none" cap="none" strike="noStrike">
                <a:solidFill>
                  <a:srgbClr val="000000"/>
                </a:solidFill>
                <a:latin typeface="Arial"/>
                <a:ea typeface="Arial"/>
                <a:cs typeface="Arial"/>
                <a:sym typeface="Arial"/>
              </a:rPr>
              <a:t>in importar para quien se diseñe, es frecuente que el arquitecto tenga sus diferencias con los clientes, por ejemplo, en cuanto al aspecto o asuntos relativos, pero la idea de que sea funcional y como resultado, estético, agrada a todos. </a:t>
            </a:r>
            <a:endParaRPr/>
          </a:p>
        </p:txBody>
      </p:sp>
      <p:sp>
        <p:nvSpPr>
          <p:cNvPr id="27" name="Google Shape;27;p1"/>
          <p:cNvSpPr/>
          <p:nvPr/>
        </p:nvSpPr>
        <p:spPr>
          <a:xfrm>
            <a:off x="729381" y="540551"/>
            <a:ext cx="4204126" cy="55399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1000" u="none" cap="none" strike="noStrike">
                <a:solidFill>
                  <a:srgbClr val="000000"/>
                </a:solidFill>
                <a:latin typeface="Arial"/>
                <a:ea typeface="Arial"/>
                <a:cs typeface="Arial"/>
                <a:sym typeface="Arial"/>
              </a:rPr>
              <a:t>CLAVE: </a:t>
            </a:r>
            <a:r>
              <a:rPr b="0" i="0" lang="es-MX" sz="1000" u="none" cap="none" strike="noStrike">
                <a:solidFill>
                  <a:srgbClr val="000000"/>
                </a:solidFill>
                <a:latin typeface="Arial"/>
                <a:ea typeface="Arial"/>
                <a:cs typeface="Arial"/>
                <a:sym typeface="Arial"/>
              </a:rPr>
              <a:t>CEMOD-M2</a:t>
            </a:r>
            <a:endParaRPr/>
          </a:p>
          <a:p>
            <a:pPr indent="0" lvl="0" marL="0" marR="0" rtl="0" algn="l">
              <a:lnSpc>
                <a:spcPct val="100000"/>
              </a:lnSpc>
              <a:spcBef>
                <a:spcPts val="0"/>
              </a:spcBef>
              <a:spcAft>
                <a:spcPts val="0"/>
              </a:spcAft>
              <a:buNone/>
            </a:pPr>
            <a:r>
              <a:rPr b="1" lang="es-MX" sz="1000"/>
              <a:t>CATEGORÍA</a:t>
            </a:r>
            <a:r>
              <a:rPr b="1" i="0" lang="es-MX" sz="1000" u="none" cap="none" strike="noStrike">
                <a:solidFill>
                  <a:srgbClr val="000000"/>
                </a:solidFill>
                <a:latin typeface="Arial"/>
                <a:ea typeface="Arial"/>
                <a:cs typeface="Arial"/>
                <a:sym typeface="Arial"/>
              </a:rPr>
              <a:t>: </a:t>
            </a:r>
            <a:r>
              <a:rPr b="0" i="0" lang="es-MX" sz="1000" u="none" cap="none" strike="noStrike">
                <a:solidFill>
                  <a:srgbClr val="000000"/>
                </a:solidFill>
                <a:latin typeface="Arial"/>
                <a:ea typeface="Arial"/>
                <a:cs typeface="Arial"/>
                <a:sym typeface="Arial"/>
              </a:rPr>
              <a:t>CULTURAL </a:t>
            </a:r>
            <a:endParaRPr b="1" i="0" sz="10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1" lang="es-MX" sz="1000"/>
              <a:t>SUBCATEGORÍA</a:t>
            </a:r>
            <a:r>
              <a:rPr b="1" i="0" lang="es-MX" sz="1000" u="none" cap="none" strike="noStrike">
                <a:solidFill>
                  <a:srgbClr val="000000"/>
                </a:solidFill>
                <a:latin typeface="Arial"/>
                <a:ea typeface="Arial"/>
                <a:cs typeface="Arial"/>
                <a:sym typeface="Arial"/>
              </a:rPr>
              <a:t>:  </a:t>
            </a:r>
            <a:r>
              <a:rPr b="0" i="0" lang="es-MX" sz="1000" u="none" cap="none" strike="noStrike">
                <a:solidFill>
                  <a:srgbClr val="000000"/>
                </a:solidFill>
                <a:latin typeface="Arial"/>
                <a:ea typeface="Arial"/>
                <a:cs typeface="Arial"/>
                <a:sym typeface="Arial"/>
              </a:rPr>
              <a:t>ÉPOCA MODERNA </a:t>
            </a:r>
            <a:endParaRPr/>
          </a:p>
        </p:txBody>
      </p:sp>
      <p:sp>
        <p:nvSpPr>
          <p:cNvPr id="28" name="Google Shape;28;p1"/>
          <p:cNvSpPr/>
          <p:nvPr/>
        </p:nvSpPr>
        <p:spPr>
          <a:xfrm>
            <a:off x="446175" y="3781975"/>
            <a:ext cx="2211300" cy="30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lang="es-MX">
                <a:solidFill>
                  <a:schemeClr val="dk1"/>
                </a:solidFill>
              </a:rPr>
              <a:t>DATOS HISTÓRICOS</a:t>
            </a:r>
            <a:endParaRPr/>
          </a:p>
        </p:txBody>
      </p:sp>
      <p:pic>
        <p:nvPicPr>
          <p:cNvPr id="29" name="Google Shape;29;p1"/>
          <p:cNvPicPr preferRelativeResize="0"/>
          <p:nvPr/>
        </p:nvPicPr>
        <p:blipFill rotWithShape="1">
          <a:blip r:embed="rId4">
            <a:alphaModFix/>
          </a:blip>
          <a:srcRect b="0" l="0" r="0" t="0"/>
          <a:stretch/>
        </p:blipFill>
        <p:spPr>
          <a:xfrm>
            <a:off x="3618689" y="1885399"/>
            <a:ext cx="2666817" cy="1694380"/>
          </a:xfrm>
          <a:prstGeom prst="rect">
            <a:avLst/>
          </a:prstGeom>
          <a:noFill/>
          <a:ln>
            <a:noFill/>
          </a:ln>
        </p:spPr>
      </p:pic>
      <p:pic>
        <p:nvPicPr>
          <p:cNvPr id="30" name="Google Shape;30;p1"/>
          <p:cNvPicPr preferRelativeResize="0"/>
          <p:nvPr/>
        </p:nvPicPr>
        <p:blipFill rotWithShape="1">
          <a:blip r:embed="rId5">
            <a:alphaModFix/>
          </a:blip>
          <a:srcRect b="0" l="0" r="0" t="0"/>
          <a:stretch/>
        </p:blipFill>
        <p:spPr>
          <a:xfrm>
            <a:off x="5511631" y="199836"/>
            <a:ext cx="628366" cy="677457"/>
          </a:xfrm>
          <a:prstGeom prst="rect">
            <a:avLst/>
          </a:prstGeom>
          <a:noFill/>
          <a:ln>
            <a:noFill/>
          </a:ln>
        </p:spPr>
      </p:pic>
      <p:sp>
        <p:nvSpPr>
          <p:cNvPr id="31" name="Google Shape;31;p1"/>
          <p:cNvSpPr/>
          <p:nvPr/>
        </p:nvSpPr>
        <p:spPr>
          <a:xfrm>
            <a:off x="1879164" y="221535"/>
            <a:ext cx="3669777" cy="40011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000"/>
              <a:buFont typeface="Arial"/>
              <a:buNone/>
            </a:pPr>
            <a:r>
              <a:rPr b="1" i="0" lang="es-MX" sz="1000" u="none" cap="none" strike="noStrike">
                <a:solidFill>
                  <a:srgbClr val="000000"/>
                </a:solidFill>
                <a:latin typeface="Arial"/>
                <a:ea typeface="Arial"/>
                <a:cs typeface="Arial"/>
                <a:sym typeface="Arial"/>
              </a:rPr>
              <a:t>CENTRO DE INFORMACIÓN CULTURAL Y NATURAL</a:t>
            </a:r>
            <a:endParaRPr/>
          </a:p>
          <a:p>
            <a:pPr indent="0" lvl="0" marL="0" marR="0" rtl="0" algn="ctr">
              <a:lnSpc>
                <a:spcPct val="100000"/>
              </a:lnSpc>
              <a:spcBef>
                <a:spcPts val="0"/>
              </a:spcBef>
              <a:spcAft>
                <a:spcPts val="0"/>
              </a:spcAft>
              <a:buClr>
                <a:srgbClr val="000000"/>
              </a:buClr>
              <a:buSzPts val="1000"/>
              <a:buFont typeface="Arial"/>
              <a:buNone/>
            </a:pPr>
            <a:r>
              <a:rPr b="1" i="0" lang="es-MX" sz="1000" u="none" cap="none" strike="noStrike">
                <a:solidFill>
                  <a:srgbClr val="000000"/>
                </a:solidFill>
                <a:latin typeface="Arial"/>
                <a:ea typeface="Arial"/>
                <a:cs typeface="Arial"/>
                <a:sym typeface="Arial"/>
              </a:rPr>
              <a:t>DEL VALLE DE MEZQUITAL</a:t>
            </a:r>
            <a:endParaRPr/>
          </a:p>
        </p:txBody>
      </p:sp>
      <p:sp>
        <p:nvSpPr>
          <p:cNvPr id="32" name="Google Shape;32;p1"/>
          <p:cNvSpPr/>
          <p:nvPr/>
        </p:nvSpPr>
        <p:spPr>
          <a:xfrm>
            <a:off x="2886873" y="654427"/>
            <a:ext cx="1672253" cy="2308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es-MX" sz="900" u="none" cap="none" strike="noStrike">
                <a:solidFill>
                  <a:srgbClr val="000000"/>
                </a:solidFill>
                <a:latin typeface="Arial"/>
                <a:ea typeface="Arial"/>
                <a:cs typeface="Arial"/>
                <a:sym typeface="Arial"/>
              </a:rPr>
              <a:t>LUGARES CULTURALES</a:t>
            </a:r>
            <a:endParaRPr/>
          </a:p>
        </p:txBody>
      </p:sp>
      <p:sp>
        <p:nvSpPr>
          <p:cNvPr id="33" name="Google Shape;33;p1"/>
          <p:cNvSpPr/>
          <p:nvPr/>
        </p:nvSpPr>
        <p:spPr>
          <a:xfrm>
            <a:off x="5915202" y="844899"/>
            <a:ext cx="668773"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lang="es-MX" sz="1000"/>
              <a:t>PÁG</a:t>
            </a:r>
            <a:r>
              <a:rPr b="1" i="0" lang="es-MX" sz="1000" u="none" cap="none" strike="noStrike">
                <a:solidFill>
                  <a:srgbClr val="000000"/>
                </a:solidFill>
                <a:latin typeface="Arial"/>
                <a:ea typeface="Arial"/>
                <a:cs typeface="Arial"/>
                <a:sym typeface="Arial"/>
              </a:rPr>
              <a:t>. 1</a:t>
            </a:r>
            <a:endParaRPr b="0" i="0" sz="1000" u="none" cap="none" strike="noStrike">
              <a:solidFill>
                <a:srgbClr val="000000"/>
              </a:solidFill>
              <a:latin typeface="Arial"/>
              <a:ea typeface="Arial"/>
              <a:cs typeface="Arial"/>
              <a:sym typeface="Arial"/>
            </a:endParaRPr>
          </a:p>
        </p:txBody>
      </p:sp>
      <p:pic>
        <p:nvPicPr>
          <p:cNvPr id="34" name="Google Shape;34;p1"/>
          <p:cNvPicPr preferRelativeResize="0"/>
          <p:nvPr/>
        </p:nvPicPr>
        <p:blipFill rotWithShape="1">
          <a:blip r:embed="rId6">
            <a:alphaModFix/>
          </a:blip>
          <a:srcRect b="0" l="0" r="0" t="0"/>
          <a:stretch/>
        </p:blipFill>
        <p:spPr>
          <a:xfrm>
            <a:off x="6139997" y="326969"/>
            <a:ext cx="443978" cy="364201"/>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 name="Shape 38"/>
        <p:cNvGrpSpPr/>
        <p:nvPr/>
      </p:nvGrpSpPr>
      <p:grpSpPr>
        <a:xfrm>
          <a:off x="0" y="0"/>
          <a:ext cx="0" cy="0"/>
          <a:chOff x="0" y="0"/>
          <a:chExt cx="0" cy="0"/>
        </a:xfrm>
      </p:grpSpPr>
      <p:sp>
        <p:nvSpPr>
          <p:cNvPr id="39" name="Google Shape;39;p2"/>
          <p:cNvSpPr/>
          <p:nvPr/>
        </p:nvSpPr>
        <p:spPr>
          <a:xfrm flipH="1" rot="10800000">
            <a:off x="434872" y="1085262"/>
            <a:ext cx="6149103" cy="45719"/>
          </a:xfrm>
          <a:prstGeom prst="rect">
            <a:avLst/>
          </a:prstGeom>
          <a:solidFill>
            <a:srgbClr val="FF9900"/>
          </a:solidFill>
          <a:ln cap="flat" cmpd="sng" w="25400">
            <a:solidFill>
              <a:srgbClr val="FF99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40" name="Google Shape;40;p2"/>
          <p:cNvSpPr txBox="1"/>
          <p:nvPr>
            <p:ph idx="12" type="sldNum"/>
          </p:nvPr>
        </p:nvSpPr>
        <p:spPr>
          <a:xfrm>
            <a:off x="0" y="2643188"/>
            <a:ext cx="446175" cy="548775"/>
          </a:xfrm>
          <a:prstGeom prst="rect">
            <a:avLst/>
          </a:prstGeom>
          <a:noFill/>
          <a:ln>
            <a:noFill/>
          </a:ln>
        </p:spPr>
        <p:txBody>
          <a:bodyPr anchorCtr="0" anchor="ctr" bIns="68550" lIns="68550" spcFirstLastPara="1" rIns="68550" wrap="square" tIns="68550">
            <a:noAutofit/>
          </a:bodyPr>
          <a:lstStyle/>
          <a:p>
            <a:pPr indent="0" lvl="0" marL="0" rtl="0" algn="ctr">
              <a:lnSpc>
                <a:spcPct val="100000"/>
              </a:lnSpc>
              <a:spcBef>
                <a:spcPts val="0"/>
              </a:spcBef>
              <a:spcAft>
                <a:spcPts val="0"/>
              </a:spcAft>
              <a:buSzPts val="900"/>
              <a:buNone/>
            </a:pPr>
            <a:fld id="{00000000-1234-1234-1234-123412341234}" type="slidenum">
              <a:rPr lang="es-MX"/>
              <a:t>‹#›</a:t>
            </a:fld>
            <a:endParaRPr/>
          </a:p>
        </p:txBody>
      </p:sp>
      <p:pic>
        <p:nvPicPr>
          <p:cNvPr id="41" name="Google Shape;41;p2"/>
          <p:cNvPicPr preferRelativeResize="0"/>
          <p:nvPr/>
        </p:nvPicPr>
        <p:blipFill rotWithShape="1">
          <a:blip r:embed="rId3">
            <a:alphaModFix/>
          </a:blip>
          <a:srcRect b="5061" l="0" r="18234" t="29397"/>
          <a:stretch/>
        </p:blipFill>
        <p:spPr>
          <a:xfrm>
            <a:off x="729381" y="170788"/>
            <a:ext cx="1187004" cy="395419"/>
          </a:xfrm>
          <a:prstGeom prst="rect">
            <a:avLst/>
          </a:prstGeom>
          <a:noFill/>
          <a:ln>
            <a:noFill/>
          </a:ln>
        </p:spPr>
      </p:pic>
      <p:sp>
        <p:nvSpPr>
          <p:cNvPr id="42" name="Google Shape;42;p2"/>
          <p:cNvSpPr/>
          <p:nvPr/>
        </p:nvSpPr>
        <p:spPr>
          <a:xfrm>
            <a:off x="340448" y="4959478"/>
            <a:ext cx="6135600" cy="1600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1400" u="none" cap="none" strike="noStrike">
                <a:solidFill>
                  <a:srgbClr val="000000"/>
                </a:solidFill>
                <a:latin typeface="Arial"/>
                <a:ea typeface="Arial"/>
                <a:cs typeface="Arial"/>
                <a:sym typeface="Arial"/>
              </a:rPr>
              <a:t>D</a:t>
            </a:r>
            <a:r>
              <a:rPr b="1" lang="es-MX"/>
              <a:t>INÁMICAS SOCIALES Y CULTURALES</a:t>
            </a:r>
            <a:endParaRPr b="1"/>
          </a:p>
          <a:p>
            <a:pPr indent="0" lvl="0" marL="0" marR="0" rtl="0" algn="l">
              <a:lnSpc>
                <a:spcPct val="100000"/>
              </a:lnSpc>
              <a:spcBef>
                <a:spcPts val="0"/>
              </a:spcBef>
              <a:spcAft>
                <a:spcPts val="0"/>
              </a:spcAft>
              <a:buNone/>
            </a:pPr>
            <a:r>
              <a:t/>
            </a:r>
            <a:endParaRPr b="1"/>
          </a:p>
          <a:p>
            <a:pPr indent="0" lvl="0" marL="0" marR="0" rtl="0" algn="just">
              <a:lnSpc>
                <a:spcPct val="100000"/>
              </a:lnSpc>
              <a:spcBef>
                <a:spcPts val="0"/>
              </a:spcBef>
              <a:spcAft>
                <a:spcPts val="0"/>
              </a:spcAft>
              <a:buNone/>
            </a:pPr>
            <a:r>
              <a:rPr b="0" i="0" lang="es-MX" sz="1200" u="none" cap="none" strike="noStrike">
                <a:solidFill>
                  <a:srgbClr val="000000"/>
                </a:solidFill>
                <a:latin typeface="Arial"/>
                <a:ea typeface="Arial"/>
                <a:cs typeface="Arial"/>
                <a:sym typeface="Arial"/>
              </a:rPr>
              <a:t>La casa funcionalista es considerada un elemento cultural gracias al estilo arquitectónico, ya que  no existe una edificación parecida a esta categoría en la comunidad. </a:t>
            </a:r>
            <a:r>
              <a:rPr lang="es-MX" sz="1200"/>
              <a:t>E</a:t>
            </a:r>
            <a:r>
              <a:rPr b="0" i="0" lang="es-MX" sz="1200" u="none" cap="none" strike="noStrike">
                <a:solidFill>
                  <a:srgbClr val="000000"/>
                </a:solidFill>
                <a:latin typeface="Arial"/>
                <a:ea typeface="Arial"/>
                <a:cs typeface="Arial"/>
                <a:sym typeface="Arial"/>
              </a:rPr>
              <a:t>s habitada por  la familia </a:t>
            </a:r>
            <a:r>
              <a:rPr lang="es-MX" sz="1200"/>
              <a:t>C</a:t>
            </a:r>
            <a:r>
              <a:rPr b="0" i="0" lang="es-MX" sz="1200" u="none" cap="none" strike="noStrike">
                <a:solidFill>
                  <a:srgbClr val="000000"/>
                </a:solidFill>
                <a:latin typeface="Arial"/>
                <a:ea typeface="Arial"/>
                <a:cs typeface="Arial"/>
                <a:sym typeface="Arial"/>
              </a:rPr>
              <a:t>astillo realiza</a:t>
            </a:r>
            <a:r>
              <a:rPr lang="es-MX" sz="1200"/>
              <a:t>n</a:t>
            </a:r>
            <a:r>
              <a:rPr b="0" i="0" lang="es-MX" sz="1200" u="none" cap="none" strike="noStrike">
                <a:solidFill>
                  <a:srgbClr val="000000"/>
                </a:solidFill>
                <a:latin typeface="Arial"/>
                <a:ea typeface="Arial"/>
                <a:cs typeface="Arial"/>
                <a:sym typeface="Arial"/>
              </a:rPr>
              <a:t>do actividades cotidianas. A lo largo del tiempo la familia </a:t>
            </a:r>
            <a:r>
              <a:rPr lang="es-MX" sz="1200"/>
              <a:t>C</a:t>
            </a:r>
            <a:r>
              <a:rPr b="0" i="0" lang="es-MX" sz="1200" u="none" cap="none" strike="noStrike">
                <a:solidFill>
                  <a:srgbClr val="000000"/>
                </a:solidFill>
                <a:latin typeface="Arial"/>
                <a:ea typeface="Arial"/>
                <a:cs typeface="Arial"/>
                <a:sym typeface="Arial"/>
              </a:rPr>
              <a:t>astillo a tratado de conservar su funcionalidad, y su apariencia original, dando mantenimiento a la casa.  </a:t>
            </a:r>
            <a:endParaRPr/>
          </a:p>
          <a:p>
            <a:pPr indent="0" lvl="0" marL="0" marR="0" rtl="0" algn="l">
              <a:lnSpc>
                <a:spcPct val="100000"/>
              </a:lnSpc>
              <a:spcBef>
                <a:spcPts val="0"/>
              </a:spcBef>
              <a:spcAft>
                <a:spcPts val="0"/>
              </a:spcAft>
              <a:buNone/>
            </a:pPr>
            <a:r>
              <a:t/>
            </a:r>
            <a:endParaRPr b="1" i="0" sz="1200" u="none" cap="none" strike="noStrike">
              <a:solidFill>
                <a:schemeClr val="dk1"/>
              </a:solidFill>
              <a:latin typeface="Times New Roman"/>
              <a:ea typeface="Times New Roman"/>
              <a:cs typeface="Times New Roman"/>
              <a:sym typeface="Times New Roman"/>
            </a:endParaRPr>
          </a:p>
        </p:txBody>
      </p:sp>
      <p:sp>
        <p:nvSpPr>
          <p:cNvPr id="43" name="Google Shape;43;p2"/>
          <p:cNvSpPr/>
          <p:nvPr/>
        </p:nvSpPr>
        <p:spPr>
          <a:xfrm>
            <a:off x="273775" y="1707902"/>
            <a:ext cx="6135600" cy="30450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None/>
            </a:pPr>
            <a:r>
              <a:rPr b="0" i="0" lang="es-MX" sz="1200" u="none" cap="none" strike="noStrike">
                <a:solidFill>
                  <a:srgbClr val="000000"/>
                </a:solidFill>
                <a:latin typeface="Arial"/>
                <a:ea typeface="Arial"/>
                <a:cs typeface="Arial"/>
                <a:sym typeface="Arial"/>
              </a:rPr>
              <a:t>Principios Conceptuales que se consideraron en el diseño: </a:t>
            </a:r>
            <a:endParaRPr/>
          </a:p>
          <a:p>
            <a:pPr indent="-171450" lvl="0" marL="171450" marR="0" rtl="0" algn="just">
              <a:lnSpc>
                <a:spcPct val="100000"/>
              </a:lnSpc>
              <a:spcBef>
                <a:spcPts val="0"/>
              </a:spcBef>
              <a:spcAft>
                <a:spcPts val="0"/>
              </a:spcAft>
              <a:buClr>
                <a:srgbClr val="000000"/>
              </a:buClr>
              <a:buSzPts val="1200"/>
              <a:buFont typeface="Arial"/>
              <a:buChar char="-"/>
            </a:pPr>
            <a:r>
              <a:rPr b="0" i="0" lang="es-MX" sz="1200" u="none" cap="none" strike="noStrike">
                <a:solidFill>
                  <a:srgbClr val="000000"/>
                </a:solidFill>
                <a:latin typeface="Arial"/>
                <a:ea typeface="Arial"/>
                <a:cs typeface="Arial"/>
                <a:sym typeface="Arial"/>
              </a:rPr>
              <a:t>La arquitectura planteada como una creación racional</a:t>
            </a:r>
            <a:endParaRPr/>
          </a:p>
          <a:p>
            <a:pPr indent="-171450" lvl="0" marL="171450" marR="0" rtl="0" algn="just">
              <a:lnSpc>
                <a:spcPct val="100000"/>
              </a:lnSpc>
              <a:spcBef>
                <a:spcPts val="0"/>
              </a:spcBef>
              <a:spcAft>
                <a:spcPts val="0"/>
              </a:spcAft>
              <a:buClr>
                <a:srgbClr val="000000"/>
              </a:buClr>
              <a:buSzPts val="1200"/>
              <a:buFont typeface="Arial"/>
              <a:buChar char="-"/>
            </a:pPr>
            <a:r>
              <a:rPr lang="es-MX" sz="1200"/>
              <a:t>P</a:t>
            </a:r>
            <a:r>
              <a:rPr b="0" i="0" lang="es-MX" sz="1200" u="none" cap="none" strike="noStrike">
                <a:solidFill>
                  <a:srgbClr val="000000"/>
                </a:solidFill>
                <a:latin typeface="Arial"/>
                <a:ea typeface="Arial"/>
                <a:cs typeface="Arial"/>
                <a:sym typeface="Arial"/>
              </a:rPr>
              <a:t>ropia del hombre a diferencia del mundo de lo natural.  </a:t>
            </a:r>
            <a:endParaRPr/>
          </a:p>
          <a:p>
            <a:pPr indent="0" lvl="0" marL="0" marR="0" rtl="0" algn="just">
              <a:lnSpc>
                <a:spcPct val="100000"/>
              </a:lnSpc>
              <a:spcBef>
                <a:spcPts val="0"/>
              </a:spcBef>
              <a:spcAft>
                <a:spcPts val="0"/>
              </a:spcAft>
              <a:buNone/>
            </a:pPr>
            <a:r>
              <a:rPr b="0" i="0" lang="es-MX" sz="1200" u="none" cap="none" strike="noStrike">
                <a:solidFill>
                  <a:srgbClr val="000000"/>
                </a:solidFill>
                <a:latin typeface="Arial"/>
                <a:ea typeface="Arial"/>
                <a:cs typeface="Arial"/>
                <a:sym typeface="Arial"/>
              </a:rPr>
              <a:t>- </a:t>
            </a:r>
            <a:r>
              <a:rPr b="0" i="0" lang="es-MX" sz="1200" u="none" cap="none" strike="noStrike">
                <a:solidFill>
                  <a:srgbClr val="000000"/>
                </a:solidFill>
                <a:latin typeface="Arial"/>
                <a:ea typeface="Arial"/>
                <a:cs typeface="Arial"/>
                <a:sym typeface="Arial"/>
              </a:rPr>
              <a:t>  La separación cartesiana de las funciones: habitar, trabajar, recrearse. </a:t>
            </a:r>
            <a:endParaRPr/>
          </a:p>
          <a:p>
            <a:pPr indent="0" lvl="0" marL="0" marR="0" rtl="0" algn="just">
              <a:lnSpc>
                <a:spcPct val="100000"/>
              </a:lnSpc>
              <a:spcBef>
                <a:spcPts val="0"/>
              </a:spcBef>
              <a:spcAft>
                <a:spcPts val="0"/>
              </a:spcAft>
              <a:buNone/>
            </a:pPr>
            <a:r>
              <a:rPr b="0" i="0" lang="es-MX" sz="1200" u="none" cap="none" strike="noStrike">
                <a:solidFill>
                  <a:srgbClr val="000000"/>
                </a:solidFill>
                <a:latin typeface="Arial"/>
                <a:ea typeface="Arial"/>
                <a:cs typeface="Arial"/>
                <a:sym typeface="Arial"/>
              </a:rPr>
              <a:t>-   La tendencia a la concepción de la vivienda como un producto estándar. </a:t>
            </a:r>
            <a:endParaRPr/>
          </a:p>
          <a:p>
            <a:pPr indent="0" lvl="0" marL="0" marR="0" rtl="0" algn="just">
              <a:lnSpc>
                <a:spcPct val="100000"/>
              </a:lnSpc>
              <a:spcBef>
                <a:spcPts val="0"/>
              </a:spcBef>
              <a:spcAft>
                <a:spcPts val="0"/>
              </a:spcAft>
              <a:buNone/>
            </a:pPr>
            <a:r>
              <a:rPr b="0" i="0" lang="es-MX" sz="1200" u="none" cap="none" strike="noStrike">
                <a:solidFill>
                  <a:srgbClr val="000000"/>
                </a:solidFill>
                <a:latin typeface="Arial"/>
                <a:ea typeface="Arial"/>
                <a:cs typeface="Arial"/>
                <a:sym typeface="Arial"/>
              </a:rPr>
              <a:t>Principios Instrumentales de esta casa: </a:t>
            </a:r>
            <a:endParaRPr/>
          </a:p>
          <a:p>
            <a:pPr indent="0" lvl="0" marL="0" marR="0" rtl="0" algn="just">
              <a:lnSpc>
                <a:spcPct val="100000"/>
              </a:lnSpc>
              <a:spcBef>
                <a:spcPts val="0"/>
              </a:spcBef>
              <a:spcAft>
                <a:spcPts val="0"/>
              </a:spcAft>
              <a:buNone/>
            </a:pPr>
            <a:r>
              <a:rPr b="0" i="0" lang="es-MX" sz="1200" u="none" cap="none" strike="noStrike">
                <a:solidFill>
                  <a:srgbClr val="000000"/>
                </a:solidFill>
                <a:latin typeface="Arial"/>
                <a:ea typeface="Arial"/>
                <a:cs typeface="Arial"/>
                <a:sym typeface="Arial"/>
              </a:rPr>
              <a:t>- Los 5 puntos: </a:t>
            </a:r>
            <a:endParaRPr/>
          </a:p>
          <a:p>
            <a:pPr indent="0" lvl="0" marL="0" marR="0" rtl="0" algn="just">
              <a:lnSpc>
                <a:spcPct val="100000"/>
              </a:lnSpc>
              <a:spcBef>
                <a:spcPts val="0"/>
              </a:spcBef>
              <a:spcAft>
                <a:spcPts val="0"/>
              </a:spcAft>
              <a:buNone/>
            </a:pPr>
            <a:r>
              <a:rPr b="0" i="0" lang="es-MX" sz="1200" u="none" cap="none" strike="noStrike">
                <a:solidFill>
                  <a:srgbClr val="000000"/>
                </a:solidFill>
                <a:latin typeface="Arial"/>
                <a:ea typeface="Arial"/>
                <a:cs typeface="Arial"/>
                <a:sym typeface="Arial"/>
              </a:rPr>
              <a:t>- la casa sobre pilotes </a:t>
            </a:r>
            <a:endParaRPr/>
          </a:p>
          <a:p>
            <a:pPr indent="0" lvl="0" marL="0" marR="0" rtl="0" algn="just">
              <a:lnSpc>
                <a:spcPct val="100000"/>
              </a:lnSpc>
              <a:spcBef>
                <a:spcPts val="0"/>
              </a:spcBef>
              <a:spcAft>
                <a:spcPts val="0"/>
              </a:spcAft>
              <a:buNone/>
            </a:pPr>
            <a:r>
              <a:rPr b="0" i="0" lang="es-MX" sz="1200" u="none" cap="none" strike="noStrike">
                <a:solidFill>
                  <a:srgbClr val="000000"/>
                </a:solidFill>
                <a:latin typeface="Arial"/>
                <a:ea typeface="Arial"/>
                <a:cs typeface="Arial"/>
                <a:sym typeface="Arial"/>
              </a:rPr>
              <a:t>- la planta libre </a:t>
            </a:r>
            <a:endParaRPr/>
          </a:p>
          <a:p>
            <a:pPr indent="0" lvl="0" marL="0" marR="0" rtl="0" algn="just">
              <a:lnSpc>
                <a:spcPct val="100000"/>
              </a:lnSpc>
              <a:spcBef>
                <a:spcPts val="0"/>
              </a:spcBef>
              <a:spcAft>
                <a:spcPts val="0"/>
              </a:spcAft>
              <a:buNone/>
            </a:pPr>
            <a:r>
              <a:rPr b="0" i="0" lang="es-MX" sz="1200" u="none" cap="none" strike="noStrike">
                <a:solidFill>
                  <a:srgbClr val="000000"/>
                </a:solidFill>
                <a:latin typeface="Arial"/>
                <a:ea typeface="Arial"/>
                <a:cs typeface="Arial"/>
                <a:sym typeface="Arial"/>
              </a:rPr>
              <a:t>- la fachada libre </a:t>
            </a:r>
            <a:endParaRPr/>
          </a:p>
          <a:p>
            <a:pPr indent="0" lvl="0" marL="0" marR="0" rtl="0" algn="just">
              <a:lnSpc>
                <a:spcPct val="100000"/>
              </a:lnSpc>
              <a:spcBef>
                <a:spcPts val="0"/>
              </a:spcBef>
              <a:spcAft>
                <a:spcPts val="0"/>
              </a:spcAft>
              <a:buNone/>
            </a:pPr>
            <a:r>
              <a:rPr b="0" i="0" lang="es-MX" sz="1200" u="none" cap="none" strike="noStrike">
                <a:solidFill>
                  <a:srgbClr val="000000"/>
                </a:solidFill>
                <a:latin typeface="Arial"/>
                <a:ea typeface="Arial"/>
                <a:cs typeface="Arial"/>
                <a:sym typeface="Arial"/>
              </a:rPr>
              <a:t>- la terraza jardín </a:t>
            </a:r>
            <a:endParaRPr/>
          </a:p>
          <a:p>
            <a:pPr indent="0" lvl="0" marL="0" marR="0" rtl="0" algn="just">
              <a:lnSpc>
                <a:spcPct val="100000"/>
              </a:lnSpc>
              <a:spcBef>
                <a:spcPts val="0"/>
              </a:spcBef>
              <a:spcAft>
                <a:spcPts val="0"/>
              </a:spcAft>
              <a:buNone/>
            </a:pPr>
            <a:r>
              <a:rPr b="0" i="0" lang="es-MX" sz="1200" u="none" cap="none" strike="noStrike">
                <a:solidFill>
                  <a:srgbClr val="000000"/>
                </a:solidFill>
                <a:latin typeface="Arial"/>
                <a:ea typeface="Arial"/>
                <a:cs typeface="Arial"/>
                <a:sym typeface="Arial"/>
              </a:rPr>
              <a:t>- la ventana alargada </a:t>
            </a:r>
            <a:endParaRPr/>
          </a:p>
          <a:p>
            <a:pPr indent="0" lvl="0" marL="0" marR="0" rtl="0" algn="just">
              <a:lnSpc>
                <a:spcPct val="100000"/>
              </a:lnSpc>
              <a:spcBef>
                <a:spcPts val="0"/>
              </a:spcBef>
              <a:spcAft>
                <a:spcPts val="0"/>
              </a:spcAft>
              <a:buNone/>
            </a:pPr>
            <a:r>
              <a:rPr b="0" i="0" lang="es-MX" sz="1200" u="none" cap="none" strike="noStrike">
                <a:solidFill>
                  <a:srgbClr val="000000"/>
                </a:solidFill>
                <a:latin typeface="Arial"/>
                <a:ea typeface="Arial"/>
                <a:cs typeface="Arial"/>
                <a:sym typeface="Arial"/>
              </a:rPr>
              <a:t>- El Modular como sistema de medidas basado en el hombre </a:t>
            </a:r>
            <a:endParaRPr/>
          </a:p>
          <a:p>
            <a:pPr indent="0" lvl="0" marL="0" marR="0" rtl="0" algn="just">
              <a:lnSpc>
                <a:spcPct val="100000"/>
              </a:lnSpc>
              <a:spcBef>
                <a:spcPts val="0"/>
              </a:spcBef>
              <a:spcAft>
                <a:spcPts val="0"/>
              </a:spcAft>
              <a:buNone/>
            </a:pPr>
            <a:r>
              <a:rPr b="0" i="0" lang="es-MX" sz="1200" u="none" cap="none" strike="noStrike">
                <a:solidFill>
                  <a:srgbClr val="000000"/>
                </a:solidFill>
                <a:latin typeface="Arial"/>
                <a:ea typeface="Arial"/>
                <a:cs typeface="Arial"/>
                <a:sym typeface="Arial"/>
              </a:rPr>
              <a:t>- Los trazados reguladores como herramienta compositiva de las fachadas  </a:t>
            </a:r>
            <a:endParaRPr/>
          </a:p>
          <a:p>
            <a:pPr indent="0" lvl="0" marL="0" marR="0" rtl="0" algn="just">
              <a:lnSpc>
                <a:spcPct val="100000"/>
              </a:lnSpc>
              <a:spcBef>
                <a:spcPts val="0"/>
              </a:spcBef>
              <a:spcAft>
                <a:spcPts val="0"/>
              </a:spcAft>
              <a:buNone/>
            </a:pPr>
            <a:r>
              <a:rPr b="0" i="0" lang="es-MX" sz="1200" u="none" cap="none" strike="noStrike">
                <a:solidFill>
                  <a:srgbClr val="000000"/>
                </a:solidFill>
                <a:latin typeface="Arial"/>
                <a:ea typeface="Arial"/>
                <a:cs typeface="Arial"/>
                <a:sym typeface="Arial"/>
              </a:rPr>
              <a:t>- La composición volumétrica a partir de los sólidos elemental</a:t>
            </a:r>
            <a:endParaRPr/>
          </a:p>
          <a:p>
            <a:pPr indent="0" lvl="0" marL="0" marR="0" rtl="0" algn="l">
              <a:lnSpc>
                <a:spcPct val="100000"/>
              </a:lnSpc>
              <a:spcBef>
                <a:spcPts val="0"/>
              </a:spcBef>
              <a:spcAft>
                <a:spcPts val="0"/>
              </a:spcAft>
              <a:buNone/>
            </a:pPr>
            <a:r>
              <a:t/>
            </a:r>
            <a:endParaRPr b="1" i="0" sz="1200" u="none" cap="none" strike="noStrike">
              <a:solidFill>
                <a:schemeClr val="dk1"/>
              </a:solidFill>
              <a:latin typeface="Times New Roman"/>
              <a:ea typeface="Times New Roman"/>
              <a:cs typeface="Times New Roman"/>
              <a:sym typeface="Times New Roman"/>
            </a:endParaRPr>
          </a:p>
        </p:txBody>
      </p:sp>
      <p:sp>
        <p:nvSpPr>
          <p:cNvPr id="44" name="Google Shape;44;p2"/>
          <p:cNvSpPr/>
          <p:nvPr/>
        </p:nvSpPr>
        <p:spPr>
          <a:xfrm>
            <a:off x="273775" y="1409150"/>
            <a:ext cx="5866200" cy="30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1400" u="none" cap="none" strike="noStrike">
                <a:solidFill>
                  <a:srgbClr val="000000"/>
                </a:solidFill>
                <a:latin typeface="Arial"/>
                <a:ea typeface="Arial"/>
                <a:cs typeface="Arial"/>
                <a:sym typeface="Arial"/>
              </a:rPr>
              <a:t>C</a:t>
            </a:r>
            <a:r>
              <a:rPr b="1" lang="es-MX"/>
              <a:t>ARACTERÍSTICAS </a:t>
            </a:r>
            <a:r>
              <a:rPr b="1" lang="es-MX"/>
              <a:t>ARQUITECTÓNICAS / </a:t>
            </a:r>
            <a:r>
              <a:rPr b="1" lang="es-MX"/>
              <a:t>CONSTRUCTIVAS</a:t>
            </a:r>
            <a:endParaRPr b="1" i="0" sz="1200" u="none" cap="none" strike="noStrike">
              <a:solidFill>
                <a:schemeClr val="dk1"/>
              </a:solidFill>
              <a:latin typeface="Arial"/>
              <a:ea typeface="Arial"/>
              <a:cs typeface="Arial"/>
              <a:sym typeface="Arial"/>
            </a:endParaRPr>
          </a:p>
        </p:txBody>
      </p:sp>
      <p:sp>
        <p:nvSpPr>
          <p:cNvPr id="45" name="Google Shape;45;p2"/>
          <p:cNvSpPr/>
          <p:nvPr/>
        </p:nvSpPr>
        <p:spPr>
          <a:xfrm>
            <a:off x="318226" y="6685601"/>
            <a:ext cx="2129700" cy="364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1400" u="none" cap="none" strike="noStrike">
                <a:solidFill>
                  <a:srgbClr val="000000"/>
                </a:solidFill>
                <a:latin typeface="Arial"/>
                <a:ea typeface="Arial"/>
                <a:cs typeface="Arial"/>
                <a:sym typeface="Arial"/>
              </a:rPr>
              <a:t>M</a:t>
            </a:r>
            <a:r>
              <a:rPr b="1" lang="es-MX"/>
              <a:t>ODIFICACIONES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i="0" sz="1000" u="none" cap="none" strike="noStrike">
              <a:solidFill>
                <a:srgbClr val="000000"/>
              </a:solidFill>
              <a:latin typeface="Teko"/>
              <a:ea typeface="Teko"/>
              <a:cs typeface="Teko"/>
              <a:sym typeface="Teko"/>
            </a:endParaRPr>
          </a:p>
          <a:p>
            <a:pPr indent="0" lvl="0" marL="0" marR="0" rtl="0" algn="l">
              <a:lnSpc>
                <a:spcPct val="100000"/>
              </a:lnSpc>
              <a:spcBef>
                <a:spcPts val="0"/>
              </a:spcBef>
              <a:spcAft>
                <a:spcPts val="0"/>
              </a:spcAft>
              <a:buNone/>
            </a:pPr>
            <a:r>
              <a:t/>
            </a:r>
            <a:endParaRPr b="1" i="0" sz="1200" u="none" cap="none" strike="noStrike">
              <a:solidFill>
                <a:schemeClr val="dk1"/>
              </a:solidFill>
              <a:latin typeface="Times New Roman"/>
              <a:ea typeface="Times New Roman"/>
              <a:cs typeface="Times New Roman"/>
              <a:sym typeface="Times New Roman"/>
            </a:endParaRPr>
          </a:p>
        </p:txBody>
      </p:sp>
      <p:sp>
        <p:nvSpPr>
          <p:cNvPr id="46" name="Google Shape;46;p2"/>
          <p:cNvSpPr/>
          <p:nvPr/>
        </p:nvSpPr>
        <p:spPr>
          <a:xfrm>
            <a:off x="318223" y="6995296"/>
            <a:ext cx="6180091" cy="1384995"/>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None/>
            </a:pPr>
            <a:r>
              <a:rPr b="0" i="0" lang="es-MX" sz="1200" u="none" cap="none" strike="noStrike">
                <a:solidFill>
                  <a:srgbClr val="000000"/>
                </a:solidFill>
                <a:latin typeface="Arial"/>
                <a:ea typeface="Arial"/>
                <a:cs typeface="Arial"/>
                <a:sym typeface="Arial"/>
              </a:rPr>
              <a:t>Con respecto a su composición original pues la constante variación de usuarios ha sido el punto clave para que se perpetúen estos cambios, ya que la propietaria original le </a:t>
            </a:r>
            <a:r>
              <a:rPr lang="es-MX" sz="1200"/>
              <a:t>dejó</a:t>
            </a:r>
            <a:r>
              <a:rPr b="0" i="0" lang="es-MX" sz="1200" u="none" cap="none" strike="noStrike">
                <a:solidFill>
                  <a:srgbClr val="000000"/>
                </a:solidFill>
                <a:latin typeface="Arial"/>
                <a:ea typeface="Arial"/>
                <a:cs typeface="Arial"/>
                <a:sym typeface="Arial"/>
              </a:rPr>
              <a:t> en herencia este inmueble a su hija, quien por necesidad tuvo incluso que deshacerse de algunas cosas originales como un barandal, ventanas de la fachada posterior, así como de los planos originales del proyecto.</a:t>
            </a:r>
            <a:endParaRPr/>
          </a:p>
          <a:p>
            <a:pPr indent="0" lvl="0" marL="0" marR="0" rtl="0" algn="l">
              <a:lnSpc>
                <a:spcPct val="100000"/>
              </a:lnSpc>
              <a:spcBef>
                <a:spcPts val="0"/>
              </a:spcBef>
              <a:spcAft>
                <a:spcPts val="0"/>
              </a:spcAft>
              <a:buNone/>
            </a:pPr>
            <a:r>
              <a:t/>
            </a:r>
            <a:endParaRPr b="1" i="0" sz="1200" u="none" cap="none" strike="noStrike">
              <a:solidFill>
                <a:schemeClr val="dk1"/>
              </a:solidFill>
              <a:latin typeface="Times New Roman"/>
              <a:ea typeface="Times New Roman"/>
              <a:cs typeface="Times New Roman"/>
              <a:sym typeface="Times New Roman"/>
            </a:endParaRPr>
          </a:p>
        </p:txBody>
      </p:sp>
      <p:sp>
        <p:nvSpPr>
          <p:cNvPr id="47" name="Google Shape;47;p2"/>
          <p:cNvSpPr/>
          <p:nvPr/>
        </p:nvSpPr>
        <p:spPr>
          <a:xfrm>
            <a:off x="729381" y="540551"/>
            <a:ext cx="4204126" cy="55399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1000" u="none" cap="none" strike="noStrike">
                <a:solidFill>
                  <a:srgbClr val="000000"/>
                </a:solidFill>
                <a:latin typeface="Arial"/>
                <a:ea typeface="Arial"/>
                <a:cs typeface="Arial"/>
                <a:sym typeface="Arial"/>
              </a:rPr>
              <a:t>CLAVE: </a:t>
            </a:r>
            <a:r>
              <a:rPr b="0" i="0" lang="es-MX" sz="1000" u="none" cap="none" strike="noStrike">
                <a:solidFill>
                  <a:srgbClr val="000000"/>
                </a:solidFill>
                <a:latin typeface="Arial"/>
                <a:ea typeface="Arial"/>
                <a:cs typeface="Arial"/>
                <a:sym typeface="Arial"/>
              </a:rPr>
              <a:t>CEMOD-M2</a:t>
            </a:r>
            <a:endParaRPr/>
          </a:p>
          <a:p>
            <a:pPr indent="0" lvl="0" marL="0" marR="0" rtl="0" algn="l">
              <a:lnSpc>
                <a:spcPct val="100000"/>
              </a:lnSpc>
              <a:spcBef>
                <a:spcPts val="0"/>
              </a:spcBef>
              <a:spcAft>
                <a:spcPts val="0"/>
              </a:spcAft>
              <a:buNone/>
            </a:pPr>
            <a:r>
              <a:rPr b="1" lang="es-MX" sz="1000"/>
              <a:t>CATEGORÍA</a:t>
            </a:r>
            <a:r>
              <a:rPr b="1" i="0" lang="es-MX" sz="1000" u="none" cap="none" strike="noStrike">
                <a:solidFill>
                  <a:srgbClr val="000000"/>
                </a:solidFill>
                <a:latin typeface="Arial"/>
                <a:ea typeface="Arial"/>
                <a:cs typeface="Arial"/>
                <a:sym typeface="Arial"/>
              </a:rPr>
              <a:t>: </a:t>
            </a:r>
            <a:r>
              <a:rPr b="0" i="0" lang="es-MX" sz="1000" u="none" cap="none" strike="noStrike">
                <a:solidFill>
                  <a:srgbClr val="000000"/>
                </a:solidFill>
                <a:latin typeface="Arial"/>
                <a:ea typeface="Arial"/>
                <a:cs typeface="Arial"/>
                <a:sym typeface="Arial"/>
              </a:rPr>
              <a:t>CULTURAL </a:t>
            </a:r>
            <a:endParaRPr b="1" i="0" sz="10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1" lang="es-MX" sz="1000"/>
              <a:t>SUBCATEGORÍA</a:t>
            </a:r>
            <a:r>
              <a:rPr b="1" i="0" lang="es-MX" sz="1000" u="none" cap="none" strike="noStrike">
                <a:solidFill>
                  <a:srgbClr val="000000"/>
                </a:solidFill>
                <a:latin typeface="Arial"/>
                <a:ea typeface="Arial"/>
                <a:cs typeface="Arial"/>
                <a:sym typeface="Arial"/>
              </a:rPr>
              <a:t>:  </a:t>
            </a:r>
            <a:r>
              <a:rPr b="0" i="0" lang="es-MX" sz="1000" u="none" cap="none" strike="noStrike">
                <a:solidFill>
                  <a:srgbClr val="000000"/>
                </a:solidFill>
                <a:latin typeface="Arial"/>
                <a:ea typeface="Arial"/>
                <a:cs typeface="Arial"/>
                <a:sym typeface="Arial"/>
              </a:rPr>
              <a:t>ÉPOCA MODERNA </a:t>
            </a:r>
            <a:endParaRPr/>
          </a:p>
        </p:txBody>
      </p:sp>
      <p:pic>
        <p:nvPicPr>
          <p:cNvPr id="48" name="Google Shape;48;p2"/>
          <p:cNvPicPr preferRelativeResize="0"/>
          <p:nvPr/>
        </p:nvPicPr>
        <p:blipFill rotWithShape="1">
          <a:blip r:embed="rId4">
            <a:alphaModFix/>
          </a:blip>
          <a:srcRect b="0" l="0" r="0" t="0"/>
          <a:stretch/>
        </p:blipFill>
        <p:spPr>
          <a:xfrm>
            <a:off x="5511631" y="199836"/>
            <a:ext cx="628366" cy="677457"/>
          </a:xfrm>
          <a:prstGeom prst="rect">
            <a:avLst/>
          </a:prstGeom>
          <a:noFill/>
          <a:ln>
            <a:noFill/>
          </a:ln>
        </p:spPr>
      </p:pic>
      <p:sp>
        <p:nvSpPr>
          <p:cNvPr id="49" name="Google Shape;49;p2"/>
          <p:cNvSpPr/>
          <p:nvPr/>
        </p:nvSpPr>
        <p:spPr>
          <a:xfrm>
            <a:off x="1879164" y="221535"/>
            <a:ext cx="3669777" cy="40011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000"/>
              <a:buFont typeface="Arial"/>
              <a:buNone/>
            </a:pPr>
            <a:r>
              <a:rPr b="1" i="0" lang="es-MX" sz="1000" u="none" cap="none" strike="noStrike">
                <a:solidFill>
                  <a:srgbClr val="000000"/>
                </a:solidFill>
                <a:latin typeface="Arial"/>
                <a:ea typeface="Arial"/>
                <a:cs typeface="Arial"/>
                <a:sym typeface="Arial"/>
              </a:rPr>
              <a:t>CENTRO DE INFORMACIÓN CULTURAL Y NATURAL</a:t>
            </a:r>
            <a:endParaRPr/>
          </a:p>
          <a:p>
            <a:pPr indent="0" lvl="0" marL="0" marR="0" rtl="0" algn="ctr">
              <a:lnSpc>
                <a:spcPct val="100000"/>
              </a:lnSpc>
              <a:spcBef>
                <a:spcPts val="0"/>
              </a:spcBef>
              <a:spcAft>
                <a:spcPts val="0"/>
              </a:spcAft>
              <a:buClr>
                <a:srgbClr val="000000"/>
              </a:buClr>
              <a:buSzPts val="1000"/>
              <a:buFont typeface="Arial"/>
              <a:buNone/>
            </a:pPr>
            <a:r>
              <a:rPr b="1" i="0" lang="es-MX" sz="1000" u="none" cap="none" strike="noStrike">
                <a:solidFill>
                  <a:srgbClr val="000000"/>
                </a:solidFill>
                <a:latin typeface="Arial"/>
                <a:ea typeface="Arial"/>
                <a:cs typeface="Arial"/>
                <a:sym typeface="Arial"/>
              </a:rPr>
              <a:t>DEL VALLE DE MEZQUITAL</a:t>
            </a:r>
            <a:endParaRPr/>
          </a:p>
        </p:txBody>
      </p:sp>
      <p:sp>
        <p:nvSpPr>
          <p:cNvPr id="50" name="Google Shape;50;p2"/>
          <p:cNvSpPr/>
          <p:nvPr/>
        </p:nvSpPr>
        <p:spPr>
          <a:xfrm>
            <a:off x="2886873" y="654427"/>
            <a:ext cx="1672253" cy="2308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es-MX" sz="900" u="none" cap="none" strike="noStrike">
                <a:solidFill>
                  <a:srgbClr val="000000"/>
                </a:solidFill>
                <a:latin typeface="Arial"/>
                <a:ea typeface="Arial"/>
                <a:cs typeface="Arial"/>
                <a:sym typeface="Arial"/>
              </a:rPr>
              <a:t>LUGARES CULTURALES</a:t>
            </a:r>
            <a:endParaRPr/>
          </a:p>
        </p:txBody>
      </p:sp>
      <p:sp>
        <p:nvSpPr>
          <p:cNvPr id="51" name="Google Shape;51;p2"/>
          <p:cNvSpPr/>
          <p:nvPr/>
        </p:nvSpPr>
        <p:spPr>
          <a:xfrm>
            <a:off x="5915202" y="844899"/>
            <a:ext cx="668773"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lang="es-MX" sz="1000"/>
              <a:t>PÁG</a:t>
            </a:r>
            <a:r>
              <a:rPr b="1" i="0" lang="es-MX" sz="1000" u="none" cap="none" strike="noStrike">
                <a:solidFill>
                  <a:srgbClr val="000000"/>
                </a:solidFill>
                <a:latin typeface="Arial"/>
                <a:ea typeface="Arial"/>
                <a:cs typeface="Arial"/>
                <a:sym typeface="Arial"/>
              </a:rPr>
              <a:t>. 2</a:t>
            </a:r>
            <a:endParaRPr b="0" i="0" sz="1000" u="none" cap="none" strike="noStrike">
              <a:solidFill>
                <a:srgbClr val="000000"/>
              </a:solidFill>
              <a:latin typeface="Arial"/>
              <a:ea typeface="Arial"/>
              <a:cs typeface="Arial"/>
              <a:sym typeface="Arial"/>
            </a:endParaRPr>
          </a:p>
        </p:txBody>
      </p:sp>
      <p:pic>
        <p:nvPicPr>
          <p:cNvPr id="52" name="Google Shape;52;p2"/>
          <p:cNvPicPr preferRelativeResize="0"/>
          <p:nvPr/>
        </p:nvPicPr>
        <p:blipFill rotWithShape="1">
          <a:blip r:embed="rId5">
            <a:alphaModFix/>
          </a:blip>
          <a:srcRect b="0" l="0" r="0" t="0"/>
          <a:stretch/>
        </p:blipFill>
        <p:spPr>
          <a:xfrm>
            <a:off x="6139997" y="326969"/>
            <a:ext cx="443978" cy="364201"/>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 name="Shape 56"/>
        <p:cNvGrpSpPr/>
        <p:nvPr/>
      </p:nvGrpSpPr>
      <p:grpSpPr>
        <a:xfrm>
          <a:off x="0" y="0"/>
          <a:ext cx="0" cy="0"/>
          <a:chOff x="0" y="0"/>
          <a:chExt cx="0" cy="0"/>
        </a:xfrm>
      </p:grpSpPr>
      <p:sp>
        <p:nvSpPr>
          <p:cNvPr id="57" name="Google Shape;57;p3"/>
          <p:cNvSpPr/>
          <p:nvPr/>
        </p:nvSpPr>
        <p:spPr>
          <a:xfrm flipH="1" rot="10800000">
            <a:off x="434872" y="1085262"/>
            <a:ext cx="6149103" cy="45719"/>
          </a:xfrm>
          <a:prstGeom prst="rect">
            <a:avLst/>
          </a:prstGeom>
          <a:solidFill>
            <a:srgbClr val="FF9900"/>
          </a:solidFill>
          <a:ln cap="flat" cmpd="sng" w="25400">
            <a:solidFill>
              <a:srgbClr val="FF99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58" name="Google Shape;58;p3"/>
          <p:cNvSpPr txBox="1"/>
          <p:nvPr>
            <p:ph idx="12" type="sldNum"/>
          </p:nvPr>
        </p:nvSpPr>
        <p:spPr>
          <a:xfrm>
            <a:off x="0" y="2643188"/>
            <a:ext cx="446175" cy="548775"/>
          </a:xfrm>
          <a:prstGeom prst="rect">
            <a:avLst/>
          </a:prstGeom>
          <a:noFill/>
          <a:ln>
            <a:noFill/>
          </a:ln>
        </p:spPr>
        <p:txBody>
          <a:bodyPr anchorCtr="0" anchor="ctr" bIns="68550" lIns="68550" spcFirstLastPara="1" rIns="68550" wrap="square" tIns="68550">
            <a:noAutofit/>
          </a:bodyPr>
          <a:lstStyle/>
          <a:p>
            <a:pPr indent="0" lvl="0" marL="0" rtl="0" algn="ctr">
              <a:lnSpc>
                <a:spcPct val="100000"/>
              </a:lnSpc>
              <a:spcBef>
                <a:spcPts val="0"/>
              </a:spcBef>
              <a:spcAft>
                <a:spcPts val="0"/>
              </a:spcAft>
              <a:buSzPts val="900"/>
              <a:buNone/>
            </a:pPr>
            <a:fld id="{00000000-1234-1234-1234-123412341234}" type="slidenum">
              <a:rPr lang="es-MX"/>
              <a:t>‹#›</a:t>
            </a:fld>
            <a:endParaRPr/>
          </a:p>
        </p:txBody>
      </p:sp>
      <p:pic>
        <p:nvPicPr>
          <p:cNvPr id="59" name="Google Shape;59;p3"/>
          <p:cNvPicPr preferRelativeResize="0"/>
          <p:nvPr/>
        </p:nvPicPr>
        <p:blipFill rotWithShape="1">
          <a:blip r:embed="rId3">
            <a:alphaModFix/>
          </a:blip>
          <a:srcRect b="5061" l="0" r="18234" t="29397"/>
          <a:stretch/>
        </p:blipFill>
        <p:spPr>
          <a:xfrm>
            <a:off x="729381" y="170788"/>
            <a:ext cx="1187004" cy="395419"/>
          </a:xfrm>
          <a:prstGeom prst="rect">
            <a:avLst/>
          </a:prstGeom>
          <a:noFill/>
          <a:ln>
            <a:noFill/>
          </a:ln>
        </p:spPr>
      </p:pic>
      <p:sp>
        <p:nvSpPr>
          <p:cNvPr id="60" name="Google Shape;60;p3"/>
          <p:cNvSpPr/>
          <p:nvPr/>
        </p:nvSpPr>
        <p:spPr>
          <a:xfrm>
            <a:off x="270206" y="1879606"/>
            <a:ext cx="5931049" cy="1015663"/>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None/>
            </a:pPr>
            <a:r>
              <a:rPr b="0" i="0" lang="es-MX" sz="1200" u="none" cap="none" strike="noStrike">
                <a:solidFill>
                  <a:srgbClr val="000000"/>
                </a:solidFill>
                <a:latin typeface="Arial"/>
                <a:ea typeface="Arial"/>
                <a:cs typeface="Arial"/>
                <a:sym typeface="Arial"/>
              </a:rPr>
              <a:t>La casa habitación se encuentra en excelentes condiciones, pues </a:t>
            </a:r>
            <a:r>
              <a:rPr lang="es-MX" sz="1200"/>
              <a:t>aún</a:t>
            </a:r>
            <a:r>
              <a:rPr b="0" i="0" lang="es-MX" sz="1200" u="none" cap="none" strike="noStrike">
                <a:solidFill>
                  <a:srgbClr val="000000"/>
                </a:solidFill>
                <a:latin typeface="Arial"/>
                <a:ea typeface="Arial"/>
                <a:cs typeface="Arial"/>
                <a:sym typeface="Arial"/>
              </a:rPr>
              <a:t> mantiene sus colores originales, como lo es azul turquesa que predomina en la mayor par</a:t>
            </a:r>
            <a:r>
              <a:rPr lang="es-MX" sz="1200"/>
              <a:t>t</a:t>
            </a:r>
            <a:r>
              <a:rPr b="0" i="0" lang="es-MX" sz="1200" u="none" cap="none" strike="noStrike">
                <a:solidFill>
                  <a:srgbClr val="000000"/>
                </a:solidFill>
                <a:latin typeface="Arial"/>
                <a:ea typeface="Arial"/>
                <a:cs typeface="Arial"/>
                <a:sym typeface="Arial"/>
              </a:rPr>
              <a:t>e de la casa, la distribución de las zonas </a:t>
            </a:r>
            <a:r>
              <a:rPr lang="es-MX" sz="1200"/>
              <a:t>aún</a:t>
            </a:r>
            <a:r>
              <a:rPr b="0" i="0" lang="es-MX" sz="1200" u="none" cap="none" strike="noStrike">
                <a:solidFill>
                  <a:srgbClr val="000000"/>
                </a:solidFill>
                <a:latin typeface="Arial"/>
                <a:ea typeface="Arial"/>
                <a:cs typeface="Arial"/>
                <a:sym typeface="Arial"/>
              </a:rPr>
              <a:t> se conserva y el acceso aun respeta esta dinámica de relación y jerarquía dentro de la zona.</a:t>
            </a:r>
            <a:endParaRPr b="0" i="0" sz="1200" u="none" cap="none" strike="noStrike">
              <a:solidFill>
                <a:srgbClr val="FF0000"/>
              </a:solidFill>
              <a:latin typeface="Arial"/>
              <a:ea typeface="Arial"/>
              <a:cs typeface="Arial"/>
              <a:sym typeface="Arial"/>
            </a:endParaRPr>
          </a:p>
        </p:txBody>
      </p:sp>
      <p:sp>
        <p:nvSpPr>
          <p:cNvPr id="61" name="Google Shape;61;p3"/>
          <p:cNvSpPr/>
          <p:nvPr/>
        </p:nvSpPr>
        <p:spPr>
          <a:xfrm>
            <a:off x="223075" y="1556450"/>
            <a:ext cx="3669900" cy="364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1400" u="none" cap="none" strike="noStrike">
                <a:solidFill>
                  <a:srgbClr val="000000"/>
                </a:solidFill>
                <a:latin typeface="Arial"/>
                <a:ea typeface="Arial"/>
                <a:cs typeface="Arial"/>
                <a:sym typeface="Arial"/>
              </a:rPr>
              <a:t>S</a:t>
            </a:r>
            <a:r>
              <a:rPr b="1" lang="es-MX"/>
              <a:t>ITUACIÓN ACTUAL/</a:t>
            </a:r>
            <a:r>
              <a:rPr b="1" lang="es-MX"/>
              <a:t>CÓMO</a:t>
            </a:r>
            <a:r>
              <a:rPr b="1" lang="es-MX"/>
              <a:t> LLEGAR</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1" i="0" sz="1200" u="none" cap="none" strike="noStrike">
              <a:solidFill>
                <a:schemeClr val="dk1"/>
              </a:solidFill>
              <a:latin typeface="Times New Roman"/>
              <a:ea typeface="Times New Roman"/>
              <a:cs typeface="Times New Roman"/>
              <a:sym typeface="Times New Roman"/>
            </a:endParaRPr>
          </a:p>
        </p:txBody>
      </p:sp>
      <p:sp>
        <p:nvSpPr>
          <p:cNvPr id="62" name="Google Shape;62;p3"/>
          <p:cNvSpPr/>
          <p:nvPr/>
        </p:nvSpPr>
        <p:spPr>
          <a:xfrm>
            <a:off x="223074" y="2936125"/>
            <a:ext cx="4710300" cy="492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1400" u="none" cap="none" strike="noStrike">
                <a:solidFill>
                  <a:srgbClr val="000000"/>
                </a:solidFill>
                <a:latin typeface="Arial"/>
                <a:ea typeface="Arial"/>
                <a:cs typeface="Arial"/>
                <a:sym typeface="Arial"/>
              </a:rPr>
              <a:t>C</a:t>
            </a:r>
            <a:r>
              <a:rPr b="1" lang="es-MX"/>
              <a:t>OSTUMBRES Y/O TRADICIONES DEL MUNICIPIO</a:t>
            </a:r>
            <a:r>
              <a:rPr b="1" i="0" lang="es-MX" sz="14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1" i="0" sz="1200" u="none" cap="none" strike="noStrike">
              <a:solidFill>
                <a:schemeClr val="dk1"/>
              </a:solidFill>
              <a:latin typeface="Times New Roman"/>
              <a:ea typeface="Times New Roman"/>
              <a:cs typeface="Times New Roman"/>
              <a:sym typeface="Times New Roman"/>
            </a:endParaRPr>
          </a:p>
        </p:txBody>
      </p:sp>
      <p:sp>
        <p:nvSpPr>
          <p:cNvPr id="63" name="Google Shape;63;p3"/>
          <p:cNvSpPr/>
          <p:nvPr/>
        </p:nvSpPr>
        <p:spPr>
          <a:xfrm>
            <a:off x="246646" y="3232809"/>
            <a:ext cx="5978168" cy="4185761"/>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None/>
            </a:pPr>
            <a:r>
              <a:rPr b="0" i="0" lang="es-MX" sz="1200" u="none" cap="none" strike="noStrike">
                <a:solidFill>
                  <a:srgbClr val="000000"/>
                </a:solidFill>
                <a:latin typeface="Arial"/>
                <a:ea typeface="Arial"/>
                <a:cs typeface="Arial"/>
                <a:sym typeface="Arial"/>
              </a:rPr>
              <a:t>Una de las tradiciones del municipio es la celebración de</a:t>
            </a:r>
            <a:r>
              <a:rPr lang="es-MX" sz="1200"/>
              <a:t>l</a:t>
            </a:r>
            <a:r>
              <a:rPr b="0" i="0" lang="es-MX" sz="1200" u="none" cap="none" strike="noStrike">
                <a:solidFill>
                  <a:srgbClr val="000000"/>
                </a:solidFill>
                <a:latin typeface="Arial"/>
                <a:ea typeface="Arial"/>
                <a:cs typeface="Arial"/>
                <a:sym typeface="Arial"/>
              </a:rPr>
              <a:t> pone y quita bandera, la cual se inicia 15 días antes del Carnaval con una peregrinación de varones hacia </a:t>
            </a:r>
            <a:r>
              <a:rPr lang="es-MX" sz="1200"/>
              <a:t>e</a:t>
            </a:r>
            <a:r>
              <a:rPr b="0" i="0" lang="es-MX" sz="1200" u="none" cap="none" strike="noStrike">
                <a:solidFill>
                  <a:srgbClr val="000000"/>
                </a:solidFill>
                <a:latin typeface="Arial"/>
                <a:ea typeface="Arial"/>
                <a:cs typeface="Arial"/>
                <a:sym typeface="Arial"/>
              </a:rPr>
              <a:t>l cerro para traer flor de encino y cucharilla para adornos de carros, fachadas, collares y brazaletes que utilizaran en la ceremonia. Días antes los shitas recorren los barrios haciendo estallar en el crucero de las calles el chicote para, solicitar ofrendas, vestidos de forma estrafalaria portan dos muñecos que simbolizan la fecundidad y el mal.</a:t>
            </a:r>
            <a:endParaRPr/>
          </a:p>
          <a:p>
            <a:pPr indent="0" lvl="0" marL="0" marR="0" rtl="0" algn="just">
              <a:lnSpc>
                <a:spcPct val="100000"/>
              </a:lnSpc>
              <a:spcBef>
                <a:spcPts val="0"/>
              </a:spcBef>
              <a:spcAft>
                <a:spcPts val="0"/>
              </a:spcAft>
              <a:buNone/>
            </a:pPr>
            <a:r>
              <a:rPr b="0" i="0" lang="es-MX" sz="1200" u="none" cap="none" strike="noStrike">
                <a:solidFill>
                  <a:srgbClr val="000000"/>
                </a:solidFill>
                <a:latin typeface="Arial"/>
                <a:ea typeface="Arial"/>
                <a:cs typeface="Arial"/>
                <a:sym typeface="Arial"/>
              </a:rPr>
              <a:t>Existen  celebraciones como la Semana Santa, 3 de Mayo día de la Santa Cruz; 1 de Julio, celebración de la Preciosa Sangre del Señor del Calvario, durante 8 días, con danzas y quema de fuegos artificiales.</a:t>
            </a:r>
            <a:endParaRPr/>
          </a:p>
          <a:p>
            <a:pPr indent="0" lvl="0" marL="0" marR="0" rtl="0" algn="just">
              <a:lnSpc>
                <a:spcPct val="100000"/>
              </a:lnSpc>
              <a:spcBef>
                <a:spcPts val="0"/>
              </a:spcBef>
              <a:spcAft>
                <a:spcPts val="0"/>
              </a:spcAft>
              <a:buNone/>
            </a:pPr>
            <a:r>
              <a:rPr b="0" i="0" lang="es-MX" sz="1200" u="none" cap="none" strike="noStrike">
                <a:solidFill>
                  <a:srgbClr val="000000"/>
                </a:solidFill>
                <a:latin typeface="Arial"/>
                <a:ea typeface="Arial"/>
                <a:cs typeface="Arial"/>
                <a:sym typeface="Arial"/>
              </a:rPr>
              <a:t>Gastronomía.- Los alimentos típicos en éste municipio es la barbacoa de chivo y carnero, antojitos de maíz y enchiladas.</a:t>
            </a:r>
            <a:endParaRPr/>
          </a:p>
          <a:p>
            <a:pPr indent="0" lvl="0" marL="0" marR="0" rtl="0" algn="just">
              <a:lnSpc>
                <a:spcPct val="100000"/>
              </a:lnSpc>
              <a:spcBef>
                <a:spcPts val="0"/>
              </a:spcBef>
              <a:spcAft>
                <a:spcPts val="0"/>
              </a:spcAft>
              <a:buNone/>
            </a:pPr>
            <a:r>
              <a:rPr b="0" i="0" lang="es-MX" sz="1200" u="none" cap="none" strike="noStrike">
                <a:solidFill>
                  <a:srgbClr val="000000"/>
                </a:solidFill>
                <a:latin typeface="Arial"/>
                <a:ea typeface="Arial"/>
                <a:cs typeface="Arial"/>
                <a:sym typeface="Arial"/>
              </a:rPr>
              <a:t>Artesanías.- Las artesanías que se fabrican en el municipio de Mixquiahuala son alfarería, cinturones, fajas, morrales con creativos diseños, sillas de montar y fuetes.</a:t>
            </a:r>
            <a:endParaRPr/>
          </a:p>
          <a:p>
            <a:pPr indent="0" lvl="0" marL="0" marR="0" rtl="0" algn="just">
              <a:lnSpc>
                <a:spcPct val="100000"/>
              </a:lnSpc>
              <a:spcBef>
                <a:spcPts val="0"/>
              </a:spcBef>
              <a:spcAft>
                <a:spcPts val="0"/>
              </a:spcAft>
              <a:buNone/>
            </a:pPr>
            <a:r>
              <a:rPr b="0" i="0" lang="es-MX" sz="1200" u="none" cap="none" strike="noStrike">
                <a:solidFill>
                  <a:srgbClr val="000000"/>
                </a:solidFill>
                <a:latin typeface="Arial"/>
                <a:ea typeface="Arial"/>
                <a:cs typeface="Arial"/>
                <a:sym typeface="Arial"/>
              </a:rPr>
              <a:t>Traje típico.- El hombre usa sombrero de palma, huaraches, pantalón y camisa de manta, las mujeres blusa y enaguas de manta, huaraches y rebozo.</a:t>
            </a:r>
            <a:endParaRPr/>
          </a:p>
          <a:p>
            <a:pPr indent="0" lvl="0" marL="0" marR="0" rtl="0" algn="just">
              <a:lnSpc>
                <a:spcPct val="100000"/>
              </a:lnSpc>
              <a:spcBef>
                <a:spcPts val="0"/>
              </a:spcBef>
              <a:spcAft>
                <a:spcPts val="0"/>
              </a:spcAft>
              <a:buNone/>
            </a:pPr>
            <a:r>
              <a:t/>
            </a:r>
            <a:endParaRPr b="0" i="0" sz="12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None/>
            </a:pPr>
            <a:r>
              <a:rPr b="0" i="0" lang="es-MX" sz="1400" u="none" cap="none" strike="noStrike">
                <a:solidFill>
                  <a:srgbClr val="000000"/>
                </a:solidFill>
                <a:latin typeface="Arial"/>
                <a:ea typeface="Arial"/>
                <a:cs typeface="Arial"/>
                <a:sym typeface="Arial"/>
              </a:rPr>
              <a:t> </a:t>
            </a:r>
            <a:endParaRPr/>
          </a:p>
        </p:txBody>
      </p:sp>
      <p:sp>
        <p:nvSpPr>
          <p:cNvPr id="64" name="Google Shape;64;p3"/>
          <p:cNvSpPr/>
          <p:nvPr/>
        </p:nvSpPr>
        <p:spPr>
          <a:xfrm>
            <a:off x="729381" y="540551"/>
            <a:ext cx="4204126" cy="55399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1000" u="none" cap="none" strike="noStrike">
                <a:solidFill>
                  <a:srgbClr val="000000"/>
                </a:solidFill>
                <a:latin typeface="Arial"/>
                <a:ea typeface="Arial"/>
                <a:cs typeface="Arial"/>
                <a:sym typeface="Arial"/>
              </a:rPr>
              <a:t>CLAVE: </a:t>
            </a:r>
            <a:r>
              <a:rPr b="0" i="0" lang="es-MX" sz="1000" u="none" cap="none" strike="noStrike">
                <a:solidFill>
                  <a:srgbClr val="000000"/>
                </a:solidFill>
                <a:latin typeface="Arial"/>
                <a:ea typeface="Arial"/>
                <a:cs typeface="Arial"/>
                <a:sym typeface="Arial"/>
              </a:rPr>
              <a:t>CEMOD-M2</a:t>
            </a:r>
            <a:endParaRPr/>
          </a:p>
          <a:p>
            <a:pPr indent="0" lvl="0" marL="0" marR="0" rtl="0" algn="l">
              <a:lnSpc>
                <a:spcPct val="100000"/>
              </a:lnSpc>
              <a:spcBef>
                <a:spcPts val="0"/>
              </a:spcBef>
              <a:spcAft>
                <a:spcPts val="0"/>
              </a:spcAft>
              <a:buNone/>
            </a:pPr>
            <a:r>
              <a:rPr b="1" lang="es-MX" sz="1000"/>
              <a:t>CATEGORÍA</a:t>
            </a:r>
            <a:r>
              <a:rPr b="1" i="0" lang="es-MX" sz="1000" u="none" cap="none" strike="noStrike">
                <a:solidFill>
                  <a:srgbClr val="000000"/>
                </a:solidFill>
                <a:latin typeface="Arial"/>
                <a:ea typeface="Arial"/>
                <a:cs typeface="Arial"/>
                <a:sym typeface="Arial"/>
              </a:rPr>
              <a:t>: </a:t>
            </a:r>
            <a:r>
              <a:rPr b="0" i="0" lang="es-MX" sz="1000" u="none" cap="none" strike="noStrike">
                <a:solidFill>
                  <a:srgbClr val="000000"/>
                </a:solidFill>
                <a:latin typeface="Arial"/>
                <a:ea typeface="Arial"/>
                <a:cs typeface="Arial"/>
                <a:sym typeface="Arial"/>
              </a:rPr>
              <a:t>CULTURAL </a:t>
            </a:r>
            <a:endParaRPr b="1" i="0" sz="10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1" lang="es-MX" sz="1000"/>
              <a:t>SUBCATEGORÍA</a:t>
            </a:r>
            <a:r>
              <a:rPr b="1" i="0" lang="es-MX" sz="1000" u="none" cap="none" strike="noStrike">
                <a:solidFill>
                  <a:srgbClr val="000000"/>
                </a:solidFill>
                <a:latin typeface="Arial"/>
                <a:ea typeface="Arial"/>
                <a:cs typeface="Arial"/>
                <a:sym typeface="Arial"/>
              </a:rPr>
              <a:t>:  </a:t>
            </a:r>
            <a:r>
              <a:rPr b="0" i="0" lang="es-MX" sz="1000" u="none" cap="none" strike="noStrike">
                <a:solidFill>
                  <a:srgbClr val="000000"/>
                </a:solidFill>
                <a:latin typeface="Arial"/>
                <a:ea typeface="Arial"/>
                <a:cs typeface="Arial"/>
                <a:sym typeface="Arial"/>
              </a:rPr>
              <a:t>ÉPOCA MODERNA </a:t>
            </a:r>
            <a:endParaRPr/>
          </a:p>
        </p:txBody>
      </p:sp>
      <p:pic>
        <p:nvPicPr>
          <p:cNvPr id="65" name="Google Shape;65;p3"/>
          <p:cNvPicPr preferRelativeResize="0"/>
          <p:nvPr/>
        </p:nvPicPr>
        <p:blipFill rotWithShape="1">
          <a:blip r:embed="rId4">
            <a:alphaModFix/>
          </a:blip>
          <a:srcRect b="0" l="0" r="0" t="0"/>
          <a:stretch/>
        </p:blipFill>
        <p:spPr>
          <a:xfrm>
            <a:off x="5511631" y="199836"/>
            <a:ext cx="628366" cy="677457"/>
          </a:xfrm>
          <a:prstGeom prst="rect">
            <a:avLst/>
          </a:prstGeom>
          <a:noFill/>
          <a:ln>
            <a:noFill/>
          </a:ln>
        </p:spPr>
      </p:pic>
      <p:sp>
        <p:nvSpPr>
          <p:cNvPr id="66" name="Google Shape;66;p3"/>
          <p:cNvSpPr/>
          <p:nvPr/>
        </p:nvSpPr>
        <p:spPr>
          <a:xfrm>
            <a:off x="1879164" y="221535"/>
            <a:ext cx="3669777" cy="40011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000"/>
              <a:buFont typeface="Arial"/>
              <a:buNone/>
            </a:pPr>
            <a:r>
              <a:rPr b="1" i="0" lang="es-MX" sz="1000" u="none" cap="none" strike="noStrike">
                <a:solidFill>
                  <a:srgbClr val="000000"/>
                </a:solidFill>
                <a:latin typeface="Arial"/>
                <a:ea typeface="Arial"/>
                <a:cs typeface="Arial"/>
                <a:sym typeface="Arial"/>
              </a:rPr>
              <a:t>CENTRO DE INFORMACIÓN CULTURAL Y NATURAL</a:t>
            </a:r>
            <a:endParaRPr/>
          </a:p>
          <a:p>
            <a:pPr indent="0" lvl="0" marL="0" marR="0" rtl="0" algn="ctr">
              <a:lnSpc>
                <a:spcPct val="100000"/>
              </a:lnSpc>
              <a:spcBef>
                <a:spcPts val="0"/>
              </a:spcBef>
              <a:spcAft>
                <a:spcPts val="0"/>
              </a:spcAft>
              <a:buClr>
                <a:srgbClr val="000000"/>
              </a:buClr>
              <a:buSzPts val="1000"/>
              <a:buFont typeface="Arial"/>
              <a:buNone/>
            </a:pPr>
            <a:r>
              <a:rPr b="1" i="0" lang="es-MX" sz="1000" u="none" cap="none" strike="noStrike">
                <a:solidFill>
                  <a:srgbClr val="000000"/>
                </a:solidFill>
                <a:latin typeface="Arial"/>
                <a:ea typeface="Arial"/>
                <a:cs typeface="Arial"/>
                <a:sym typeface="Arial"/>
              </a:rPr>
              <a:t>DEL VALLE DE MEZQUITAL</a:t>
            </a:r>
            <a:endParaRPr/>
          </a:p>
        </p:txBody>
      </p:sp>
      <p:sp>
        <p:nvSpPr>
          <p:cNvPr id="67" name="Google Shape;67;p3"/>
          <p:cNvSpPr/>
          <p:nvPr/>
        </p:nvSpPr>
        <p:spPr>
          <a:xfrm>
            <a:off x="2886873" y="654427"/>
            <a:ext cx="1672253" cy="2308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es-MX" sz="900" u="none" cap="none" strike="noStrike">
                <a:solidFill>
                  <a:srgbClr val="000000"/>
                </a:solidFill>
                <a:latin typeface="Arial"/>
                <a:ea typeface="Arial"/>
                <a:cs typeface="Arial"/>
                <a:sym typeface="Arial"/>
              </a:rPr>
              <a:t>LUGARES CULTURALES</a:t>
            </a:r>
            <a:endParaRPr/>
          </a:p>
        </p:txBody>
      </p:sp>
      <p:sp>
        <p:nvSpPr>
          <p:cNvPr id="68" name="Google Shape;68;p3"/>
          <p:cNvSpPr/>
          <p:nvPr/>
        </p:nvSpPr>
        <p:spPr>
          <a:xfrm>
            <a:off x="5915202" y="844899"/>
            <a:ext cx="668773"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lang="es-MX" sz="1000"/>
              <a:t>PÁG</a:t>
            </a:r>
            <a:r>
              <a:rPr b="1" i="0" lang="es-MX" sz="1000" u="none" cap="none" strike="noStrike">
                <a:solidFill>
                  <a:srgbClr val="000000"/>
                </a:solidFill>
                <a:latin typeface="Arial"/>
                <a:ea typeface="Arial"/>
                <a:cs typeface="Arial"/>
                <a:sym typeface="Arial"/>
              </a:rPr>
              <a:t>. 3</a:t>
            </a:r>
            <a:endParaRPr b="0" i="0" sz="1000" u="none" cap="none" strike="noStrike">
              <a:solidFill>
                <a:srgbClr val="000000"/>
              </a:solidFill>
              <a:latin typeface="Arial"/>
              <a:ea typeface="Arial"/>
              <a:cs typeface="Arial"/>
              <a:sym typeface="Arial"/>
            </a:endParaRPr>
          </a:p>
        </p:txBody>
      </p:sp>
      <p:pic>
        <p:nvPicPr>
          <p:cNvPr id="69" name="Google Shape;69;p3"/>
          <p:cNvPicPr preferRelativeResize="0"/>
          <p:nvPr/>
        </p:nvPicPr>
        <p:blipFill rotWithShape="1">
          <a:blip r:embed="rId5">
            <a:alphaModFix/>
          </a:blip>
          <a:srcRect b="0" l="0" r="0" t="0"/>
          <a:stretch/>
        </p:blipFill>
        <p:spPr>
          <a:xfrm>
            <a:off x="6139997" y="326969"/>
            <a:ext cx="443978" cy="364201"/>
          </a:xfrm>
          <a:prstGeom prst="rect">
            <a:avLst/>
          </a:prstGeom>
          <a:noFill/>
          <a:ln>
            <a:noFill/>
          </a:ln>
        </p:spPr>
      </p:pic>
      <p:sp>
        <p:nvSpPr>
          <p:cNvPr id="70" name="Google Shape;70;p3"/>
          <p:cNvSpPr/>
          <p:nvPr/>
        </p:nvSpPr>
        <p:spPr>
          <a:xfrm>
            <a:off x="246651" y="7084325"/>
            <a:ext cx="3144300" cy="30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1400" u="none" cap="none" strike="noStrike">
                <a:solidFill>
                  <a:srgbClr val="000000"/>
                </a:solidFill>
                <a:latin typeface="Arial"/>
                <a:ea typeface="Arial"/>
                <a:cs typeface="Arial"/>
                <a:sym typeface="Arial"/>
              </a:rPr>
              <a:t>E</a:t>
            </a:r>
            <a:r>
              <a:rPr b="1" lang="es-MX"/>
              <a:t>STADO DE CONSERVACIÓN</a:t>
            </a:r>
            <a:endParaRPr b="0" i="0" sz="1400" u="none" cap="none" strike="noStrike">
              <a:solidFill>
                <a:srgbClr val="000000"/>
              </a:solidFill>
              <a:latin typeface="Arial"/>
              <a:ea typeface="Arial"/>
              <a:cs typeface="Arial"/>
              <a:sym typeface="Arial"/>
            </a:endParaRPr>
          </a:p>
        </p:txBody>
      </p:sp>
      <p:sp>
        <p:nvSpPr>
          <p:cNvPr id="71" name="Google Shape;71;p3"/>
          <p:cNvSpPr/>
          <p:nvPr/>
        </p:nvSpPr>
        <p:spPr>
          <a:xfrm>
            <a:off x="246646" y="7392098"/>
            <a:ext cx="6032780" cy="646331"/>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None/>
            </a:pPr>
            <a:r>
              <a:rPr b="0" i="0" lang="es-MX" sz="1200" u="none" cap="none" strike="noStrike">
                <a:solidFill>
                  <a:srgbClr val="000000"/>
                </a:solidFill>
                <a:latin typeface="Arial"/>
                <a:ea typeface="Arial"/>
                <a:cs typeface="Arial"/>
                <a:sym typeface="Arial"/>
              </a:rPr>
              <a:t>Actualmente la casa funcionalista esta en perfectas condiciones</a:t>
            </a:r>
            <a:r>
              <a:rPr lang="es-MX" sz="1200"/>
              <a:t> ya que</a:t>
            </a:r>
            <a:r>
              <a:rPr b="0" i="0" lang="es-MX" sz="1200" u="none" cap="none" strike="noStrike">
                <a:solidFill>
                  <a:srgbClr val="000000"/>
                </a:solidFill>
                <a:latin typeface="Arial"/>
                <a:ea typeface="Arial"/>
                <a:cs typeface="Arial"/>
                <a:sym typeface="Arial"/>
              </a:rPr>
              <a:t> por lo general dado el valor que los dueños le dan a la casa, se encuentra en muy buenas </a:t>
            </a:r>
            <a:r>
              <a:rPr lang="es-MX" sz="1200"/>
              <a:t>condiciones por el constante mantenimiento</a:t>
            </a:r>
            <a:r>
              <a:rPr b="0" i="0" lang="es-MX" sz="1200" u="none" cap="none" strike="noStrike">
                <a:solidFill>
                  <a:srgbClr val="000000"/>
                </a:solidFill>
                <a:latin typeface="Arial"/>
                <a:ea typeface="Arial"/>
                <a:cs typeface="Arial"/>
                <a:sym typeface="Arial"/>
              </a:rPr>
              <a:t>. </a:t>
            </a:r>
            <a:endParaRPr/>
          </a:p>
        </p:txBody>
      </p:sp>
    </p:spTree>
  </p:cSld>
  <p:clrMapOvr>
    <a:masterClrMapping/>
  </p:clrMapOvr>
</p:sld>
</file>

<file path=ppt/theme/theme1.xml><?xml version="1.0" encoding="utf-8"?>
<a:theme xmlns:a="http://schemas.openxmlformats.org/drawingml/2006/main" xmlns:r="http://schemas.openxmlformats.org/officeDocument/2006/relationships" name="William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DELL</dc:creator>
</cp:coreProperties>
</file>