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jBZRGWClV4IuUSqxOt1mm9h6vA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jp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a:off x="446348" y="5387818"/>
            <a:ext cx="2952300" cy="4326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0" name="Google Shape;20;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 name="Google Shape;21;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22" name="Google Shape;22;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3" name="Google Shape;23;p1"/>
          <p:cNvSpPr/>
          <p:nvPr/>
        </p:nvSpPr>
        <p:spPr>
          <a:xfrm>
            <a:off x="466740" y="6434297"/>
            <a:ext cx="2931916" cy="222674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46175" y="6446719"/>
            <a:ext cx="77136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Justificación:</a:t>
            </a:r>
            <a:endParaRPr b="0" i="0" sz="1400" u="none" cap="none" strike="noStrike">
              <a:solidFill>
                <a:srgbClr val="000000"/>
              </a:solidFill>
              <a:latin typeface="Arial"/>
              <a:ea typeface="Arial"/>
              <a:cs typeface="Arial"/>
              <a:sym typeface="Arial"/>
            </a:endParaRPr>
          </a:p>
        </p:txBody>
      </p:sp>
      <p:sp>
        <p:nvSpPr>
          <p:cNvPr id="25" name="Google Shape;25;p1"/>
          <p:cNvSpPr/>
          <p:nvPr/>
        </p:nvSpPr>
        <p:spPr>
          <a:xfrm>
            <a:off x="456790" y="6640279"/>
            <a:ext cx="2941866" cy="10772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El ser humano a lo largo de la historia ha sido capaz de concebir identidad a partir de elementos que no necesariamente pertenezcan a su autoría, y tal es el caso de las construcciones modernistas en Mixquiahuala que llegaron para revolucionar la imagen del municipio pero que a su vez se adoptó como parte de la propia identidad del lugar, que hasta ahora se retoman para poder preservar esa tradicional arquitectónica en específico, así mismo resaltar esta importancia.</a:t>
            </a:r>
            <a:endParaRPr b="0" i="0" sz="1400" u="none" cap="none" strike="noStrike">
              <a:solidFill>
                <a:srgbClr val="000000"/>
              </a:solidFill>
              <a:latin typeface="Arial"/>
              <a:ea typeface="Arial"/>
              <a:cs typeface="Arial"/>
              <a:sym typeface="Arial"/>
            </a:endParaRPr>
          </a:p>
        </p:txBody>
      </p:sp>
      <p:sp>
        <p:nvSpPr>
          <p:cNvPr id="26" name="Google Shape;26;p1"/>
          <p:cNvSpPr/>
          <p:nvPr/>
        </p:nvSpPr>
        <p:spPr>
          <a:xfrm>
            <a:off x="3440723" y="5387819"/>
            <a:ext cx="3031994" cy="42580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7" name="Google Shape;27;p1"/>
          <p:cNvSpPr/>
          <p:nvPr/>
        </p:nvSpPr>
        <p:spPr>
          <a:xfrm>
            <a:off x="456790" y="5853642"/>
            <a:ext cx="6015926" cy="52449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8" name="Google Shape;28;p1"/>
          <p:cNvSpPr/>
          <p:nvPr/>
        </p:nvSpPr>
        <p:spPr>
          <a:xfrm>
            <a:off x="434872" y="5926297"/>
            <a:ext cx="325602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Dinámicas socioculturales en torno al elemento urbano-arquitectónico:</a:t>
            </a:r>
            <a:endParaRPr b="0" i="0" sz="1400" u="none" cap="none" strike="noStrike">
              <a:solidFill>
                <a:srgbClr val="000000"/>
              </a:solidFill>
              <a:latin typeface="Arial"/>
              <a:ea typeface="Arial"/>
              <a:cs typeface="Arial"/>
              <a:sym typeface="Arial"/>
            </a:endParaRPr>
          </a:p>
        </p:txBody>
      </p:sp>
      <p:sp>
        <p:nvSpPr>
          <p:cNvPr id="29" name="Google Shape;29;p1"/>
          <p:cNvSpPr/>
          <p:nvPr/>
        </p:nvSpPr>
        <p:spPr>
          <a:xfrm>
            <a:off x="3398656" y="5341849"/>
            <a:ext cx="130356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Perímetro y dimensiones:</a:t>
            </a:r>
            <a:endParaRPr b="0" i="0" sz="1400" u="none" cap="none" strike="noStrike">
              <a:solidFill>
                <a:srgbClr val="000000"/>
              </a:solidFill>
              <a:latin typeface="Arial"/>
              <a:ea typeface="Arial"/>
              <a:cs typeface="Arial"/>
              <a:sym typeface="Arial"/>
            </a:endParaRPr>
          </a:p>
        </p:txBody>
      </p:sp>
      <p:sp>
        <p:nvSpPr>
          <p:cNvPr id="30" name="Google Shape;30;p1"/>
          <p:cNvSpPr/>
          <p:nvPr/>
        </p:nvSpPr>
        <p:spPr>
          <a:xfrm>
            <a:off x="413164" y="4915824"/>
            <a:ext cx="5997478" cy="70788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Referentes al lugar no se encuentra alguna tradición o costumbre.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31" name="Google Shape;31;p1"/>
          <p:cNvSpPr/>
          <p:nvPr/>
        </p:nvSpPr>
        <p:spPr>
          <a:xfrm>
            <a:off x="621128" y="5384915"/>
            <a:ext cx="2790818"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lang="es-MX" sz="800">
                <a:latin typeface="Times New Roman"/>
                <a:ea typeface="Times New Roman"/>
                <a:cs typeface="Times New Roman"/>
                <a:sym typeface="Times New Roman"/>
              </a:rPr>
              <a:t>Casa habitación</a:t>
            </a:r>
            <a:r>
              <a:rPr b="0" i="0" lang="es-MX" sz="800" u="none" cap="none" strike="noStrike">
                <a:solidFill>
                  <a:srgbClr val="0000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sp>
        <p:nvSpPr>
          <p:cNvPr id="32" name="Google Shape;32;p1"/>
          <p:cNvSpPr/>
          <p:nvPr/>
        </p:nvSpPr>
        <p:spPr>
          <a:xfrm>
            <a:off x="3493177" y="5495294"/>
            <a:ext cx="299809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175 m2 </a:t>
            </a:r>
            <a:endParaRPr b="0" i="0" sz="1400" u="none" cap="none" strike="noStrike">
              <a:solidFill>
                <a:srgbClr val="000000"/>
              </a:solidFill>
              <a:latin typeface="Arial"/>
              <a:ea typeface="Arial"/>
              <a:cs typeface="Arial"/>
              <a:sym typeface="Arial"/>
            </a:endParaRPr>
          </a:p>
        </p:txBody>
      </p:sp>
      <p:sp>
        <p:nvSpPr>
          <p:cNvPr id="33" name="Google Shape;33;p1"/>
          <p:cNvSpPr/>
          <p:nvPr/>
        </p:nvSpPr>
        <p:spPr>
          <a:xfrm>
            <a:off x="428832" y="6057674"/>
            <a:ext cx="6045986"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Dentro de las dinámicas en torno a la casa, se observa que no está fuera de las tradiciones y fiestas tradicionales, pues los habitantes son nativos del lugar y conocedores de las mismas.</a:t>
            </a:r>
            <a:endParaRPr b="0" i="0" sz="1400" u="none" cap="none" strike="noStrike">
              <a:solidFill>
                <a:srgbClr val="000000"/>
              </a:solidFill>
              <a:latin typeface="Arial"/>
              <a:ea typeface="Arial"/>
              <a:cs typeface="Arial"/>
              <a:sym typeface="Arial"/>
            </a:endParaRPr>
          </a:p>
        </p:txBody>
      </p:sp>
      <p:sp>
        <p:nvSpPr>
          <p:cNvPr id="34" name="Google Shape;34;p1"/>
          <p:cNvSpPr/>
          <p:nvPr/>
        </p:nvSpPr>
        <p:spPr>
          <a:xfrm>
            <a:off x="412350" y="4780938"/>
            <a:ext cx="6033300" cy="5367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5" name="Google Shape;35;p1"/>
          <p:cNvSpPr/>
          <p:nvPr/>
        </p:nvSpPr>
        <p:spPr>
          <a:xfrm>
            <a:off x="439513" y="4395937"/>
            <a:ext cx="4328161" cy="3895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6" name="Google Shape;36;p1"/>
          <p:cNvSpPr/>
          <p:nvPr/>
        </p:nvSpPr>
        <p:spPr>
          <a:xfrm>
            <a:off x="382749" y="4346537"/>
            <a:ext cx="6367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Tipología:</a:t>
            </a:r>
            <a:endParaRPr b="0" i="0" sz="1400" u="none" cap="none" strike="noStrike">
              <a:solidFill>
                <a:srgbClr val="000000"/>
              </a:solidFill>
              <a:latin typeface="Arial"/>
              <a:ea typeface="Arial"/>
              <a:cs typeface="Arial"/>
              <a:sym typeface="Arial"/>
            </a:endParaRPr>
          </a:p>
        </p:txBody>
      </p:sp>
      <p:sp>
        <p:nvSpPr>
          <p:cNvPr id="37" name="Google Shape;37;p1"/>
          <p:cNvSpPr/>
          <p:nvPr/>
        </p:nvSpPr>
        <p:spPr>
          <a:xfrm>
            <a:off x="4798711" y="4391460"/>
            <a:ext cx="1674006" cy="394008"/>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8" name="Google Shape;38;p1"/>
          <p:cNvSpPr/>
          <p:nvPr/>
        </p:nvSpPr>
        <p:spPr>
          <a:xfrm>
            <a:off x="4767674" y="4346537"/>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Lengua:</a:t>
            </a:r>
            <a:endParaRPr b="0" i="0" sz="1400" u="none" cap="none" strike="noStrike">
              <a:solidFill>
                <a:srgbClr val="000000"/>
              </a:solidFill>
              <a:latin typeface="Arial"/>
              <a:ea typeface="Arial"/>
              <a:cs typeface="Arial"/>
              <a:sym typeface="Arial"/>
            </a:endParaRPr>
          </a:p>
        </p:txBody>
      </p:sp>
      <p:sp>
        <p:nvSpPr>
          <p:cNvPr id="39" name="Google Shape;39;p1"/>
          <p:cNvSpPr/>
          <p:nvPr/>
        </p:nvSpPr>
        <p:spPr>
          <a:xfrm>
            <a:off x="4746444" y="4510373"/>
            <a:ext cx="1664865"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Otomí – Hñahñu</a:t>
            </a:r>
            <a:endParaRPr b="0" i="0" sz="1400" u="none" cap="none" strike="noStrike">
              <a:solidFill>
                <a:srgbClr val="000000"/>
              </a:solidFill>
              <a:latin typeface="Arial"/>
              <a:ea typeface="Arial"/>
              <a:cs typeface="Arial"/>
              <a:sym typeface="Arial"/>
            </a:endParaRPr>
          </a:p>
        </p:txBody>
      </p:sp>
      <p:sp>
        <p:nvSpPr>
          <p:cNvPr id="40" name="Google Shape;40;p1"/>
          <p:cNvSpPr/>
          <p:nvPr/>
        </p:nvSpPr>
        <p:spPr>
          <a:xfrm>
            <a:off x="439514" y="2703450"/>
            <a:ext cx="3948406" cy="78330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1" name="Google Shape;41;p1"/>
          <p:cNvSpPr/>
          <p:nvPr/>
        </p:nvSpPr>
        <p:spPr>
          <a:xfrm>
            <a:off x="387929" y="2703186"/>
            <a:ext cx="12442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Antecedentes históricos:</a:t>
            </a:r>
            <a:endParaRPr b="0" i="0" sz="1400" u="none" cap="none" strike="noStrike">
              <a:solidFill>
                <a:srgbClr val="000000"/>
              </a:solidFill>
              <a:latin typeface="Arial"/>
              <a:ea typeface="Arial"/>
              <a:cs typeface="Arial"/>
              <a:sym typeface="Arial"/>
            </a:endParaRPr>
          </a:p>
        </p:txBody>
      </p:sp>
      <p:sp>
        <p:nvSpPr>
          <p:cNvPr id="42" name="Google Shape;42;p1"/>
          <p:cNvSpPr/>
          <p:nvPr/>
        </p:nvSpPr>
        <p:spPr>
          <a:xfrm>
            <a:off x="380934" y="3489590"/>
            <a:ext cx="17780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Descripción Urbana Arquitectónica:</a:t>
            </a:r>
            <a:endParaRPr b="0" i="0" sz="1400" u="none" cap="none" strike="noStrike">
              <a:solidFill>
                <a:srgbClr val="000000"/>
              </a:solidFill>
              <a:latin typeface="Arial"/>
              <a:ea typeface="Arial"/>
              <a:cs typeface="Arial"/>
              <a:sym typeface="Arial"/>
            </a:endParaRPr>
          </a:p>
        </p:txBody>
      </p:sp>
      <p:sp>
        <p:nvSpPr>
          <p:cNvPr id="43" name="Google Shape;43;p1"/>
          <p:cNvSpPr/>
          <p:nvPr/>
        </p:nvSpPr>
        <p:spPr>
          <a:xfrm>
            <a:off x="4424884" y="3149444"/>
            <a:ext cx="2052723" cy="120281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4" name="Google Shape;44;p1"/>
          <p:cNvSpPr/>
          <p:nvPr/>
        </p:nvSpPr>
        <p:spPr>
          <a:xfrm>
            <a:off x="4363712" y="3079874"/>
            <a:ext cx="2470080"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Descripción contextual (social, ambiental,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cultural):</a:t>
            </a:r>
            <a:endParaRPr b="0" i="0" sz="1400" u="none" cap="none" strike="noStrike">
              <a:solidFill>
                <a:srgbClr val="000000"/>
              </a:solidFill>
              <a:latin typeface="Arial"/>
              <a:ea typeface="Arial"/>
              <a:cs typeface="Arial"/>
              <a:sym typeface="Arial"/>
            </a:endParaRPr>
          </a:p>
        </p:txBody>
      </p:sp>
      <p:sp>
        <p:nvSpPr>
          <p:cNvPr id="45" name="Google Shape;45;p1"/>
          <p:cNvSpPr/>
          <p:nvPr/>
        </p:nvSpPr>
        <p:spPr>
          <a:xfrm>
            <a:off x="391857" y="2845923"/>
            <a:ext cx="4017321" cy="58477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Como antecedente histórico se puede considerar la propia historia del municipio, que a partir de 1920, Mixquiahuala se abrió paso a la modernidad y a la intromisión de nuevos estilos arquitectónicos, lo que generó una nueva cultura en las edificaciones que se pueden observar aún dentro del municipio.</a:t>
            </a:r>
            <a:endParaRPr b="0" i="0" sz="1400" u="none" cap="none" strike="noStrike">
              <a:solidFill>
                <a:srgbClr val="000000"/>
              </a:solidFill>
              <a:latin typeface="Arial"/>
              <a:ea typeface="Arial"/>
              <a:cs typeface="Arial"/>
              <a:sym typeface="Arial"/>
            </a:endParaRPr>
          </a:p>
        </p:txBody>
      </p:sp>
      <p:sp>
        <p:nvSpPr>
          <p:cNvPr id="46" name="Google Shape;46;p1"/>
          <p:cNvSpPr/>
          <p:nvPr/>
        </p:nvSpPr>
        <p:spPr>
          <a:xfrm>
            <a:off x="387540" y="3617889"/>
            <a:ext cx="4012470" cy="70788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Construcción a base una planta libre en la parte del estacionamiento, que nos brinda una perspectiva mas clara de este movimiento, así como fachada sin ornamentación y una enmarcación del acceso a la casa, un contraste entre colores que genera una vista muy estética en comparación a los edificios aledaños, además de contar con una transparencia muy marcada.</a:t>
            </a:r>
            <a:endParaRPr b="0" i="0" sz="1400" u="none" cap="none" strike="noStrike">
              <a:solidFill>
                <a:srgbClr val="000000"/>
              </a:solidFill>
              <a:latin typeface="Arial"/>
              <a:ea typeface="Arial"/>
              <a:cs typeface="Arial"/>
              <a:sym typeface="Arial"/>
            </a:endParaRPr>
          </a:p>
        </p:txBody>
      </p:sp>
      <p:sp>
        <p:nvSpPr>
          <p:cNvPr id="47" name="Google Shape;47;p1"/>
          <p:cNvSpPr/>
          <p:nvPr/>
        </p:nvSpPr>
        <p:spPr>
          <a:xfrm>
            <a:off x="4358673" y="3339411"/>
            <a:ext cx="2103278" cy="70788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Dentro de la tipología del propio municipio se encuentran rasgos similares de este movimiento Moderno, lo que provoca una vista más clara de lo que se pretendía en ese entonces dar a conocer.</a:t>
            </a:r>
            <a:endParaRPr b="0" i="0" sz="1400" u="none" cap="none" strike="noStrike">
              <a:solidFill>
                <a:srgbClr val="000000"/>
              </a:solidFill>
              <a:latin typeface="Arial"/>
              <a:ea typeface="Arial"/>
              <a:cs typeface="Arial"/>
              <a:sym typeface="Arial"/>
            </a:endParaRPr>
          </a:p>
        </p:txBody>
      </p:sp>
      <p:sp>
        <p:nvSpPr>
          <p:cNvPr id="48" name="Google Shape;48;p1"/>
          <p:cNvSpPr/>
          <p:nvPr/>
        </p:nvSpPr>
        <p:spPr>
          <a:xfrm>
            <a:off x="419614" y="3525079"/>
            <a:ext cx="3948300" cy="8325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9" name="Google Shape;49;p1"/>
          <p:cNvSpPr/>
          <p:nvPr/>
        </p:nvSpPr>
        <p:spPr>
          <a:xfrm>
            <a:off x="443830" y="1811058"/>
            <a:ext cx="1285849" cy="555329"/>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0" name="Google Shape;50;p1"/>
          <p:cNvSpPr/>
          <p:nvPr/>
        </p:nvSpPr>
        <p:spPr>
          <a:xfrm>
            <a:off x="377426" y="1767996"/>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Clima:</a:t>
            </a:r>
            <a:endParaRPr b="0" i="0" sz="1400" u="none" cap="none" strike="noStrike">
              <a:solidFill>
                <a:srgbClr val="000000"/>
              </a:solidFill>
              <a:latin typeface="Arial"/>
              <a:ea typeface="Arial"/>
              <a:cs typeface="Arial"/>
              <a:sym typeface="Arial"/>
            </a:endParaRPr>
          </a:p>
        </p:txBody>
      </p:sp>
      <p:sp>
        <p:nvSpPr>
          <p:cNvPr id="51" name="Google Shape;51;p1"/>
          <p:cNvSpPr/>
          <p:nvPr/>
        </p:nvSpPr>
        <p:spPr>
          <a:xfrm>
            <a:off x="443829" y="2411260"/>
            <a:ext cx="3938340" cy="257208"/>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2" name="Google Shape;52;p1"/>
          <p:cNvSpPr/>
          <p:nvPr/>
        </p:nvSpPr>
        <p:spPr>
          <a:xfrm>
            <a:off x="400566" y="2352684"/>
            <a:ext cx="118654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Número de habitantes:</a:t>
            </a:r>
            <a:endParaRPr b="0" i="0" sz="1400" u="none" cap="none" strike="noStrike">
              <a:solidFill>
                <a:srgbClr val="000000"/>
              </a:solidFill>
              <a:latin typeface="Arial"/>
              <a:ea typeface="Arial"/>
              <a:cs typeface="Arial"/>
              <a:sym typeface="Arial"/>
            </a:endParaRPr>
          </a:p>
        </p:txBody>
      </p:sp>
      <p:sp>
        <p:nvSpPr>
          <p:cNvPr id="53" name="Google Shape;53;p1"/>
          <p:cNvSpPr/>
          <p:nvPr/>
        </p:nvSpPr>
        <p:spPr>
          <a:xfrm>
            <a:off x="4424884" y="1303274"/>
            <a:ext cx="2047834" cy="142683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4" name="Google Shape;54;p1"/>
          <p:cNvSpPr/>
          <p:nvPr/>
        </p:nvSpPr>
        <p:spPr>
          <a:xfrm>
            <a:off x="4430524" y="2769364"/>
            <a:ext cx="2042193" cy="142028"/>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chemeClr val="dk1"/>
                </a:solidFill>
                <a:latin typeface="Times New Roman"/>
                <a:ea typeface="Times New Roman"/>
                <a:cs typeface="Times New Roman"/>
                <a:sym typeface="Times New Roman"/>
              </a:rPr>
              <a:t>Humedad:       </a:t>
            </a:r>
            <a:r>
              <a:rPr b="0" i="0" lang="es-MX" sz="800" u="none" cap="none" strike="noStrike">
                <a:solidFill>
                  <a:schemeClr val="dk1"/>
                </a:solidFill>
                <a:latin typeface="Times New Roman"/>
                <a:ea typeface="Times New Roman"/>
                <a:cs typeface="Times New Roman"/>
                <a:sym typeface="Times New Roman"/>
              </a:rPr>
              <a:t>33 %</a:t>
            </a:r>
            <a:endParaRPr b="0" i="0" sz="1400" u="none" cap="none" strike="noStrike">
              <a:solidFill>
                <a:srgbClr val="000000"/>
              </a:solidFill>
              <a:latin typeface="Arial"/>
              <a:ea typeface="Arial"/>
              <a:cs typeface="Arial"/>
              <a:sym typeface="Arial"/>
            </a:endParaRPr>
          </a:p>
        </p:txBody>
      </p:sp>
      <p:sp>
        <p:nvSpPr>
          <p:cNvPr id="55" name="Google Shape;55;p1"/>
          <p:cNvSpPr/>
          <p:nvPr/>
        </p:nvSpPr>
        <p:spPr>
          <a:xfrm>
            <a:off x="4430524" y="2951544"/>
            <a:ext cx="2042193" cy="142028"/>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chemeClr val="dk1"/>
                </a:solidFill>
                <a:latin typeface="Times New Roman"/>
                <a:ea typeface="Times New Roman"/>
                <a:cs typeface="Times New Roman"/>
                <a:sym typeface="Times New Roman"/>
              </a:rPr>
              <a:t>Subcategoría:  </a:t>
            </a:r>
            <a:r>
              <a:rPr b="0" i="0" lang="es-MX" sz="800" u="none" cap="none" strike="noStrike">
                <a:solidFill>
                  <a:schemeClr val="dk1"/>
                </a:solidFill>
                <a:latin typeface="Times New Roman"/>
                <a:ea typeface="Times New Roman"/>
                <a:cs typeface="Times New Roman"/>
                <a:sym typeface="Times New Roman"/>
              </a:rPr>
              <a:t>Época Moderna</a:t>
            </a:r>
            <a:endParaRPr b="0" i="0" sz="1400" u="none" cap="none" strike="noStrike">
              <a:solidFill>
                <a:srgbClr val="000000"/>
              </a:solidFill>
              <a:latin typeface="Arial"/>
              <a:ea typeface="Arial"/>
              <a:cs typeface="Arial"/>
              <a:sym typeface="Arial"/>
            </a:endParaRPr>
          </a:p>
        </p:txBody>
      </p:sp>
      <p:sp>
        <p:nvSpPr>
          <p:cNvPr id="56" name="Google Shape;56;p1"/>
          <p:cNvSpPr/>
          <p:nvPr/>
        </p:nvSpPr>
        <p:spPr>
          <a:xfrm>
            <a:off x="581998" y="1998750"/>
            <a:ext cx="1354496"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Semiseco-Templado. </a:t>
            </a:r>
            <a:endParaRPr b="0" i="0" sz="1400" u="none" cap="none" strike="noStrike">
              <a:solidFill>
                <a:srgbClr val="000000"/>
              </a:solidFill>
              <a:latin typeface="Arial"/>
              <a:ea typeface="Arial"/>
              <a:cs typeface="Arial"/>
              <a:sym typeface="Arial"/>
            </a:endParaRPr>
          </a:p>
        </p:txBody>
      </p:sp>
      <p:sp>
        <p:nvSpPr>
          <p:cNvPr id="57" name="Google Shape;57;p1"/>
          <p:cNvSpPr/>
          <p:nvPr/>
        </p:nvSpPr>
        <p:spPr>
          <a:xfrm>
            <a:off x="1422697" y="2462292"/>
            <a:ext cx="297496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35,298 hab Aproximadamente</a:t>
            </a:r>
            <a:endParaRPr b="0" i="0" sz="1400" u="none" cap="none" strike="noStrike">
              <a:solidFill>
                <a:srgbClr val="000000"/>
              </a:solidFill>
              <a:latin typeface="Arial"/>
              <a:ea typeface="Arial"/>
              <a:cs typeface="Arial"/>
              <a:sym typeface="Arial"/>
            </a:endParaRPr>
          </a:p>
        </p:txBody>
      </p:sp>
      <p:sp>
        <p:nvSpPr>
          <p:cNvPr id="58" name="Google Shape;58;p1"/>
          <p:cNvSpPr/>
          <p:nvPr/>
        </p:nvSpPr>
        <p:spPr>
          <a:xfrm>
            <a:off x="1761499" y="2205585"/>
            <a:ext cx="2617904" cy="15642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chemeClr val="dk1"/>
                </a:solidFill>
                <a:latin typeface="Times New Roman"/>
                <a:ea typeface="Times New Roman"/>
                <a:cs typeface="Times New Roman"/>
                <a:sym typeface="Times New Roman"/>
              </a:rPr>
              <a:t>Precipitación pluvial:  </a:t>
            </a:r>
            <a:r>
              <a:rPr b="0" i="0" lang="es-MX" sz="800" u="none" cap="none" strike="noStrike">
                <a:solidFill>
                  <a:schemeClr val="dk1"/>
                </a:solidFill>
                <a:latin typeface="Times New Roman"/>
                <a:ea typeface="Times New Roman"/>
                <a:cs typeface="Times New Roman"/>
                <a:sym typeface="Times New Roman"/>
              </a:rPr>
              <a:t>Anual 509 mm</a:t>
            </a:r>
            <a:endParaRPr b="0" i="0" sz="1400" u="none" cap="none" strike="noStrike">
              <a:solidFill>
                <a:srgbClr val="000000"/>
              </a:solidFill>
              <a:latin typeface="Arial"/>
              <a:ea typeface="Arial"/>
              <a:cs typeface="Arial"/>
              <a:sym typeface="Arial"/>
            </a:endParaRPr>
          </a:p>
        </p:txBody>
      </p:sp>
      <p:sp>
        <p:nvSpPr>
          <p:cNvPr id="59" name="Google Shape;59;p1"/>
          <p:cNvSpPr/>
          <p:nvPr/>
        </p:nvSpPr>
        <p:spPr>
          <a:xfrm>
            <a:off x="1761499" y="2038332"/>
            <a:ext cx="2620669" cy="14877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chemeClr val="dk1"/>
                </a:solidFill>
                <a:latin typeface="Times New Roman"/>
                <a:ea typeface="Times New Roman"/>
                <a:cs typeface="Times New Roman"/>
                <a:sym typeface="Times New Roman"/>
              </a:rPr>
              <a:t>Temperatura:  </a:t>
            </a:r>
            <a:r>
              <a:rPr b="0" i="0" lang="es-MX" sz="800" u="none" cap="none" strike="noStrike">
                <a:solidFill>
                  <a:schemeClr val="dk1"/>
                </a:solidFill>
                <a:latin typeface="Times New Roman"/>
                <a:ea typeface="Times New Roman"/>
                <a:cs typeface="Times New Roman"/>
                <a:sym typeface="Times New Roman"/>
              </a:rPr>
              <a:t>17 °C.</a:t>
            </a:r>
            <a:endParaRPr b="0" i="0" sz="1400" u="none" cap="none" strike="noStrike">
              <a:solidFill>
                <a:srgbClr val="000000"/>
              </a:solidFill>
              <a:latin typeface="Arial"/>
              <a:ea typeface="Arial"/>
              <a:cs typeface="Arial"/>
              <a:sym typeface="Arial"/>
            </a:endParaRPr>
          </a:p>
        </p:txBody>
      </p:sp>
      <p:sp>
        <p:nvSpPr>
          <p:cNvPr id="60" name="Google Shape;60;p1"/>
          <p:cNvSpPr/>
          <p:nvPr/>
        </p:nvSpPr>
        <p:spPr>
          <a:xfrm>
            <a:off x="2143308" y="1837858"/>
            <a:ext cx="239592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Arial"/>
                <a:ea typeface="Arial"/>
                <a:cs typeface="Arial"/>
                <a:sym typeface="Arial"/>
              </a:rPr>
              <a:t>20°14'12.2"N</a:t>
            </a:r>
            <a:r>
              <a:rPr b="0" i="0" lang="es-MX" sz="400" u="none" cap="none" strike="noStrike">
                <a:solidFill>
                  <a:srgbClr val="000000"/>
                </a:solidFill>
                <a:latin typeface="Arial"/>
                <a:ea typeface="Arial"/>
                <a:cs typeface="Arial"/>
                <a:sym typeface="Arial"/>
              </a:rPr>
              <a:t> </a:t>
            </a:r>
            <a:r>
              <a:rPr b="0" i="0" lang="es-MX" sz="800" u="none" cap="none" strike="noStrike">
                <a:solidFill>
                  <a:srgbClr val="000000"/>
                </a:solidFill>
                <a:latin typeface="Arial"/>
                <a:ea typeface="Arial"/>
                <a:cs typeface="Arial"/>
                <a:sym typeface="Arial"/>
              </a:rPr>
              <a:t>99°12'17.1"W</a:t>
            </a:r>
            <a:endParaRPr b="0" i="0" sz="800" u="none" cap="none" strike="noStrike">
              <a:solidFill>
                <a:srgbClr val="000000"/>
              </a:solidFill>
              <a:latin typeface="Arial"/>
              <a:ea typeface="Arial"/>
              <a:cs typeface="Arial"/>
              <a:sym typeface="Arial"/>
            </a:endParaRPr>
          </a:p>
        </p:txBody>
      </p:sp>
      <p:sp>
        <p:nvSpPr>
          <p:cNvPr id="61" name="Google Shape;61;p1"/>
          <p:cNvSpPr/>
          <p:nvPr/>
        </p:nvSpPr>
        <p:spPr>
          <a:xfrm>
            <a:off x="1695181" y="1754268"/>
            <a:ext cx="80021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Coordenadas:</a:t>
            </a:r>
            <a:endParaRPr b="0" i="0" sz="1400" u="none" cap="none" strike="noStrike">
              <a:solidFill>
                <a:srgbClr val="000000"/>
              </a:solidFill>
              <a:latin typeface="Arial"/>
              <a:ea typeface="Arial"/>
              <a:cs typeface="Arial"/>
              <a:sym typeface="Arial"/>
            </a:endParaRPr>
          </a:p>
        </p:txBody>
      </p:sp>
      <p:sp>
        <p:nvSpPr>
          <p:cNvPr id="62" name="Google Shape;62;p1"/>
          <p:cNvSpPr/>
          <p:nvPr/>
        </p:nvSpPr>
        <p:spPr>
          <a:xfrm>
            <a:off x="1761499" y="1809378"/>
            <a:ext cx="2620800" cy="19800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63" name="Google Shape;63;p1"/>
          <p:cNvSpPr/>
          <p:nvPr/>
        </p:nvSpPr>
        <p:spPr>
          <a:xfrm>
            <a:off x="448972" y="1326906"/>
            <a:ext cx="3938340" cy="21526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64" name="Google Shape;64;p1"/>
          <p:cNvSpPr/>
          <p:nvPr/>
        </p:nvSpPr>
        <p:spPr>
          <a:xfrm>
            <a:off x="443830" y="1571339"/>
            <a:ext cx="3943482" cy="20191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65" name="Google Shape;65;p1"/>
          <p:cNvSpPr/>
          <p:nvPr/>
        </p:nvSpPr>
        <p:spPr>
          <a:xfrm>
            <a:off x="387540" y="1535847"/>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439513" y="1303274"/>
            <a:ext cx="9925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Nombre del lugar:</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1695181" y="1322195"/>
            <a:ext cx="75533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Casa Castillo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1614059" y="1514097"/>
            <a:ext cx="286700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Mixquiahuala, Hgo. Mx.</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403025" y="4757047"/>
            <a:ext cx="133402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Costumbres y tradiciones:</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385696" y="536233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Uso:</a:t>
            </a:r>
            <a:endParaRPr b="0" i="0" sz="1400" u="none" cap="none" strike="noStrike">
              <a:solidFill>
                <a:srgbClr val="000000"/>
              </a:solidFill>
              <a:latin typeface="Arial"/>
              <a:ea typeface="Arial"/>
              <a:cs typeface="Arial"/>
              <a:sym typeface="Arial"/>
            </a:endParaRPr>
          </a:p>
        </p:txBody>
      </p:sp>
      <p:pic>
        <p:nvPicPr>
          <p:cNvPr id="71" name="Google Shape;71;p1"/>
          <p:cNvPicPr preferRelativeResize="0"/>
          <p:nvPr/>
        </p:nvPicPr>
        <p:blipFill rotWithShape="1">
          <a:blip r:embed="rId4">
            <a:alphaModFix/>
          </a:blip>
          <a:srcRect b="0" l="0" r="0" t="0"/>
          <a:stretch/>
        </p:blipFill>
        <p:spPr>
          <a:xfrm>
            <a:off x="4555481" y="1368573"/>
            <a:ext cx="1775653" cy="1331740"/>
          </a:xfrm>
          <a:prstGeom prst="rect">
            <a:avLst/>
          </a:prstGeom>
          <a:noFill/>
          <a:ln>
            <a:noFill/>
          </a:ln>
        </p:spPr>
      </p:pic>
      <p:sp>
        <p:nvSpPr>
          <p:cNvPr id="72" name="Google Shape;72;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CEMOD-M2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ÉPOCA MODERNA </a:t>
            </a:r>
            <a:endParaRPr b="0" i="0" sz="1400" u="none" cap="none" strike="noStrike">
              <a:solidFill>
                <a:srgbClr val="000000"/>
              </a:solidFill>
              <a:latin typeface="Arial"/>
              <a:ea typeface="Arial"/>
              <a:cs typeface="Arial"/>
              <a:sym typeface="Arial"/>
            </a:endParaRPr>
          </a:p>
        </p:txBody>
      </p:sp>
      <p:sp>
        <p:nvSpPr>
          <p:cNvPr id="73" name="Google Shape;73;p1"/>
          <p:cNvSpPr/>
          <p:nvPr/>
        </p:nvSpPr>
        <p:spPr>
          <a:xfrm>
            <a:off x="803751" y="4520841"/>
            <a:ext cx="3886708"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No existe en todo el municipio un estilo arquitectónico igual a esta obra </a:t>
            </a:r>
            <a:endParaRPr b="0" i="0" sz="1400" u="none" cap="none" strike="noStrike">
              <a:solidFill>
                <a:srgbClr val="000000"/>
              </a:solidFill>
              <a:latin typeface="Arial"/>
              <a:ea typeface="Arial"/>
              <a:cs typeface="Arial"/>
              <a:sym typeface="Arial"/>
            </a:endParaRPr>
          </a:p>
        </p:txBody>
      </p:sp>
      <p:sp>
        <p:nvSpPr>
          <p:cNvPr id="74" name="Google Shape;74;p1"/>
          <p:cNvSpPr/>
          <p:nvPr/>
        </p:nvSpPr>
        <p:spPr>
          <a:xfrm>
            <a:off x="3440723" y="6429126"/>
            <a:ext cx="3021228" cy="222674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Times New Roman"/>
              <a:ea typeface="Times New Roman"/>
              <a:cs typeface="Times New Roman"/>
              <a:sym typeface="Times New Roman"/>
            </a:endParaRPr>
          </a:p>
        </p:txBody>
      </p:sp>
      <p:pic>
        <p:nvPicPr>
          <p:cNvPr id="75" name="Google Shape;75;p1"/>
          <p:cNvPicPr preferRelativeResize="0"/>
          <p:nvPr/>
        </p:nvPicPr>
        <p:blipFill rotWithShape="1">
          <a:blip r:embed="rId5">
            <a:alphaModFix/>
          </a:blip>
          <a:srcRect b="7881" l="37656" r="14091" t="17489"/>
          <a:stretch/>
        </p:blipFill>
        <p:spPr>
          <a:xfrm>
            <a:off x="3685559" y="6662163"/>
            <a:ext cx="2531555" cy="1902707"/>
          </a:xfrm>
          <a:prstGeom prst="rect">
            <a:avLst/>
          </a:prstGeom>
          <a:noFill/>
          <a:ln>
            <a:noFill/>
          </a:ln>
        </p:spPr>
      </p:pic>
      <p:sp>
        <p:nvSpPr>
          <p:cNvPr id="76" name="Google Shape;76;p1"/>
          <p:cNvSpPr/>
          <p:nvPr/>
        </p:nvSpPr>
        <p:spPr>
          <a:xfrm>
            <a:off x="3429271" y="6452636"/>
            <a:ext cx="7970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Localización :</a:t>
            </a:r>
            <a:endParaRPr b="0" i="0" sz="1400" u="none" cap="none" strike="noStrike">
              <a:solidFill>
                <a:srgbClr val="000000"/>
              </a:solidFill>
              <a:latin typeface="Arial"/>
              <a:ea typeface="Arial"/>
              <a:cs typeface="Arial"/>
              <a:sym typeface="Arial"/>
            </a:endParaRPr>
          </a:p>
        </p:txBody>
      </p:sp>
      <p:pic>
        <p:nvPicPr>
          <p:cNvPr id="77" name="Google Shape;77;p1"/>
          <p:cNvPicPr preferRelativeResize="0"/>
          <p:nvPr/>
        </p:nvPicPr>
        <p:blipFill rotWithShape="1">
          <a:blip r:embed="rId6">
            <a:alphaModFix/>
          </a:blip>
          <a:srcRect b="0" l="0" r="0" t="0"/>
          <a:stretch/>
        </p:blipFill>
        <p:spPr>
          <a:xfrm>
            <a:off x="5524241" y="186700"/>
            <a:ext cx="628366" cy="677457"/>
          </a:xfrm>
          <a:prstGeom prst="rect">
            <a:avLst/>
          </a:prstGeom>
          <a:noFill/>
          <a:ln>
            <a:noFill/>
          </a:ln>
        </p:spPr>
      </p:pic>
      <p:sp>
        <p:nvSpPr>
          <p:cNvPr id="78" name="Google Shape;78;p1"/>
          <p:cNvSpPr/>
          <p:nvPr/>
        </p:nvSpPr>
        <p:spPr>
          <a:xfrm>
            <a:off x="1891774" y="208399"/>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79" name="Google Shape;79;p1"/>
          <p:cNvSpPr/>
          <p:nvPr/>
        </p:nvSpPr>
        <p:spPr>
          <a:xfrm>
            <a:off x="2899483" y="641291"/>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b="0" i="0" sz="1400" u="none" cap="none" strike="noStrike">
              <a:solidFill>
                <a:srgbClr val="000000"/>
              </a:solidFill>
              <a:latin typeface="Arial"/>
              <a:ea typeface="Arial"/>
              <a:cs typeface="Arial"/>
              <a:sym typeface="Arial"/>
            </a:endParaRPr>
          </a:p>
        </p:txBody>
      </p:sp>
      <p:sp>
        <p:nvSpPr>
          <p:cNvPr id="80" name="Google Shape;80;p1"/>
          <p:cNvSpPr/>
          <p:nvPr/>
        </p:nvSpPr>
        <p:spPr>
          <a:xfrm>
            <a:off x="5927812" y="831763"/>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81" name="Google Shape;81;p1"/>
          <p:cNvPicPr preferRelativeResize="0"/>
          <p:nvPr/>
        </p:nvPicPr>
        <p:blipFill rotWithShape="1">
          <a:blip r:embed="rId7">
            <a:alphaModFix/>
          </a:blip>
          <a:srcRect b="0" l="0" r="0" t="0"/>
          <a:stretch/>
        </p:blipFill>
        <p:spPr>
          <a:xfrm>
            <a:off x="6152607" y="313833"/>
            <a:ext cx="443978" cy="3642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