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
      <p:font typeface="Teko"/>
      <p:regular r:id="rId12"/>
      <p:bold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gV2pArH7w1n2GGJl5sBA/l9C+T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Italic.fntdata"/><Relationship Id="rId10" Type="http://schemas.openxmlformats.org/officeDocument/2006/relationships/font" Target="fonts/Roboto-italic.fntdata"/><Relationship Id="rId13" Type="http://schemas.openxmlformats.org/officeDocument/2006/relationships/font" Target="fonts/Teko-bold.fntdata"/><Relationship Id="rId12" Type="http://schemas.openxmlformats.org/officeDocument/2006/relationships/font" Target="fonts/Teko-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Roboto-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675416" y="131984"/>
            <a:ext cx="1187004" cy="395419"/>
          </a:xfrm>
          <a:prstGeom prst="rect">
            <a:avLst/>
          </a:prstGeom>
          <a:noFill/>
          <a:ln>
            <a:noFill/>
          </a:ln>
        </p:spPr>
      </p:pic>
      <p:sp>
        <p:nvSpPr>
          <p:cNvPr id="20" name="Google Shape;20;p1"/>
          <p:cNvSpPr/>
          <p:nvPr/>
        </p:nvSpPr>
        <p:spPr>
          <a:xfrm>
            <a:off x="744873" y="1035776"/>
            <a:ext cx="20550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eko"/>
                <a:ea typeface="Teko"/>
                <a:cs typeface="Teko"/>
                <a:sym typeface="Teko"/>
              </a:rPr>
              <a:t> </a:t>
            </a:r>
            <a:endParaRPr b="0" i="0" sz="800" u="none" cap="none" strike="noStrike">
              <a:solidFill>
                <a:srgbClr val="000000"/>
              </a:solidFill>
              <a:latin typeface="Times New Roman"/>
              <a:ea typeface="Times New Roman"/>
              <a:cs typeface="Times New Roman"/>
              <a:sym typeface="Times New Roman"/>
            </a:endParaRPr>
          </a:p>
        </p:txBody>
      </p:sp>
      <p:sp>
        <p:nvSpPr>
          <p:cNvPr id="21" name="Google Shape;21;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2" name="Google Shape;22;p1"/>
          <p:cNvSpPr/>
          <p:nvPr/>
        </p:nvSpPr>
        <p:spPr>
          <a:xfrm>
            <a:off x="682119" y="586061"/>
            <a:ext cx="22300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Arial"/>
                <a:ea typeface="Arial"/>
                <a:cs typeface="Arial"/>
                <a:sym typeface="Arial"/>
              </a:rPr>
              <a:t>CLAVE:</a:t>
            </a:r>
            <a:r>
              <a:rPr b="0" i="0" lang="es-MX" sz="800" u="none" cap="none" strike="noStrike">
                <a:solidFill>
                  <a:srgbClr val="000000"/>
                </a:solidFill>
                <a:latin typeface="Arial"/>
                <a:ea typeface="Arial"/>
                <a:cs typeface="Arial"/>
                <a:sym typeface="Arial"/>
              </a:rPr>
              <a:t>CEMOD-M2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Arial"/>
                <a:ea typeface="Arial"/>
                <a:cs typeface="Arial"/>
                <a:sym typeface="Arial"/>
              </a:rPr>
              <a:t>CATEGORÍA: </a:t>
            </a:r>
            <a:r>
              <a:rPr b="0" i="0" lang="es-MX" sz="800" u="none" cap="none" strike="noStrike">
                <a:solidFill>
                  <a:srgbClr val="000000"/>
                </a:solidFill>
                <a:latin typeface="Arial"/>
                <a:ea typeface="Arial"/>
                <a:cs typeface="Arial"/>
                <a:sym typeface="Arial"/>
              </a:rPr>
              <a:t>CULTURAL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Arial"/>
                <a:ea typeface="Arial"/>
                <a:cs typeface="Arial"/>
                <a:sym typeface="Arial"/>
              </a:rPr>
              <a:t>SUBCATEGORÍA:  </a:t>
            </a:r>
            <a:r>
              <a:rPr b="0" i="0" lang="es-MX" sz="800" u="none" cap="none" strike="noStrike">
                <a:solidFill>
                  <a:srgbClr val="000000"/>
                </a:solidFill>
                <a:latin typeface="Arial"/>
                <a:ea typeface="Arial"/>
                <a:cs typeface="Arial"/>
                <a:sym typeface="Arial"/>
              </a:rPr>
              <a:t>ÉPOCA MODERNA </a:t>
            </a:r>
            <a:endParaRPr b="0" i="0" sz="1400" u="none" cap="none" strike="noStrike">
              <a:solidFill>
                <a:srgbClr val="000000"/>
              </a:solidFill>
              <a:latin typeface="Arial"/>
              <a:ea typeface="Arial"/>
              <a:cs typeface="Arial"/>
              <a:sym typeface="Arial"/>
            </a:endParaRPr>
          </a:p>
        </p:txBody>
      </p:sp>
      <p:sp>
        <p:nvSpPr>
          <p:cNvPr id="23" name="Google Shape;23;p1"/>
          <p:cNvSpPr/>
          <p:nvPr/>
        </p:nvSpPr>
        <p:spPr>
          <a:xfrm>
            <a:off x="2520738" y="1313753"/>
            <a:ext cx="1816523"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CASA CASTILLO</a:t>
            </a:r>
            <a:endParaRPr b="0" i="0" sz="1400" u="none" cap="none" strike="noStrike">
              <a:solidFill>
                <a:srgbClr val="CC6600"/>
              </a:solidFill>
              <a:latin typeface="Arial"/>
              <a:ea typeface="Arial"/>
              <a:cs typeface="Arial"/>
              <a:sym typeface="Arial"/>
            </a:endParaRPr>
          </a:p>
        </p:txBody>
      </p:sp>
      <p:sp>
        <p:nvSpPr>
          <p:cNvPr id="24" name="Google Shape;24;p1"/>
          <p:cNvSpPr/>
          <p:nvPr/>
        </p:nvSpPr>
        <p:spPr>
          <a:xfrm>
            <a:off x="400734" y="2395794"/>
            <a:ext cx="5985600" cy="3047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Casa funcionalista se encuentra ubicada en la colonia centro de Mixquiahuala, Hidalgo. Fue una construcción concluida a finales del año de 1945, es una construcción significativa ya que muestra el uso del funcionalismo mexicano en la arquitectura, a base de una planta en quinta, una característica clara de este movimiento, así como fachada sin ornamentación y una enmarcación del acceso a la casa, un contraste entre colores (azul y blanco) que genera una vista muy estética, lo que hace a este un lugar importante por la carga arquitectónica que la compone. En cuestión de sus  antecedentes históricos  se consideran como la propia historia del municipio, ya que Mixquiahuala se abrió paso a la modernidad y a la intromisión de nuevos estilos arquitectónicos, lo que generó una nueva cultura en las edificaciones que se pueden observar aún dentro del municipio. La casa ha sufrido algunas modificaciones con respecto a su composición original conservando un valor arquitectónico por su composición funcionalista.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400734" y="1971131"/>
            <a:ext cx="3436975" cy="4231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50"/>
              <a:buFont typeface="Arial"/>
              <a:buNone/>
            </a:pPr>
            <a:r>
              <a:rPr b="1" i="0" lang="es-MX" sz="950" u="none" cap="none" strike="noStrike">
                <a:solidFill>
                  <a:srgbClr val="000000"/>
                </a:solidFill>
                <a:latin typeface="Arial"/>
                <a:ea typeface="Arial"/>
                <a:cs typeface="Arial"/>
                <a:sym typeface="Arial"/>
              </a:rPr>
              <a:t>UBICACIÓN: </a:t>
            </a:r>
            <a:r>
              <a:rPr b="0" i="0" lang="es-MX" sz="950" u="none" cap="none" strike="noStrike">
                <a:solidFill>
                  <a:srgbClr val="000000"/>
                </a:solidFill>
                <a:latin typeface="Arial"/>
                <a:ea typeface="Arial"/>
                <a:cs typeface="Arial"/>
                <a:sym typeface="Arial"/>
              </a:rPr>
              <a:t>MIXQUIAHUALA, HIDALGO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50"/>
              <a:buFont typeface="Arial"/>
              <a:buNone/>
            </a:pPr>
            <a:r>
              <a:rPr b="1" i="0" lang="es-MX" sz="950" u="none" cap="none" strike="noStrike">
                <a:solidFill>
                  <a:srgbClr val="000000"/>
                </a:solidFill>
                <a:latin typeface="Arial"/>
                <a:ea typeface="Arial"/>
                <a:cs typeface="Arial"/>
                <a:sym typeface="Arial"/>
              </a:rPr>
              <a:t>COORDENADAS: </a:t>
            </a:r>
            <a:r>
              <a:rPr b="0" i="0" lang="es-MX" sz="1100" u="none" cap="none" strike="noStrike">
                <a:solidFill>
                  <a:srgbClr val="000000"/>
                </a:solidFill>
                <a:latin typeface="Arial"/>
                <a:ea typeface="Arial"/>
                <a:cs typeface="Arial"/>
                <a:sym typeface="Arial"/>
              </a:rPr>
              <a:t>20°14'12.2"N</a:t>
            </a:r>
            <a:r>
              <a:rPr b="0" i="0" lang="es-MX" sz="800" u="none" cap="none" strike="noStrike">
                <a:solidFill>
                  <a:srgbClr val="000000"/>
                </a:solidFill>
                <a:latin typeface="Arial"/>
                <a:ea typeface="Arial"/>
                <a:cs typeface="Arial"/>
                <a:sym typeface="Arial"/>
              </a:rPr>
              <a:t> </a:t>
            </a:r>
            <a:r>
              <a:rPr b="0" i="0" lang="es-MX" sz="1100" u="none" cap="none" strike="noStrike">
                <a:solidFill>
                  <a:srgbClr val="000000"/>
                </a:solidFill>
                <a:latin typeface="Arial"/>
                <a:ea typeface="Arial"/>
                <a:cs typeface="Arial"/>
                <a:sym typeface="Arial"/>
              </a:rPr>
              <a:t>99°12'17.1"W</a:t>
            </a:r>
            <a:r>
              <a:rPr b="0" i="0" lang="es-MX" sz="800" u="none" cap="none" strike="noStrike">
                <a:solidFill>
                  <a:srgbClr val="000000"/>
                </a:solidFill>
                <a:latin typeface="Arial"/>
                <a:ea typeface="Arial"/>
                <a:cs typeface="Arial"/>
                <a:sym typeface="Arial"/>
              </a:rPr>
              <a:t> </a:t>
            </a:r>
            <a:endParaRPr b="0" i="0" sz="950" u="none" cap="none" strike="noStrike">
              <a:solidFill>
                <a:srgbClr val="000000"/>
              </a:solidFill>
              <a:latin typeface="Arial"/>
              <a:ea typeface="Arial"/>
              <a:cs typeface="Arial"/>
              <a:sym typeface="Arial"/>
            </a:endParaRPr>
          </a:p>
        </p:txBody>
      </p:sp>
      <p:pic>
        <p:nvPicPr>
          <p:cNvPr id="26" name="Google Shape;26;p1"/>
          <p:cNvPicPr preferRelativeResize="0"/>
          <p:nvPr/>
        </p:nvPicPr>
        <p:blipFill rotWithShape="1">
          <a:blip r:embed="rId4">
            <a:alphaModFix/>
          </a:blip>
          <a:srcRect b="0" l="0" r="0" t="0"/>
          <a:stretch/>
        </p:blipFill>
        <p:spPr>
          <a:xfrm>
            <a:off x="5439045" y="172617"/>
            <a:ext cx="628366" cy="677457"/>
          </a:xfrm>
          <a:prstGeom prst="rect">
            <a:avLst/>
          </a:prstGeom>
          <a:noFill/>
          <a:ln>
            <a:noFill/>
          </a:ln>
        </p:spPr>
      </p:pic>
      <p:sp>
        <p:nvSpPr>
          <p:cNvPr id="27" name="Google Shape;27;p1"/>
          <p:cNvSpPr/>
          <p:nvPr/>
        </p:nvSpPr>
        <p:spPr>
          <a:xfrm>
            <a:off x="1806578" y="1943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28" name="Google Shape;28;p1"/>
          <p:cNvSpPr/>
          <p:nvPr/>
        </p:nvSpPr>
        <p:spPr>
          <a:xfrm>
            <a:off x="2814287" y="627208"/>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b="0" i="0" sz="1400" u="none" cap="none" strike="noStrike">
              <a:solidFill>
                <a:srgbClr val="000000"/>
              </a:solidFill>
              <a:latin typeface="Arial"/>
              <a:ea typeface="Arial"/>
              <a:cs typeface="Arial"/>
              <a:sym typeface="Arial"/>
            </a:endParaRPr>
          </a:p>
        </p:txBody>
      </p:sp>
      <p:sp>
        <p:nvSpPr>
          <p:cNvPr id="29" name="Google Shape;29;p1"/>
          <p:cNvSpPr/>
          <p:nvPr/>
        </p:nvSpPr>
        <p:spPr>
          <a:xfrm>
            <a:off x="5842616" y="817680"/>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30" name="Google Shape;30;p1"/>
          <p:cNvPicPr preferRelativeResize="0"/>
          <p:nvPr/>
        </p:nvPicPr>
        <p:blipFill rotWithShape="1">
          <a:blip r:embed="rId5">
            <a:alphaModFix/>
          </a:blip>
          <a:srcRect b="0" l="0" r="0" t="0"/>
          <a:stretch/>
        </p:blipFill>
        <p:spPr>
          <a:xfrm>
            <a:off x="6067411" y="299750"/>
            <a:ext cx="443978" cy="3642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