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Lst>
  <p:sldSz cy="9144000" cx="6858000"/>
  <p:notesSz cx="6858000" cy="9144000"/>
  <p:embeddedFontLst>
    <p:embeddedFont>
      <p:font typeface="Dosis"/>
      <p:regular r:id="rId6"/>
      <p:bold r:id="rId7"/>
    </p:embeddedFont>
    <p:embeddedFont>
      <p:font typeface="Roboto"/>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gLjRzNmaw9MV/J4ptn9Qh1pJKM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Roboto-boldItalic.fntdata"/><Relationship Id="rId10" Type="http://schemas.openxmlformats.org/officeDocument/2006/relationships/font" Target="fonts/Roboto-italic.fntdata"/><Relationship Id="rId12" Type="http://customschemas.google.com/relationships/presentationmetadata" Target="metadata"/><Relationship Id="rId9"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font" Target="fonts/Dosis-regular.fntdata"/><Relationship Id="rId7" Type="http://schemas.openxmlformats.org/officeDocument/2006/relationships/font" Target="fonts/Dosis-bold.fntdata"/><Relationship Id="rId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 name="Google Shape;1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3"/>
          <p:cNvSpPr/>
          <p:nvPr/>
        </p:nvSpPr>
        <p:spPr>
          <a:xfrm>
            <a:off x="-41306" y="-67733"/>
            <a:ext cx="2484469" cy="9270489"/>
          </a:xfrm>
          <a:custGeom>
            <a:rect b="b" l="l" r="r" t="t"/>
            <a:pathLst>
              <a:path extrusionOk="0" h="208586" w="132505">
                <a:moveTo>
                  <a:pt x="132505" y="207264"/>
                </a:moveTo>
                <a:lnTo>
                  <a:pt x="25063" y="0"/>
                </a:lnTo>
                <a:lnTo>
                  <a:pt x="0" y="202"/>
                </a:lnTo>
                <a:lnTo>
                  <a:pt x="1322" y="208586"/>
                </a:lnTo>
                <a:close/>
              </a:path>
            </a:pathLst>
          </a:custGeom>
          <a:solidFill>
            <a:srgbClr val="F3F3F3"/>
          </a:solidFill>
          <a:ln>
            <a:noFill/>
          </a:ln>
        </p:spPr>
      </p:sp>
      <p:sp>
        <p:nvSpPr>
          <p:cNvPr id="11" name="Google Shape;11;p3"/>
          <p:cNvSpPr/>
          <p:nvPr/>
        </p:nvSpPr>
        <p:spPr>
          <a:xfrm flipH="1">
            <a:off x="-677653" y="-31219"/>
            <a:ext cx="1319400" cy="1331733"/>
          </a:xfrm>
          <a:prstGeom prst="parallelogram">
            <a:avLst>
              <a:gd fmla="val 51542" name="adj"/>
            </a:avLst>
          </a:prstGeom>
          <a:solidFill>
            <a:srgbClr val="222222"/>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2" name="Google Shape;12;p3"/>
          <p:cNvSpPr/>
          <p:nvPr/>
        </p:nvSpPr>
        <p:spPr>
          <a:xfrm flipH="1">
            <a:off x="354101" y="-16933"/>
            <a:ext cx="388800" cy="1331733"/>
          </a:xfrm>
          <a:prstGeom prst="parallelogram">
            <a:avLst>
              <a:gd fmla="val 75009" name="adj"/>
            </a:avLst>
          </a:prstGeom>
          <a:solidFill>
            <a:srgbClr val="FF870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3" name="Google Shape;13;p3"/>
          <p:cNvSpPr/>
          <p:nvPr/>
        </p:nvSpPr>
        <p:spPr>
          <a:xfrm flipH="1">
            <a:off x="742781" y="8757067"/>
            <a:ext cx="6277275" cy="405333"/>
          </a:xfrm>
          <a:prstGeom prst="parallelogram">
            <a:avLst>
              <a:gd fmla="val 51542" name="adj"/>
            </a:avLst>
          </a:prstGeom>
          <a:solidFill>
            <a:srgbClr val="FF870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4" name="Google Shape;14;p3"/>
          <p:cNvSpPr txBox="1"/>
          <p:nvPr>
            <p:ph idx="12" type="sldNum"/>
          </p:nvPr>
        </p:nvSpPr>
        <p:spPr>
          <a:xfrm>
            <a:off x="0" y="0"/>
            <a:ext cx="446175" cy="13008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1pPr>
            <a:lvl2pPr indent="0" lvl="1"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2pPr>
            <a:lvl3pPr indent="0" lvl="2"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3pPr>
            <a:lvl4pPr indent="0" lvl="3"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4pPr>
            <a:lvl5pPr indent="0" lvl="4"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5pPr>
            <a:lvl6pPr indent="0" lvl="5"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6pPr>
            <a:lvl7pPr indent="0" lvl="6"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7pPr>
            <a:lvl8pPr indent="0" lvl="7"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8pPr>
            <a:lvl9pPr indent="0" lvl="8" marL="0" marR="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28675" y="490800"/>
            <a:ext cx="5043375" cy="1331733"/>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1pPr>
            <a:lvl2pPr lvl="1"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2pPr>
            <a:lvl3pPr lvl="2"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3pPr>
            <a:lvl4pPr lvl="3"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4pPr>
            <a:lvl5pPr lvl="4"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5pPr>
            <a:lvl6pPr lvl="5"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6pPr>
            <a:lvl7pPr lvl="6"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7pPr>
            <a:lvl8pPr lvl="7"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8pPr>
            <a:lvl9pPr lvl="8"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9pPr>
          </a:lstStyle>
          <a:p/>
        </p:txBody>
      </p:sp>
      <p:sp>
        <p:nvSpPr>
          <p:cNvPr id="7" name="Google Shape;7;p2"/>
          <p:cNvSpPr txBox="1"/>
          <p:nvPr>
            <p:ph idx="1" type="body"/>
          </p:nvPr>
        </p:nvSpPr>
        <p:spPr>
          <a:xfrm>
            <a:off x="828675" y="2133600"/>
            <a:ext cx="5686425" cy="6623467"/>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FF8700"/>
              </a:buClr>
              <a:buSzPts val="3000"/>
              <a:buFont typeface="Roboto"/>
              <a:buChar char="▸"/>
              <a:defRPr b="0" i="0" sz="3000" u="none" cap="none" strike="noStrike">
                <a:solidFill>
                  <a:srgbClr val="222222"/>
                </a:solidFill>
                <a:latin typeface="Roboto"/>
                <a:ea typeface="Roboto"/>
                <a:cs typeface="Roboto"/>
                <a:sym typeface="Roboto"/>
              </a:defRPr>
            </a:lvl1pPr>
            <a:lvl2pPr indent="-381000" lvl="1" marL="914400" marR="0" rtl="0" algn="l">
              <a:lnSpc>
                <a:spcPct val="100000"/>
              </a:lnSpc>
              <a:spcBef>
                <a:spcPts val="0"/>
              </a:spcBef>
              <a:spcAft>
                <a:spcPts val="0"/>
              </a:spcAft>
              <a:buClr>
                <a:srgbClr val="FF8700"/>
              </a:buClr>
              <a:buSzPts val="2400"/>
              <a:buFont typeface="Roboto"/>
              <a:buChar char="▹"/>
              <a:defRPr b="0" i="0" sz="2400" u="none" cap="none" strike="noStrike">
                <a:solidFill>
                  <a:srgbClr val="222222"/>
                </a:solidFill>
                <a:latin typeface="Roboto"/>
                <a:ea typeface="Roboto"/>
                <a:cs typeface="Roboto"/>
                <a:sym typeface="Roboto"/>
              </a:defRPr>
            </a:lvl2pPr>
            <a:lvl3pPr indent="-381000" lvl="2" marL="1371600" marR="0" rtl="0" algn="l">
              <a:lnSpc>
                <a:spcPct val="100000"/>
              </a:lnSpc>
              <a:spcBef>
                <a:spcPts val="0"/>
              </a:spcBef>
              <a:spcAft>
                <a:spcPts val="0"/>
              </a:spcAft>
              <a:buClr>
                <a:srgbClr val="FF8700"/>
              </a:buClr>
              <a:buSzPts val="2400"/>
              <a:buFont typeface="Roboto"/>
              <a:buChar char="▹"/>
              <a:defRPr b="0" i="0" sz="2400" u="none" cap="none" strike="noStrike">
                <a:solidFill>
                  <a:srgbClr val="222222"/>
                </a:solidFill>
                <a:latin typeface="Roboto"/>
                <a:ea typeface="Roboto"/>
                <a:cs typeface="Roboto"/>
                <a:sym typeface="Roboto"/>
              </a:defRPr>
            </a:lvl3pPr>
            <a:lvl4pPr indent="-342900" lvl="3" marL="18288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4pPr>
            <a:lvl5pPr indent="-342900" lvl="4" marL="22860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5pPr>
            <a:lvl6pPr indent="-342900" lvl="5" marL="27432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6pPr>
            <a:lvl7pPr indent="-342900" lvl="6" marL="32004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7pPr>
            <a:lvl8pPr indent="-342900" lvl="7" marL="36576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8pPr>
            <a:lvl9pPr indent="-342900" lvl="8" marL="41148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9pPr>
          </a:lstStyle>
          <a:p/>
        </p:txBody>
      </p:sp>
      <p:sp>
        <p:nvSpPr>
          <p:cNvPr id="8" name="Google Shape;8;p2"/>
          <p:cNvSpPr txBox="1"/>
          <p:nvPr>
            <p:ph idx="12" type="sldNum"/>
          </p:nvPr>
        </p:nvSpPr>
        <p:spPr>
          <a:xfrm>
            <a:off x="0" y="0"/>
            <a:ext cx="446175" cy="13008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image" Target="../media/image1.pn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sp>
        <p:nvSpPr>
          <p:cNvPr id="19" name="Google Shape;19;p1"/>
          <p:cNvSpPr/>
          <p:nvPr/>
        </p:nvSpPr>
        <p:spPr>
          <a:xfrm flipH="1" rot="10800000">
            <a:off x="434872" y="1085262"/>
            <a:ext cx="6149103" cy="45719"/>
          </a:xfrm>
          <a:prstGeom prst="rect">
            <a:avLst/>
          </a:prstGeom>
          <a:solidFill>
            <a:srgbClr val="FF9900"/>
          </a:solidFill>
          <a:ln cap="flat" cmpd="sng" w="25400">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 name="Google Shape;20;p1"/>
          <p:cNvSpPr txBox="1"/>
          <p:nvPr>
            <p:ph idx="12" type="sldNum"/>
          </p:nvPr>
        </p:nvSpPr>
        <p:spPr>
          <a:xfrm>
            <a:off x="0" y="2643188"/>
            <a:ext cx="446175" cy="548775"/>
          </a:xfrm>
          <a:prstGeom prst="rect">
            <a:avLst/>
          </a:prstGeom>
          <a:noFill/>
          <a:ln>
            <a:noFill/>
          </a:ln>
        </p:spPr>
        <p:txBody>
          <a:bodyPr anchorCtr="0" anchor="ctr" bIns="68550" lIns="68550" spcFirstLastPara="1" rIns="68550" wrap="square" tIns="68550">
            <a:noAutofit/>
          </a:bodyPr>
          <a:lstStyle/>
          <a:p>
            <a:pPr indent="0" lvl="0" marL="0" rtl="0" algn="ctr">
              <a:lnSpc>
                <a:spcPct val="100000"/>
              </a:lnSpc>
              <a:spcBef>
                <a:spcPts val="0"/>
              </a:spcBef>
              <a:spcAft>
                <a:spcPts val="0"/>
              </a:spcAft>
              <a:buSzPts val="900"/>
              <a:buNone/>
            </a:pPr>
            <a:fld id="{00000000-1234-1234-1234-123412341234}" type="slidenum">
              <a:rPr lang="es-MX"/>
              <a:t>‹#›</a:t>
            </a:fld>
            <a:endParaRPr/>
          </a:p>
        </p:txBody>
      </p:sp>
      <p:pic>
        <p:nvPicPr>
          <p:cNvPr id="21" name="Google Shape;21;p1"/>
          <p:cNvPicPr preferRelativeResize="0"/>
          <p:nvPr/>
        </p:nvPicPr>
        <p:blipFill rotWithShape="1">
          <a:blip r:embed="rId3">
            <a:alphaModFix/>
          </a:blip>
          <a:srcRect b="5061" l="0" r="18234" t="29397"/>
          <a:stretch/>
        </p:blipFill>
        <p:spPr>
          <a:xfrm>
            <a:off x="729381" y="170788"/>
            <a:ext cx="1187004" cy="395419"/>
          </a:xfrm>
          <a:prstGeom prst="rect">
            <a:avLst/>
          </a:prstGeom>
          <a:noFill/>
          <a:ln>
            <a:noFill/>
          </a:ln>
        </p:spPr>
      </p:pic>
      <p:sp>
        <p:nvSpPr>
          <p:cNvPr id="22" name="Google Shape;22;p1"/>
          <p:cNvSpPr/>
          <p:nvPr/>
        </p:nvSpPr>
        <p:spPr>
          <a:xfrm>
            <a:off x="729381" y="563391"/>
            <a:ext cx="4820324"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CLAVE:</a:t>
            </a:r>
            <a:r>
              <a:rPr b="0" i="0" lang="es-MX" sz="1000" u="none" cap="none" strike="noStrike">
                <a:solidFill>
                  <a:srgbClr val="000000"/>
                </a:solidFill>
                <a:latin typeface="Arial"/>
                <a:ea typeface="Arial"/>
                <a:cs typeface="Arial"/>
                <a:sym typeface="Arial"/>
              </a:rPr>
              <a:t>CEPOSIR-C2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CATEGORÍA: </a:t>
            </a:r>
            <a:r>
              <a:rPr b="0" i="0" lang="es-MX" sz="1000" u="none" cap="none" strike="noStrike">
                <a:solidFill>
                  <a:srgbClr val="000000"/>
                </a:solidFill>
                <a:latin typeface="Arial"/>
                <a:ea typeface="Arial"/>
                <a:cs typeface="Arial"/>
                <a:sym typeface="Arial"/>
              </a:rPr>
              <a:t>CULTURAL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SUBCATEGORÍA:  </a:t>
            </a:r>
            <a:r>
              <a:rPr b="0" i="0" lang="es-MX" sz="1000" u="none" cap="none" strike="noStrike">
                <a:solidFill>
                  <a:srgbClr val="000000"/>
                </a:solidFill>
                <a:latin typeface="Arial"/>
                <a:ea typeface="Arial"/>
                <a:cs typeface="Arial"/>
                <a:sym typeface="Arial"/>
              </a:rPr>
              <a:t>ÉPOCA</a:t>
            </a:r>
            <a:r>
              <a:rPr b="0" i="0" lang="es-MX" sz="1000" u="none" cap="none" strike="noStrike">
                <a:solidFill>
                  <a:srgbClr val="000000"/>
                </a:solidFill>
                <a:latin typeface="Times New Roman"/>
                <a:ea typeface="Times New Roman"/>
                <a:cs typeface="Times New Roman"/>
                <a:sym typeface="Times New Roman"/>
              </a:rPr>
              <a:t> </a:t>
            </a:r>
            <a:r>
              <a:rPr b="0" i="0" lang="es-MX" sz="1000" u="none" cap="none" strike="noStrike">
                <a:solidFill>
                  <a:srgbClr val="000000"/>
                </a:solidFill>
                <a:latin typeface="Arial"/>
                <a:ea typeface="Arial"/>
                <a:cs typeface="Arial"/>
                <a:sym typeface="Arial"/>
              </a:rPr>
              <a:t>POST INDEPENDENCIA REVOLUCIONARIA  </a:t>
            </a:r>
            <a:endParaRPr b="0" i="0" sz="1400" u="none" cap="none" strike="noStrike">
              <a:solidFill>
                <a:srgbClr val="000000"/>
              </a:solidFill>
              <a:latin typeface="Arial"/>
              <a:ea typeface="Arial"/>
              <a:cs typeface="Arial"/>
              <a:sym typeface="Arial"/>
            </a:endParaRPr>
          </a:p>
        </p:txBody>
      </p:sp>
      <p:sp>
        <p:nvSpPr>
          <p:cNvPr id="23" name="Google Shape;23;p1"/>
          <p:cNvSpPr/>
          <p:nvPr/>
        </p:nvSpPr>
        <p:spPr>
          <a:xfrm>
            <a:off x="449581" y="1360622"/>
            <a:ext cx="3938340" cy="266589"/>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24" name="Google Shape;24;p1"/>
          <p:cNvSpPr/>
          <p:nvPr/>
        </p:nvSpPr>
        <p:spPr>
          <a:xfrm>
            <a:off x="449581" y="1662958"/>
            <a:ext cx="3943482" cy="286793"/>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25" name="Google Shape;25;p1"/>
          <p:cNvSpPr/>
          <p:nvPr/>
        </p:nvSpPr>
        <p:spPr>
          <a:xfrm>
            <a:off x="449581" y="1987554"/>
            <a:ext cx="1285849" cy="53902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6" name="Google Shape;26;p1"/>
          <p:cNvSpPr/>
          <p:nvPr/>
        </p:nvSpPr>
        <p:spPr>
          <a:xfrm>
            <a:off x="1767250" y="2214827"/>
            <a:ext cx="2620669" cy="133033"/>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chemeClr val="dk1"/>
                </a:solidFill>
                <a:latin typeface="Times New Roman"/>
                <a:ea typeface="Times New Roman"/>
                <a:cs typeface="Times New Roman"/>
                <a:sym typeface="Times New Roman"/>
              </a:rPr>
              <a:t>Temperatura: </a:t>
            </a:r>
            <a:r>
              <a:rPr b="0" i="0" lang="es-MX" sz="800" u="none" cap="none" strike="noStrike">
                <a:solidFill>
                  <a:schemeClr val="dk1"/>
                </a:solidFill>
                <a:latin typeface="Times New Roman"/>
                <a:ea typeface="Times New Roman"/>
                <a:cs typeface="Times New Roman"/>
                <a:sym typeface="Times New Roman"/>
              </a:rPr>
              <a:t>17°C.</a:t>
            </a:r>
            <a:endParaRPr b="0" i="0" sz="800" u="none" cap="none" strike="noStrike">
              <a:solidFill>
                <a:schemeClr val="dk1"/>
              </a:solidFill>
              <a:latin typeface="Times New Roman"/>
              <a:ea typeface="Times New Roman"/>
              <a:cs typeface="Times New Roman"/>
              <a:sym typeface="Times New Roman"/>
            </a:endParaRPr>
          </a:p>
        </p:txBody>
      </p:sp>
      <p:sp>
        <p:nvSpPr>
          <p:cNvPr id="27" name="Google Shape;27;p1"/>
          <p:cNvSpPr/>
          <p:nvPr/>
        </p:nvSpPr>
        <p:spPr>
          <a:xfrm>
            <a:off x="383177" y="1944491"/>
            <a:ext cx="48603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Clima:</a:t>
            </a:r>
            <a:endParaRPr b="0" i="0" sz="1400" u="none" cap="none" strike="noStrike">
              <a:solidFill>
                <a:srgbClr val="000000"/>
              </a:solidFill>
              <a:latin typeface="Arial"/>
              <a:ea typeface="Arial"/>
              <a:cs typeface="Arial"/>
              <a:sym typeface="Arial"/>
            </a:endParaRPr>
          </a:p>
        </p:txBody>
      </p:sp>
      <p:sp>
        <p:nvSpPr>
          <p:cNvPr id="28" name="Google Shape;28;p1"/>
          <p:cNvSpPr/>
          <p:nvPr/>
        </p:nvSpPr>
        <p:spPr>
          <a:xfrm>
            <a:off x="1767250" y="2382080"/>
            <a:ext cx="2617904" cy="15642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chemeClr val="dk1"/>
                </a:solidFill>
                <a:latin typeface="Times New Roman"/>
                <a:ea typeface="Times New Roman"/>
                <a:cs typeface="Times New Roman"/>
                <a:sym typeface="Times New Roman"/>
              </a:rPr>
              <a:t>Precipitación pluvial:  </a:t>
            </a:r>
            <a:r>
              <a:rPr b="0" i="0" lang="es-MX" sz="800" u="none" cap="none" strike="noStrike">
                <a:solidFill>
                  <a:schemeClr val="dk1"/>
                </a:solidFill>
                <a:latin typeface="Times New Roman"/>
                <a:ea typeface="Times New Roman"/>
                <a:cs typeface="Times New Roman"/>
                <a:sym typeface="Times New Roman"/>
              </a:rPr>
              <a:t>Anual 509 mm</a:t>
            </a:r>
            <a:endParaRPr b="0" i="0" sz="1400" u="none" cap="none" strike="noStrike">
              <a:solidFill>
                <a:srgbClr val="000000"/>
              </a:solidFill>
              <a:latin typeface="Arial"/>
              <a:ea typeface="Arial"/>
              <a:cs typeface="Arial"/>
              <a:sym typeface="Arial"/>
            </a:endParaRPr>
          </a:p>
        </p:txBody>
      </p:sp>
      <p:sp>
        <p:nvSpPr>
          <p:cNvPr id="29" name="Google Shape;29;p1"/>
          <p:cNvSpPr/>
          <p:nvPr/>
        </p:nvSpPr>
        <p:spPr>
          <a:xfrm>
            <a:off x="449580" y="2570502"/>
            <a:ext cx="3938340" cy="25720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0" name="Google Shape;30;p1"/>
          <p:cNvSpPr/>
          <p:nvPr/>
        </p:nvSpPr>
        <p:spPr>
          <a:xfrm>
            <a:off x="400566" y="2511926"/>
            <a:ext cx="118654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Número de habitantes:</a:t>
            </a:r>
            <a:endParaRPr b="0" i="0" sz="1400" u="none" cap="none" strike="noStrike">
              <a:solidFill>
                <a:srgbClr val="000000"/>
              </a:solidFill>
              <a:latin typeface="Arial"/>
              <a:ea typeface="Arial"/>
              <a:cs typeface="Arial"/>
              <a:sym typeface="Arial"/>
            </a:endParaRPr>
          </a:p>
        </p:txBody>
      </p:sp>
      <p:sp>
        <p:nvSpPr>
          <p:cNvPr id="31" name="Google Shape;31;p1"/>
          <p:cNvSpPr/>
          <p:nvPr/>
        </p:nvSpPr>
        <p:spPr>
          <a:xfrm>
            <a:off x="439514" y="2862692"/>
            <a:ext cx="3948406" cy="783303"/>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2" name="Google Shape;32;p1"/>
          <p:cNvSpPr/>
          <p:nvPr/>
        </p:nvSpPr>
        <p:spPr>
          <a:xfrm>
            <a:off x="394275" y="2843375"/>
            <a:ext cx="3990900" cy="954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Antecedentes históricos: </a:t>
            </a:r>
            <a:r>
              <a:rPr b="0" i="0" lang="es-MX" sz="800" u="none" cap="none" strike="noStrike">
                <a:solidFill>
                  <a:srgbClr val="000000"/>
                </a:solidFill>
                <a:latin typeface="Times New Roman"/>
                <a:ea typeface="Times New Roman"/>
                <a:cs typeface="Times New Roman"/>
                <a:sym typeface="Times New Roman"/>
              </a:rPr>
              <a:t>La necesidad de comunicar a los municipios de Chilcuautla y </a:t>
            </a:r>
            <a:br>
              <a:rPr b="0" i="0" lang="es-MX" sz="800" u="none" cap="none" strike="noStrike">
                <a:solidFill>
                  <a:srgbClr val="000000"/>
                </a:solidFill>
                <a:latin typeface="Times New Roman"/>
                <a:ea typeface="Times New Roman"/>
                <a:cs typeface="Times New Roman"/>
                <a:sym typeface="Times New Roman"/>
              </a:rPr>
            </a:br>
            <a:r>
              <a:rPr b="0" i="0" lang="es-MX" sz="800" u="none" cap="none" strike="noStrike">
                <a:solidFill>
                  <a:srgbClr val="000000"/>
                </a:solidFill>
                <a:latin typeface="Times New Roman"/>
                <a:ea typeface="Times New Roman"/>
                <a:cs typeface="Times New Roman"/>
                <a:sym typeface="Times New Roman"/>
              </a:rPr>
              <a:t>Mixquiahuala de Juárez llevó a los habitantes de la comunidad de Tunititlán a construir el</a:t>
            </a:r>
            <a:br>
              <a:rPr b="0" i="0" lang="es-MX" sz="800" u="none" cap="none" strike="noStrike">
                <a:solidFill>
                  <a:srgbClr val="000000"/>
                </a:solidFill>
                <a:latin typeface="Times New Roman"/>
                <a:ea typeface="Times New Roman"/>
                <a:cs typeface="Times New Roman"/>
                <a:sym typeface="Times New Roman"/>
              </a:rPr>
            </a:br>
            <a:r>
              <a:rPr b="0" i="0" lang="es-MX" sz="800" u="none" cap="none" strike="noStrike">
                <a:solidFill>
                  <a:srgbClr val="000000"/>
                </a:solidFill>
                <a:latin typeface="Times New Roman"/>
                <a:ea typeface="Times New Roman"/>
                <a:cs typeface="Times New Roman"/>
                <a:sym typeface="Times New Roman"/>
              </a:rPr>
              <a:t>puente aproximadamente en la primer mitad del siglo XVIII. Está construido principalmente con mampostería. Según los habitantes de la comunidad esta obra ha tenido una reparación en la década de los 30’s y una más en el año de 1999, esta última por el daño recibido de varios tráileres cargados que atravesaron el puente.</a:t>
            </a:r>
            <a:endParaRPr b="1" i="0" sz="800" u="none" cap="none" strike="noStrike">
              <a:solidFill>
                <a:srgbClr val="000000"/>
              </a:solidFill>
              <a:latin typeface="Times New Roman"/>
              <a:ea typeface="Times New Roman"/>
              <a:cs typeface="Times New Roman"/>
              <a:sym typeface="Times New Roman"/>
            </a:endParaRPr>
          </a:p>
        </p:txBody>
      </p:sp>
      <p:sp>
        <p:nvSpPr>
          <p:cNvPr id="33" name="Google Shape;33;p1"/>
          <p:cNvSpPr/>
          <p:nvPr/>
        </p:nvSpPr>
        <p:spPr>
          <a:xfrm>
            <a:off x="380934" y="1627211"/>
            <a:ext cx="131318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Ubicación y Localización:</a:t>
            </a:r>
            <a:endParaRPr b="0" i="0" sz="1400" u="none" cap="none" strike="noStrike">
              <a:solidFill>
                <a:srgbClr val="000000"/>
              </a:solidFill>
              <a:latin typeface="Arial"/>
              <a:ea typeface="Arial"/>
              <a:cs typeface="Arial"/>
              <a:sym typeface="Arial"/>
            </a:endParaRPr>
          </a:p>
        </p:txBody>
      </p:sp>
      <p:sp>
        <p:nvSpPr>
          <p:cNvPr id="34" name="Google Shape;34;p1"/>
          <p:cNvSpPr/>
          <p:nvPr/>
        </p:nvSpPr>
        <p:spPr>
          <a:xfrm>
            <a:off x="380934" y="1324336"/>
            <a:ext cx="99257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Nombre del lugar:</a:t>
            </a:r>
            <a:endParaRPr b="0" i="0" sz="1400" u="none" cap="none" strike="noStrike">
              <a:solidFill>
                <a:srgbClr val="000000"/>
              </a:solidFill>
              <a:latin typeface="Arial"/>
              <a:ea typeface="Arial"/>
              <a:cs typeface="Arial"/>
              <a:sym typeface="Arial"/>
            </a:endParaRPr>
          </a:p>
        </p:txBody>
      </p:sp>
      <p:sp>
        <p:nvSpPr>
          <p:cNvPr id="35" name="Google Shape;35;p1"/>
          <p:cNvSpPr/>
          <p:nvPr/>
        </p:nvSpPr>
        <p:spPr>
          <a:xfrm>
            <a:off x="4424884" y="1360621"/>
            <a:ext cx="2047834" cy="1517229"/>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6" name="Google Shape;36;p1"/>
          <p:cNvSpPr/>
          <p:nvPr/>
        </p:nvSpPr>
        <p:spPr>
          <a:xfrm>
            <a:off x="439514" y="3679108"/>
            <a:ext cx="3948406" cy="83239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7" name="Google Shape;37;p1"/>
          <p:cNvSpPr/>
          <p:nvPr/>
        </p:nvSpPr>
        <p:spPr>
          <a:xfrm>
            <a:off x="399359" y="3730382"/>
            <a:ext cx="4044000" cy="708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Descripción Urbana Arquitectónica: </a:t>
            </a:r>
            <a:r>
              <a:rPr b="0" i="0" lang="es-MX" sz="800" u="none" cap="none" strike="noStrike">
                <a:solidFill>
                  <a:srgbClr val="000000"/>
                </a:solidFill>
                <a:latin typeface="Times New Roman"/>
                <a:ea typeface="Times New Roman"/>
                <a:cs typeface="Times New Roman"/>
                <a:sym typeface="Times New Roman"/>
              </a:rPr>
              <a:t>Esta construcción está hecha de mampostería, se sostiene sobre ocho arcos que descansan en basamentos piramidales, en la parte superior  tiene un murete de protección y el piso del puente está hecho con piedra. Se encuentra a unos 30 metros a lado del puente de concreto lo que crea un contraste entre estas dos construcciones.</a:t>
            </a:r>
            <a:endParaRPr b="1" i="0" sz="800" u="none" cap="none" strike="noStrike">
              <a:solidFill>
                <a:srgbClr val="000000"/>
              </a:solidFill>
              <a:latin typeface="Times New Roman"/>
              <a:ea typeface="Times New Roman"/>
              <a:cs typeface="Times New Roman"/>
              <a:sym typeface="Times New Roman"/>
            </a:endParaRPr>
          </a:p>
        </p:txBody>
      </p:sp>
      <p:sp>
        <p:nvSpPr>
          <p:cNvPr id="38" name="Google Shape;38;p1"/>
          <p:cNvSpPr/>
          <p:nvPr/>
        </p:nvSpPr>
        <p:spPr>
          <a:xfrm>
            <a:off x="4424884" y="3282186"/>
            <a:ext cx="2052723" cy="1229316"/>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9" name="Google Shape;39;p1"/>
          <p:cNvSpPr/>
          <p:nvPr/>
        </p:nvSpPr>
        <p:spPr>
          <a:xfrm>
            <a:off x="4363712" y="3239116"/>
            <a:ext cx="2113895" cy="132343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Descripción contextual (social, ambiental,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cultural): </a:t>
            </a:r>
            <a:r>
              <a:rPr b="0" i="0" lang="es-MX" sz="800" u="none" cap="none" strike="noStrike">
                <a:solidFill>
                  <a:srgbClr val="000000"/>
                </a:solidFill>
                <a:latin typeface="Times New Roman"/>
                <a:ea typeface="Times New Roman"/>
                <a:cs typeface="Times New Roman"/>
                <a:sym typeface="Times New Roman"/>
              </a:rPr>
              <a:t>El puente se erige sobre el río Tula el cual se encuentra en una condición ambiental lamentable, además en las orillas se puede ver basura y demás. Caminando un poco en el sentido del flujo del río se puede encontrar un espacio agradable acondicionado por los pobladores donde se puede ir a comer o simplemente pasar el rato. En el puente hay un altar dedicado a una familia.</a:t>
            </a:r>
            <a:endParaRPr b="1" i="0" sz="800" u="none" cap="none" strike="noStrike">
              <a:solidFill>
                <a:srgbClr val="000000"/>
              </a:solidFill>
              <a:latin typeface="Times New Roman"/>
              <a:ea typeface="Times New Roman"/>
              <a:cs typeface="Times New Roman"/>
              <a:sym typeface="Times New Roman"/>
            </a:endParaRPr>
          </a:p>
        </p:txBody>
      </p:sp>
      <p:sp>
        <p:nvSpPr>
          <p:cNvPr id="40" name="Google Shape;40;p1"/>
          <p:cNvSpPr/>
          <p:nvPr/>
        </p:nvSpPr>
        <p:spPr>
          <a:xfrm>
            <a:off x="439513" y="4543677"/>
            <a:ext cx="4328161" cy="389531"/>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1" name="Google Shape;41;p1"/>
          <p:cNvSpPr/>
          <p:nvPr/>
        </p:nvSpPr>
        <p:spPr>
          <a:xfrm>
            <a:off x="382749" y="4494276"/>
            <a:ext cx="4410751" cy="4524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Tipología: </a:t>
            </a:r>
            <a:r>
              <a:rPr b="0" i="0" lang="es-MX" sz="770" u="none" cap="none" strike="noStrike">
                <a:solidFill>
                  <a:srgbClr val="000000"/>
                </a:solidFill>
                <a:latin typeface="Times New Roman"/>
                <a:ea typeface="Times New Roman"/>
                <a:cs typeface="Times New Roman"/>
                <a:sym typeface="Times New Roman"/>
              </a:rPr>
              <a:t>El puente se encuentra aun alejado de la comunidad de Tunititlán y su contraste es el puente realizado recientemente que es de concreto, sin embargo, en la comunidad la mayoría de las construcciones ya están hechas con materiales mas comerciales como block, etc.</a:t>
            </a:r>
            <a:endParaRPr b="1" i="0" sz="770" u="none" cap="none" strike="noStrike">
              <a:solidFill>
                <a:srgbClr val="000000"/>
              </a:solidFill>
              <a:latin typeface="Times New Roman"/>
              <a:ea typeface="Times New Roman"/>
              <a:cs typeface="Times New Roman"/>
              <a:sym typeface="Times New Roman"/>
            </a:endParaRPr>
          </a:p>
        </p:txBody>
      </p:sp>
      <p:sp>
        <p:nvSpPr>
          <p:cNvPr id="42" name="Google Shape;42;p1"/>
          <p:cNvSpPr/>
          <p:nvPr/>
        </p:nvSpPr>
        <p:spPr>
          <a:xfrm>
            <a:off x="439513" y="4971030"/>
            <a:ext cx="6033203" cy="53677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3" name="Google Shape;43;p1"/>
          <p:cNvSpPr/>
          <p:nvPr/>
        </p:nvSpPr>
        <p:spPr>
          <a:xfrm>
            <a:off x="403026" y="4935339"/>
            <a:ext cx="601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Costumbres y tradiciones: </a:t>
            </a:r>
            <a:r>
              <a:rPr b="0" i="0" lang="es-MX" sz="800" u="none" cap="none" strike="noStrike">
                <a:solidFill>
                  <a:srgbClr val="000000"/>
                </a:solidFill>
                <a:latin typeface="Times New Roman"/>
                <a:ea typeface="Times New Roman"/>
                <a:cs typeface="Times New Roman"/>
                <a:sym typeface="Times New Roman"/>
              </a:rPr>
              <a:t>En la comunidad de Tunititlán entre las actividades religiosas se encuentran: semana santa, una fiesta patronal anual en honor a San Salvador a principios de agosto. También se celebra la feria del pulque en la hacienda Demiño.</a:t>
            </a:r>
            <a:endParaRPr b="1" i="0" sz="800" u="none" cap="none" strike="noStrike">
              <a:solidFill>
                <a:srgbClr val="000000"/>
              </a:solidFill>
              <a:latin typeface="Times New Roman"/>
              <a:ea typeface="Times New Roman"/>
              <a:cs typeface="Times New Roman"/>
              <a:sym typeface="Times New Roman"/>
            </a:endParaRPr>
          </a:p>
        </p:txBody>
      </p:sp>
      <p:sp>
        <p:nvSpPr>
          <p:cNvPr id="44" name="Google Shape;44;p1"/>
          <p:cNvSpPr/>
          <p:nvPr/>
        </p:nvSpPr>
        <p:spPr>
          <a:xfrm>
            <a:off x="4811151" y="4551348"/>
            <a:ext cx="1661566" cy="37937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5" name="Google Shape;45;p1"/>
          <p:cNvSpPr/>
          <p:nvPr/>
        </p:nvSpPr>
        <p:spPr>
          <a:xfrm>
            <a:off x="4767674" y="4551348"/>
            <a:ext cx="1486477"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Lengua: </a:t>
            </a:r>
            <a:r>
              <a:rPr b="0" i="0" lang="es-MX" sz="800" u="none" cap="none" strike="noStrike">
                <a:solidFill>
                  <a:srgbClr val="000000"/>
                </a:solidFill>
                <a:latin typeface="Arial"/>
                <a:ea typeface="Arial"/>
                <a:cs typeface="Arial"/>
                <a:sym typeface="Arial"/>
              </a:rPr>
              <a:t>Hñähñú, Náhuatl</a:t>
            </a:r>
            <a:endParaRPr b="0" i="0" sz="800" u="none" cap="none" strike="noStrike">
              <a:solidFill>
                <a:srgbClr val="000000"/>
              </a:solidFill>
              <a:latin typeface="Times New Roman"/>
              <a:ea typeface="Times New Roman"/>
              <a:cs typeface="Times New Roman"/>
              <a:sym typeface="Times New Roman"/>
            </a:endParaRPr>
          </a:p>
        </p:txBody>
      </p:sp>
      <p:sp>
        <p:nvSpPr>
          <p:cNvPr id="46" name="Google Shape;46;p1"/>
          <p:cNvSpPr/>
          <p:nvPr/>
        </p:nvSpPr>
        <p:spPr>
          <a:xfrm>
            <a:off x="446348" y="5541309"/>
            <a:ext cx="2952308" cy="432549"/>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47" name="Google Shape;47;p1"/>
          <p:cNvSpPr/>
          <p:nvPr/>
        </p:nvSpPr>
        <p:spPr>
          <a:xfrm>
            <a:off x="3440723" y="5541310"/>
            <a:ext cx="3031994" cy="42580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48" name="Google Shape;48;p1"/>
          <p:cNvSpPr/>
          <p:nvPr/>
        </p:nvSpPr>
        <p:spPr>
          <a:xfrm>
            <a:off x="453621" y="6010622"/>
            <a:ext cx="6015926" cy="69974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9" name="Google Shape;49;p1"/>
          <p:cNvSpPr/>
          <p:nvPr/>
        </p:nvSpPr>
        <p:spPr>
          <a:xfrm>
            <a:off x="393932" y="6002974"/>
            <a:ext cx="325602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Dinámicas socioculturales en torno al elemento urbano-arquitectónico:</a:t>
            </a:r>
            <a:endParaRPr b="0" i="0" sz="1400" u="none" cap="none" strike="noStrike">
              <a:solidFill>
                <a:srgbClr val="000000"/>
              </a:solidFill>
              <a:latin typeface="Arial"/>
              <a:ea typeface="Arial"/>
              <a:cs typeface="Arial"/>
              <a:sym typeface="Arial"/>
            </a:endParaRPr>
          </a:p>
        </p:txBody>
      </p:sp>
      <p:sp>
        <p:nvSpPr>
          <p:cNvPr id="50" name="Google Shape;50;p1"/>
          <p:cNvSpPr/>
          <p:nvPr/>
        </p:nvSpPr>
        <p:spPr>
          <a:xfrm>
            <a:off x="453621" y="6756530"/>
            <a:ext cx="3002493" cy="195163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51" name="Google Shape;51;p1"/>
          <p:cNvSpPr/>
          <p:nvPr/>
        </p:nvSpPr>
        <p:spPr>
          <a:xfrm>
            <a:off x="491540" y="6776834"/>
            <a:ext cx="771365"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Justificación:</a:t>
            </a:r>
            <a:endParaRPr b="0" i="0" sz="1400" u="none" cap="none" strike="noStrike">
              <a:solidFill>
                <a:srgbClr val="000000"/>
              </a:solidFill>
              <a:latin typeface="Arial"/>
              <a:ea typeface="Arial"/>
              <a:cs typeface="Arial"/>
              <a:sym typeface="Arial"/>
            </a:endParaRPr>
          </a:p>
        </p:txBody>
      </p:sp>
      <p:sp>
        <p:nvSpPr>
          <p:cNvPr id="52" name="Google Shape;52;p1"/>
          <p:cNvSpPr/>
          <p:nvPr/>
        </p:nvSpPr>
        <p:spPr>
          <a:xfrm>
            <a:off x="4430524" y="2911353"/>
            <a:ext cx="2042193" cy="14202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chemeClr val="dk1"/>
                </a:solidFill>
                <a:latin typeface="Times New Roman"/>
                <a:ea typeface="Times New Roman"/>
                <a:cs typeface="Times New Roman"/>
                <a:sym typeface="Times New Roman"/>
              </a:rPr>
              <a:t>Humedad:       </a:t>
            </a:r>
            <a:r>
              <a:rPr b="0" i="0" lang="es-MX" sz="800" u="none" cap="none" strike="noStrike">
                <a:solidFill>
                  <a:schemeClr val="dk1"/>
                </a:solidFill>
                <a:latin typeface="Times New Roman"/>
                <a:ea typeface="Times New Roman"/>
                <a:cs typeface="Times New Roman"/>
                <a:sym typeface="Times New Roman"/>
              </a:rPr>
              <a:t> 33 %</a:t>
            </a:r>
            <a:endParaRPr b="0" i="0" sz="800" u="none" cap="none" strike="noStrike">
              <a:solidFill>
                <a:schemeClr val="dk1"/>
              </a:solidFill>
              <a:latin typeface="Times New Roman"/>
              <a:ea typeface="Times New Roman"/>
              <a:cs typeface="Times New Roman"/>
              <a:sym typeface="Times New Roman"/>
            </a:endParaRPr>
          </a:p>
        </p:txBody>
      </p:sp>
      <p:sp>
        <p:nvSpPr>
          <p:cNvPr id="53" name="Google Shape;53;p1"/>
          <p:cNvSpPr/>
          <p:nvPr/>
        </p:nvSpPr>
        <p:spPr>
          <a:xfrm>
            <a:off x="4421339" y="3092781"/>
            <a:ext cx="2055367" cy="152826"/>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chemeClr val="dk1"/>
                </a:solidFill>
                <a:latin typeface="Times New Roman"/>
                <a:ea typeface="Times New Roman"/>
                <a:cs typeface="Times New Roman"/>
                <a:sym typeface="Times New Roman"/>
              </a:rPr>
              <a:t>Subcategoría: </a:t>
            </a:r>
            <a:r>
              <a:rPr b="0" i="0" lang="es-MX" sz="800" u="none" cap="none" strike="noStrike">
                <a:solidFill>
                  <a:schemeClr val="dk1"/>
                </a:solidFill>
                <a:latin typeface="Arial"/>
                <a:ea typeface="Arial"/>
                <a:cs typeface="Arial"/>
                <a:sym typeface="Arial"/>
              </a:rPr>
              <a:t> </a:t>
            </a:r>
            <a:r>
              <a:rPr b="0" i="0" lang="es-MX" sz="800" u="none" cap="none" strike="noStrike">
                <a:solidFill>
                  <a:srgbClr val="000000"/>
                </a:solidFill>
                <a:latin typeface="Times New Roman"/>
                <a:ea typeface="Times New Roman"/>
                <a:cs typeface="Times New Roman"/>
                <a:sym typeface="Times New Roman"/>
              </a:rPr>
              <a:t>Época post independencia</a:t>
            </a:r>
            <a:endParaRPr b="0" i="0" sz="1400" u="none" cap="none" strike="noStrike">
              <a:solidFill>
                <a:srgbClr val="000000"/>
              </a:solidFill>
              <a:latin typeface="Arial"/>
              <a:ea typeface="Arial"/>
              <a:cs typeface="Arial"/>
              <a:sym typeface="Arial"/>
            </a:endParaRPr>
          </a:p>
        </p:txBody>
      </p:sp>
      <p:sp>
        <p:nvSpPr>
          <p:cNvPr id="54" name="Google Shape;54;p1"/>
          <p:cNvSpPr/>
          <p:nvPr/>
        </p:nvSpPr>
        <p:spPr>
          <a:xfrm>
            <a:off x="1630614" y="1400141"/>
            <a:ext cx="1939955"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El Puente “La Cruz” / Puente de Tunititlan</a:t>
            </a:r>
            <a:endParaRPr b="0" i="0" sz="1400" u="none" cap="none" strike="noStrike">
              <a:solidFill>
                <a:srgbClr val="000000"/>
              </a:solidFill>
              <a:latin typeface="Arial"/>
              <a:ea typeface="Arial"/>
              <a:cs typeface="Arial"/>
              <a:sym typeface="Arial"/>
            </a:endParaRPr>
          </a:p>
        </p:txBody>
      </p:sp>
      <p:sp>
        <p:nvSpPr>
          <p:cNvPr id="55" name="Google Shape;55;p1"/>
          <p:cNvSpPr/>
          <p:nvPr/>
        </p:nvSpPr>
        <p:spPr>
          <a:xfrm>
            <a:off x="1619810" y="1627092"/>
            <a:ext cx="286700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Tunititlan, límite entre los municipios de Chilcuautla y Mixquiahuala de Juárez</a:t>
            </a:r>
            <a:endParaRPr b="0" i="0" sz="1400" u="none" cap="none" strike="noStrike">
              <a:solidFill>
                <a:srgbClr val="000000"/>
              </a:solidFill>
              <a:latin typeface="Arial"/>
              <a:ea typeface="Arial"/>
              <a:cs typeface="Arial"/>
              <a:sym typeface="Arial"/>
            </a:endParaRPr>
          </a:p>
        </p:txBody>
      </p:sp>
      <p:sp>
        <p:nvSpPr>
          <p:cNvPr id="56" name="Google Shape;56;p1"/>
          <p:cNvSpPr/>
          <p:nvPr/>
        </p:nvSpPr>
        <p:spPr>
          <a:xfrm>
            <a:off x="864774" y="4505594"/>
            <a:ext cx="3909063" cy="21544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57" name="Google Shape;57;p1"/>
          <p:cNvSpPr/>
          <p:nvPr/>
        </p:nvSpPr>
        <p:spPr>
          <a:xfrm>
            <a:off x="3398656" y="5495340"/>
            <a:ext cx="130356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Perímetro y dimensiones:</a:t>
            </a:r>
            <a:endParaRPr b="0" i="0" sz="1400" u="none" cap="none" strike="noStrike">
              <a:solidFill>
                <a:srgbClr val="000000"/>
              </a:solidFill>
              <a:latin typeface="Arial"/>
              <a:ea typeface="Arial"/>
              <a:cs typeface="Arial"/>
              <a:sym typeface="Arial"/>
            </a:endParaRPr>
          </a:p>
        </p:txBody>
      </p:sp>
      <p:sp>
        <p:nvSpPr>
          <p:cNvPr id="58" name="Google Shape;58;p1"/>
          <p:cNvSpPr/>
          <p:nvPr/>
        </p:nvSpPr>
        <p:spPr>
          <a:xfrm>
            <a:off x="385697" y="5515827"/>
            <a:ext cx="307041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Uso: </a:t>
            </a:r>
            <a:r>
              <a:rPr lang="es-MX" sz="800">
                <a:latin typeface="Times New Roman"/>
                <a:ea typeface="Times New Roman"/>
                <a:cs typeface="Times New Roman"/>
                <a:sym typeface="Times New Roman"/>
              </a:rPr>
              <a:t>Transitar</a:t>
            </a:r>
            <a:r>
              <a:rPr b="0" i="0" lang="es-MX" sz="80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59" name="Google Shape;59;p1"/>
          <p:cNvSpPr/>
          <p:nvPr/>
        </p:nvSpPr>
        <p:spPr>
          <a:xfrm>
            <a:off x="400566" y="6125595"/>
            <a:ext cx="6045986"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Como tal el puente no tiene una dinámica mayor a el motivo de su construcción que es comunicar ambos extremos de la orilla del río Tula, sin embargo, el lugar aledaño al puente ha sido acondicionado con bancas y barras de concreto y es una zona de convivencia y estar. Este lugar  tiene cierta importancia para los pobladores ya que se han llevado a cabo algunos trabajos para mejorarlo, entre los más recientes se puede destacar un pequeño muro de mampostería en la orilla del río y la construcción de las bancas.</a:t>
            </a:r>
            <a:endParaRPr b="0" i="0" sz="1400" u="none" cap="none" strike="noStrike">
              <a:solidFill>
                <a:srgbClr val="000000"/>
              </a:solidFill>
              <a:latin typeface="Arial"/>
              <a:ea typeface="Arial"/>
              <a:cs typeface="Arial"/>
              <a:sym typeface="Arial"/>
            </a:endParaRPr>
          </a:p>
        </p:txBody>
      </p:sp>
      <p:sp>
        <p:nvSpPr>
          <p:cNvPr id="60" name="Google Shape;60;p1"/>
          <p:cNvSpPr/>
          <p:nvPr/>
        </p:nvSpPr>
        <p:spPr>
          <a:xfrm>
            <a:off x="453621" y="6964174"/>
            <a:ext cx="2987102"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La importancia de este lugar radica en varios aspectos, por un lado se puede destacar la construcción por ser atractiva visualmente por los materiales y la forma en que está hecha, de igual forma el puente tiene un motivo funcional que es comunicar dos municipios que se ven separados por el cauce del río Tula cosa que tiene un gran valor para la comunidad ya que el puente significa de alguna forma un elemento que ayudó al desarrollo de la población.</a:t>
            </a:r>
            <a:endParaRPr b="0" i="0" sz="1400" u="none" cap="none" strike="noStrike">
              <a:solidFill>
                <a:srgbClr val="000000"/>
              </a:solidFill>
              <a:latin typeface="Arial"/>
              <a:ea typeface="Arial"/>
              <a:cs typeface="Arial"/>
              <a:sym typeface="Arial"/>
            </a:endParaRPr>
          </a:p>
        </p:txBody>
      </p:sp>
      <p:sp>
        <p:nvSpPr>
          <p:cNvPr id="61" name="Google Shape;61;p1"/>
          <p:cNvSpPr/>
          <p:nvPr/>
        </p:nvSpPr>
        <p:spPr>
          <a:xfrm>
            <a:off x="1767250" y="1985873"/>
            <a:ext cx="2620669" cy="18652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62" name="Google Shape;62;p1"/>
          <p:cNvSpPr/>
          <p:nvPr/>
        </p:nvSpPr>
        <p:spPr>
          <a:xfrm>
            <a:off x="587749" y="2175245"/>
            <a:ext cx="111318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Semiseco-Templado.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1422697" y="2621534"/>
            <a:ext cx="297496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2403 habitantes (2010)</a:t>
            </a:r>
            <a:endParaRPr b="0" i="0" sz="1400" u="none" cap="none" strike="noStrike">
              <a:solidFill>
                <a:srgbClr val="000000"/>
              </a:solidFill>
              <a:latin typeface="Arial"/>
              <a:ea typeface="Arial"/>
              <a:cs typeface="Arial"/>
              <a:sym typeface="Arial"/>
            </a:endParaRPr>
          </a:p>
        </p:txBody>
      </p:sp>
      <p:sp>
        <p:nvSpPr>
          <p:cNvPr id="64" name="Google Shape;64;p1"/>
          <p:cNvSpPr/>
          <p:nvPr/>
        </p:nvSpPr>
        <p:spPr>
          <a:xfrm>
            <a:off x="2387440" y="1976963"/>
            <a:ext cx="231477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chemeClr val="dk1"/>
                </a:solidFill>
                <a:latin typeface="Arial"/>
                <a:ea typeface="Arial"/>
                <a:cs typeface="Arial"/>
                <a:sym typeface="Arial"/>
              </a:rPr>
              <a:t>20°14'24.99'' N</a:t>
            </a:r>
            <a:r>
              <a:rPr b="0" i="0" lang="es-MX" sz="700" u="none" cap="none" strike="noStrike">
                <a:solidFill>
                  <a:schemeClr val="dk1"/>
                </a:solidFill>
                <a:latin typeface="Arial"/>
                <a:ea typeface="Arial"/>
                <a:cs typeface="Arial"/>
                <a:sym typeface="Arial"/>
              </a:rPr>
              <a:t> </a:t>
            </a:r>
            <a:r>
              <a:rPr b="0" i="0" lang="es-MX" sz="800" u="none" cap="none" strike="noStrike">
                <a:solidFill>
                  <a:schemeClr val="dk1"/>
                </a:solidFill>
                <a:latin typeface="Arial"/>
                <a:ea typeface="Arial"/>
                <a:cs typeface="Arial"/>
                <a:sym typeface="Arial"/>
              </a:rPr>
              <a:t>99°13'50.94"W</a:t>
            </a:r>
            <a:r>
              <a:rPr b="0" i="0" lang="es-MX" sz="600" u="none" cap="none" strike="noStrike">
                <a:solidFill>
                  <a:srgbClr val="000000"/>
                </a:solidFill>
                <a:latin typeface="Arial"/>
                <a:ea typeface="Arial"/>
                <a:cs typeface="Arial"/>
                <a:sym typeface="Arial"/>
              </a:rPr>
              <a:t> </a:t>
            </a:r>
            <a:endParaRPr b="1" i="0" sz="600" u="none" cap="none" strike="noStrike">
              <a:solidFill>
                <a:schemeClr val="dk1"/>
              </a:solidFill>
              <a:latin typeface="Arial"/>
              <a:ea typeface="Arial"/>
              <a:cs typeface="Arial"/>
              <a:sym typeface="Arial"/>
            </a:endParaRPr>
          </a:p>
        </p:txBody>
      </p:sp>
      <p:sp>
        <p:nvSpPr>
          <p:cNvPr id="65" name="Google Shape;65;p1"/>
          <p:cNvSpPr/>
          <p:nvPr/>
        </p:nvSpPr>
        <p:spPr>
          <a:xfrm>
            <a:off x="1700932" y="1930763"/>
            <a:ext cx="80021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Coordenadas:</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3456114" y="5675321"/>
            <a:ext cx="229698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rgbClr val="000000"/>
                </a:solidFill>
                <a:latin typeface="Times New Roman"/>
                <a:ea typeface="Times New Roman"/>
                <a:cs typeface="Times New Roman"/>
                <a:sym typeface="Times New Roman"/>
              </a:rPr>
              <a:t>75m x 5m de ancho aproximadamente</a:t>
            </a:r>
            <a:endParaRPr b="0" i="0" sz="1400" u="none" cap="none" strike="noStrike">
              <a:solidFill>
                <a:srgbClr val="000000"/>
              </a:solidFill>
              <a:latin typeface="Arial"/>
              <a:ea typeface="Arial"/>
              <a:cs typeface="Arial"/>
              <a:sym typeface="Arial"/>
            </a:endParaRPr>
          </a:p>
        </p:txBody>
      </p:sp>
      <p:sp>
        <p:nvSpPr>
          <p:cNvPr id="67" name="Google Shape;67;p1"/>
          <p:cNvSpPr/>
          <p:nvPr/>
        </p:nvSpPr>
        <p:spPr>
          <a:xfrm>
            <a:off x="3509423" y="6753878"/>
            <a:ext cx="2945035" cy="195163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pic>
        <p:nvPicPr>
          <p:cNvPr id="68" name="Google Shape;68;p1"/>
          <p:cNvPicPr preferRelativeResize="0"/>
          <p:nvPr/>
        </p:nvPicPr>
        <p:blipFill rotWithShape="1">
          <a:blip r:embed="rId4">
            <a:alphaModFix/>
          </a:blip>
          <a:srcRect b="5927" l="39650" r="18602" t="16744"/>
          <a:stretch/>
        </p:blipFill>
        <p:spPr>
          <a:xfrm>
            <a:off x="4227479" y="6825343"/>
            <a:ext cx="1763388" cy="1836396"/>
          </a:xfrm>
          <a:prstGeom prst="rect">
            <a:avLst/>
          </a:prstGeom>
          <a:noFill/>
          <a:ln>
            <a:noFill/>
          </a:ln>
        </p:spPr>
      </p:pic>
      <p:sp>
        <p:nvSpPr>
          <p:cNvPr id="69" name="Google Shape;69;p1"/>
          <p:cNvSpPr/>
          <p:nvPr/>
        </p:nvSpPr>
        <p:spPr>
          <a:xfrm>
            <a:off x="3478642" y="6832991"/>
            <a:ext cx="79701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MX" sz="800" u="none" cap="none" strike="noStrike">
                <a:solidFill>
                  <a:srgbClr val="000000"/>
                </a:solidFill>
                <a:latin typeface="Times New Roman"/>
                <a:ea typeface="Times New Roman"/>
                <a:cs typeface="Times New Roman"/>
                <a:sym typeface="Times New Roman"/>
              </a:rPr>
              <a:t>Localización :</a:t>
            </a:r>
            <a:endParaRPr b="0" i="0" sz="1400" u="none" cap="none" strike="noStrike">
              <a:solidFill>
                <a:srgbClr val="000000"/>
              </a:solidFill>
              <a:latin typeface="Arial"/>
              <a:ea typeface="Arial"/>
              <a:cs typeface="Arial"/>
              <a:sym typeface="Arial"/>
            </a:endParaRPr>
          </a:p>
        </p:txBody>
      </p:sp>
      <p:pic>
        <p:nvPicPr>
          <p:cNvPr id="70" name="Google Shape;70;p1"/>
          <p:cNvPicPr preferRelativeResize="0"/>
          <p:nvPr/>
        </p:nvPicPr>
        <p:blipFill rotWithShape="1">
          <a:blip r:embed="rId5">
            <a:alphaModFix/>
          </a:blip>
          <a:srcRect b="0" l="0" r="0" t="0"/>
          <a:stretch/>
        </p:blipFill>
        <p:spPr>
          <a:xfrm>
            <a:off x="4451473" y="1385450"/>
            <a:ext cx="1995080" cy="1473415"/>
          </a:xfrm>
          <a:prstGeom prst="rect">
            <a:avLst/>
          </a:prstGeom>
          <a:noFill/>
          <a:ln>
            <a:noFill/>
          </a:ln>
        </p:spPr>
      </p:pic>
      <p:pic>
        <p:nvPicPr>
          <p:cNvPr id="71" name="Google Shape;71;p1"/>
          <p:cNvPicPr preferRelativeResize="0"/>
          <p:nvPr/>
        </p:nvPicPr>
        <p:blipFill rotWithShape="1">
          <a:blip r:embed="rId6">
            <a:alphaModFix/>
          </a:blip>
          <a:srcRect b="0" l="0" r="0" t="0"/>
          <a:stretch/>
        </p:blipFill>
        <p:spPr>
          <a:xfrm>
            <a:off x="5518971" y="172573"/>
            <a:ext cx="628366" cy="677457"/>
          </a:xfrm>
          <a:prstGeom prst="rect">
            <a:avLst/>
          </a:prstGeom>
          <a:noFill/>
          <a:ln>
            <a:noFill/>
          </a:ln>
        </p:spPr>
      </p:pic>
      <p:sp>
        <p:nvSpPr>
          <p:cNvPr id="72" name="Google Shape;72;p1"/>
          <p:cNvSpPr/>
          <p:nvPr/>
        </p:nvSpPr>
        <p:spPr>
          <a:xfrm>
            <a:off x="1886504" y="194272"/>
            <a:ext cx="366977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CENTRO DE INFORMACIÓN CULTURAL Y NATURAL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DEL VALLE DE MEZQUITAL</a:t>
            </a:r>
            <a:endParaRPr b="0" i="0" sz="1400" u="none" cap="none" strike="noStrike">
              <a:solidFill>
                <a:srgbClr val="000000"/>
              </a:solidFill>
              <a:latin typeface="Arial"/>
              <a:ea typeface="Arial"/>
              <a:cs typeface="Arial"/>
              <a:sym typeface="Arial"/>
            </a:endParaRPr>
          </a:p>
        </p:txBody>
      </p:sp>
      <p:sp>
        <p:nvSpPr>
          <p:cNvPr id="73" name="Google Shape;73;p1"/>
          <p:cNvSpPr/>
          <p:nvPr/>
        </p:nvSpPr>
        <p:spPr>
          <a:xfrm>
            <a:off x="2894213" y="627164"/>
            <a:ext cx="167225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000000"/>
                </a:solidFill>
                <a:latin typeface="Arial"/>
                <a:ea typeface="Arial"/>
                <a:cs typeface="Arial"/>
                <a:sym typeface="Arial"/>
              </a:rPr>
              <a:t>LUGARES CULTURALES</a:t>
            </a:r>
            <a:endParaRPr b="0" i="0" sz="1400" u="none" cap="none" strike="noStrike">
              <a:solidFill>
                <a:srgbClr val="000000"/>
              </a:solidFill>
              <a:latin typeface="Arial"/>
              <a:ea typeface="Arial"/>
              <a:cs typeface="Arial"/>
              <a:sym typeface="Arial"/>
            </a:endParaRPr>
          </a:p>
        </p:txBody>
      </p:sp>
      <p:sp>
        <p:nvSpPr>
          <p:cNvPr id="74" name="Google Shape;74;p1"/>
          <p:cNvSpPr/>
          <p:nvPr/>
        </p:nvSpPr>
        <p:spPr>
          <a:xfrm>
            <a:off x="5922542" y="817636"/>
            <a:ext cx="66877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PÁG. 1</a:t>
            </a:r>
            <a:endParaRPr b="0" i="0" sz="1000" u="none" cap="none" strike="noStrike">
              <a:solidFill>
                <a:srgbClr val="000000"/>
              </a:solidFill>
              <a:latin typeface="Arial"/>
              <a:ea typeface="Arial"/>
              <a:cs typeface="Arial"/>
              <a:sym typeface="Arial"/>
            </a:endParaRPr>
          </a:p>
        </p:txBody>
      </p:sp>
      <p:pic>
        <p:nvPicPr>
          <p:cNvPr id="75" name="Google Shape;75;p1"/>
          <p:cNvPicPr preferRelativeResize="0"/>
          <p:nvPr/>
        </p:nvPicPr>
        <p:blipFill rotWithShape="1">
          <a:blip r:embed="rId7">
            <a:alphaModFix/>
          </a:blip>
          <a:srcRect b="0" l="0" r="0" t="0"/>
          <a:stretch/>
        </p:blipFill>
        <p:spPr>
          <a:xfrm>
            <a:off x="6147337" y="299706"/>
            <a:ext cx="443978" cy="3642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coreProperties>
</file>