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64" r:id="rId2"/>
  </p:sldIdLst>
  <p:sldSz cx="6858000" cy="9144000" type="letter"/>
  <p:notesSz cx="6858000" cy="9144000"/>
  <p:embeddedFontLst>
    <p:embeddedFont>
      <p:font typeface="Dosis" pitchFamily="2" charset="0"/>
      <p:regular r:id="rId4"/>
      <p:bold r:id="rId5"/>
    </p:embeddedFont>
    <p:embeddedFont>
      <p:font typeface="Roboto" panose="02000000000000000000" pitchFamily="2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94660"/>
  </p:normalViewPr>
  <p:slideViewPr>
    <p:cSldViewPr snapToGrid="0">
      <p:cViewPr>
        <p:scale>
          <a:sx n="110" d="100"/>
          <a:sy n="110" d="100"/>
        </p:scale>
        <p:origin x="1056" y="-2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6056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E0129A3-3D59-443F-89CE-27FBF80FD878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729381" y="170788"/>
            <a:ext cx="1187004" cy="395419"/>
          </a:xfrm>
          <a:prstGeom prst="rect">
            <a:avLst/>
          </a:prstGeom>
        </p:spPr>
      </p:pic>
      <p:sp>
        <p:nvSpPr>
          <p:cNvPr id="73" name="Rectángulo 72">
            <a:extLst>
              <a:ext uri="{FF2B5EF4-FFF2-40B4-BE49-F238E27FC236}">
                <a16:creationId xmlns:a16="http://schemas.microsoft.com/office/drawing/2014/main" id="{7FE5333F-C457-4683-91A2-8F73D7A0CBD7}"/>
              </a:ext>
            </a:extLst>
          </p:cNvPr>
          <p:cNvSpPr/>
          <p:nvPr/>
        </p:nvSpPr>
        <p:spPr>
          <a:xfrm>
            <a:off x="729381" y="540551"/>
            <a:ext cx="42041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000" b="1" dirty="0">
                <a:latin typeface="+mn-lt"/>
                <a:cs typeface="Times New Roman" panose="02020603050405020304" pitchFamily="18" charset="0"/>
              </a:rPr>
              <a:t>CLAVE: </a:t>
            </a:r>
            <a:r>
              <a:rPr lang="es-MX" sz="1000" dirty="0">
                <a:latin typeface="+mn-lt"/>
                <a:cs typeface="Times New Roman" panose="02020603050405020304" pitchFamily="18" charset="0"/>
              </a:rPr>
              <a:t>ICAF-ACT2</a:t>
            </a:r>
          </a:p>
          <a:p>
            <a:r>
              <a:rPr lang="es-MX" sz="1000" b="1" dirty="0">
                <a:latin typeface="+mn-lt"/>
                <a:cs typeface="Times New Roman" panose="02020603050405020304" pitchFamily="18" charset="0"/>
              </a:rPr>
              <a:t>CATEGORÍA: </a:t>
            </a:r>
            <a:r>
              <a:rPr lang="es-MX" sz="1000" dirty="0">
                <a:latin typeface="+mn-lt"/>
                <a:cs typeface="Times New Roman" panose="02020603050405020304" pitchFamily="18" charset="0"/>
              </a:rPr>
              <a:t>INMATERIALES CULTURALES  </a:t>
            </a:r>
            <a:endParaRPr lang="es-MX" sz="1000" b="1" dirty="0">
              <a:latin typeface="+mn-lt"/>
              <a:cs typeface="Times New Roman" panose="02020603050405020304" pitchFamily="18" charset="0"/>
            </a:endParaRPr>
          </a:p>
          <a:p>
            <a:r>
              <a:rPr lang="es-MX" sz="1000" b="1" dirty="0">
                <a:latin typeface="+mn-lt"/>
                <a:cs typeface="Times New Roman" panose="02020603050405020304" pitchFamily="18" charset="0"/>
              </a:rPr>
              <a:t>SUBCATEGORÍA: </a:t>
            </a:r>
            <a:r>
              <a:rPr lang="es-MX" sz="1000" dirty="0">
                <a:latin typeface="+mn-lt"/>
                <a:cs typeface="Times New Roman" panose="02020603050405020304" pitchFamily="18" charset="0"/>
              </a:rPr>
              <a:t>ACTOS FESTIVOS </a:t>
            </a:r>
          </a:p>
        </p:txBody>
      </p:sp>
      <p:sp>
        <p:nvSpPr>
          <p:cNvPr id="624" name="Rectángulo 623"/>
          <p:cNvSpPr/>
          <p:nvPr/>
        </p:nvSpPr>
        <p:spPr>
          <a:xfrm>
            <a:off x="458277" y="1377170"/>
            <a:ext cx="3929643" cy="3959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6" name="Rectángulo 625"/>
          <p:cNvSpPr/>
          <p:nvPr/>
        </p:nvSpPr>
        <p:spPr>
          <a:xfrm>
            <a:off x="459274" y="2263656"/>
            <a:ext cx="1285849" cy="6246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7" name="Rectángulo 626"/>
          <p:cNvSpPr/>
          <p:nvPr/>
        </p:nvSpPr>
        <p:spPr>
          <a:xfrm>
            <a:off x="422250" y="2262801"/>
            <a:ext cx="48603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Clima:</a:t>
            </a:r>
          </a:p>
        </p:txBody>
      </p:sp>
      <p:sp>
        <p:nvSpPr>
          <p:cNvPr id="632" name="Rectángulo 631"/>
          <p:cNvSpPr/>
          <p:nvPr/>
        </p:nvSpPr>
        <p:spPr>
          <a:xfrm>
            <a:off x="422250" y="1810384"/>
            <a:ext cx="131318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Ubicación y Localización:</a:t>
            </a:r>
          </a:p>
        </p:txBody>
      </p:sp>
      <p:sp>
        <p:nvSpPr>
          <p:cNvPr id="633" name="Rectángulo 632"/>
          <p:cNvSpPr/>
          <p:nvPr/>
        </p:nvSpPr>
        <p:spPr>
          <a:xfrm>
            <a:off x="434872" y="1367638"/>
            <a:ext cx="9925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Nombre del lugar:</a:t>
            </a:r>
          </a:p>
        </p:txBody>
      </p:sp>
      <p:sp>
        <p:nvSpPr>
          <p:cNvPr id="634" name="Rectángulo 633"/>
          <p:cNvSpPr/>
          <p:nvPr/>
        </p:nvSpPr>
        <p:spPr>
          <a:xfrm>
            <a:off x="4424884" y="1377169"/>
            <a:ext cx="2043338" cy="17864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8" name="Rectángulo 637"/>
          <p:cNvSpPr/>
          <p:nvPr/>
        </p:nvSpPr>
        <p:spPr>
          <a:xfrm>
            <a:off x="458279" y="2938636"/>
            <a:ext cx="3928646" cy="1979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3" name="Rectángulo 642"/>
          <p:cNvSpPr/>
          <p:nvPr/>
        </p:nvSpPr>
        <p:spPr>
          <a:xfrm>
            <a:off x="4424884" y="3816167"/>
            <a:ext cx="2043338" cy="5195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4" name="Rectángulo 643"/>
          <p:cNvSpPr/>
          <p:nvPr/>
        </p:nvSpPr>
        <p:spPr>
          <a:xfrm>
            <a:off x="4386925" y="3813894"/>
            <a:ext cx="55015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Lengua:</a:t>
            </a:r>
          </a:p>
        </p:txBody>
      </p:sp>
      <p:sp>
        <p:nvSpPr>
          <p:cNvPr id="649" name="Rectángulo 648"/>
          <p:cNvSpPr/>
          <p:nvPr/>
        </p:nvSpPr>
        <p:spPr>
          <a:xfrm>
            <a:off x="458278" y="4971585"/>
            <a:ext cx="2982445" cy="3528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0" name="Rectángulo 649"/>
          <p:cNvSpPr/>
          <p:nvPr/>
        </p:nvSpPr>
        <p:spPr>
          <a:xfrm>
            <a:off x="432504" y="4968429"/>
            <a:ext cx="124622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Justificación:</a:t>
            </a:r>
          </a:p>
        </p:txBody>
      </p:sp>
      <p:sp>
        <p:nvSpPr>
          <p:cNvPr id="651" name="Rectángulo 650"/>
          <p:cNvSpPr/>
          <p:nvPr/>
        </p:nvSpPr>
        <p:spPr>
          <a:xfrm>
            <a:off x="4424884" y="3216183"/>
            <a:ext cx="2043339" cy="5291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Subcategoría:</a:t>
            </a:r>
          </a:p>
          <a:p>
            <a:endParaRPr lang="es-MX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Actos Festivos</a:t>
            </a:r>
          </a:p>
        </p:txBody>
      </p:sp>
      <p:sp>
        <p:nvSpPr>
          <p:cNvPr id="652" name="Rectángulo 651"/>
          <p:cNvSpPr/>
          <p:nvPr/>
        </p:nvSpPr>
        <p:spPr>
          <a:xfrm>
            <a:off x="1427450" y="1410540"/>
            <a:ext cx="28569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feria patronal del señor de las Maravillas, mejor conocida como “Feria de Magdalena.” </a:t>
            </a:r>
          </a:p>
        </p:txBody>
      </p:sp>
      <p:sp>
        <p:nvSpPr>
          <p:cNvPr id="653" name="Rectángulo 652"/>
          <p:cNvSpPr/>
          <p:nvPr/>
        </p:nvSpPr>
        <p:spPr>
          <a:xfrm>
            <a:off x="1601705" y="1853584"/>
            <a:ext cx="27293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localiza en el Municipio Actopan del Estado de Hidalgo, México.</a:t>
            </a:r>
          </a:p>
        </p:txBody>
      </p:sp>
      <p:sp>
        <p:nvSpPr>
          <p:cNvPr id="659" name="Rectángulo 658"/>
          <p:cNvSpPr/>
          <p:nvPr/>
        </p:nvSpPr>
        <p:spPr>
          <a:xfrm>
            <a:off x="4386925" y="4393876"/>
            <a:ext cx="38343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Uso:</a:t>
            </a:r>
          </a:p>
        </p:txBody>
      </p:sp>
      <p:sp>
        <p:nvSpPr>
          <p:cNvPr id="663" name="Rectángulo 662"/>
          <p:cNvSpPr/>
          <p:nvPr/>
        </p:nvSpPr>
        <p:spPr>
          <a:xfrm>
            <a:off x="554622" y="5257520"/>
            <a:ext cx="27643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 celebración es un acto de gran valor  para los residentes del sitio ya que obtienen ingresos lo cual genera un impacto positivo a la economía, por otra parte en el ámbito cultural también trae una aportación importante ya que en esta feria se venden artesanías hechas a mano por personas del sitio, también la gastronomía y las bebidas típicas del lugar hacen acto de presencia. </a:t>
            </a:r>
          </a:p>
          <a:p>
            <a:pPr algn="just"/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ámbito social también se ve beneficiado ya que es una actividad festiva en la que se puede pasar un rato de calidad con la familia y amigos. </a:t>
            </a:r>
          </a:p>
        </p:txBody>
      </p:sp>
      <p:sp>
        <p:nvSpPr>
          <p:cNvPr id="664" name="Rectángulo 663"/>
          <p:cNvSpPr/>
          <p:nvPr/>
        </p:nvSpPr>
        <p:spPr>
          <a:xfrm>
            <a:off x="1785733" y="2261140"/>
            <a:ext cx="2602187" cy="29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7" name="Rectángulo 666"/>
          <p:cNvSpPr/>
          <p:nvPr/>
        </p:nvSpPr>
        <p:spPr>
          <a:xfrm>
            <a:off x="1785365" y="2300399"/>
            <a:ext cx="262054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Coordenadas</a:t>
            </a:r>
            <a:r>
              <a:rPr lang="es-MX" sz="800" dirty="0">
                <a:latin typeface="+mn-lt"/>
                <a:cs typeface="Times New Roman" panose="02020603050405020304" pitchFamily="18" charset="0"/>
              </a:rPr>
              <a:t>: </a:t>
            </a:r>
            <a:r>
              <a:rPr lang="es-MX" sz="800" dirty="0">
                <a:latin typeface="+mn-lt"/>
              </a:rPr>
              <a:t>20°15'59.5"N 98°56'43.5"W</a:t>
            </a:r>
            <a:endParaRPr lang="es-MX" sz="8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68" name="Rectángulo 667"/>
          <p:cNvSpPr/>
          <p:nvPr/>
        </p:nvSpPr>
        <p:spPr>
          <a:xfrm>
            <a:off x="420320" y="2957788"/>
            <a:ext cx="38640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Descripción contextual (social, ambiental, cultural): </a:t>
            </a:r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puede percibir gran diversidad de fauna, un rico ecosistema. Las personas en el sitio son amables y los puestos que se ponen en la feria sirven para obtener ingresos económicos, esta feria también se considera como un acto cultural, social y religioso ya que es una tradición que consiste en ir en procesión de camino a la iglesia ya una vez ahí después del rezo se hace la celebración lo cual es un ámbito que une a la sociedad y a la cultura. </a:t>
            </a:r>
          </a:p>
        </p:txBody>
      </p:sp>
      <p:sp>
        <p:nvSpPr>
          <p:cNvPr id="670" name="Rectángulo 669"/>
          <p:cNvSpPr/>
          <p:nvPr/>
        </p:nvSpPr>
        <p:spPr>
          <a:xfrm>
            <a:off x="1782087" y="2604540"/>
            <a:ext cx="2605834" cy="2837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Temperatura:</a:t>
            </a:r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22° la máxima y 6° la mínima </a:t>
            </a:r>
          </a:p>
        </p:txBody>
      </p:sp>
      <p:sp>
        <p:nvSpPr>
          <p:cNvPr id="59" name="Rectángulo 58"/>
          <p:cNvSpPr/>
          <p:nvPr/>
        </p:nvSpPr>
        <p:spPr>
          <a:xfrm>
            <a:off x="4847174" y="4046728"/>
            <a:ext cx="123140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Otomí </a:t>
            </a:r>
          </a:p>
        </p:txBody>
      </p:sp>
      <p:sp>
        <p:nvSpPr>
          <p:cNvPr id="60" name="Rectángulo 59"/>
          <p:cNvSpPr/>
          <p:nvPr/>
        </p:nvSpPr>
        <p:spPr>
          <a:xfrm>
            <a:off x="3485777" y="4971585"/>
            <a:ext cx="2982445" cy="3528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ángulo 60"/>
          <p:cNvSpPr/>
          <p:nvPr/>
        </p:nvSpPr>
        <p:spPr>
          <a:xfrm>
            <a:off x="3466497" y="4990674"/>
            <a:ext cx="124622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Localización :</a:t>
            </a:r>
          </a:p>
        </p:txBody>
      </p:sp>
      <p:pic>
        <p:nvPicPr>
          <p:cNvPr id="64" name="Imagen 63">
            <a:extLst>
              <a:ext uri="{FF2B5EF4-FFF2-40B4-BE49-F238E27FC236}">
                <a16:creationId xmlns:a16="http://schemas.microsoft.com/office/drawing/2014/main" id="{2B5CED08-EE10-441F-AA13-D7956BCD5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631" y="189063"/>
            <a:ext cx="628366" cy="677457"/>
          </a:xfrm>
          <a:prstGeom prst="rect">
            <a:avLst/>
          </a:prstGeom>
        </p:spPr>
      </p:pic>
      <p:sp>
        <p:nvSpPr>
          <p:cNvPr id="65" name="Rectángulo 64">
            <a:extLst>
              <a:ext uri="{FF2B5EF4-FFF2-40B4-BE49-F238E27FC236}">
                <a16:creationId xmlns:a16="http://schemas.microsoft.com/office/drawing/2014/main" id="{8D75608E-E160-4E85-9007-6A8112D04EE3}"/>
              </a:ext>
            </a:extLst>
          </p:cNvPr>
          <p:cNvSpPr/>
          <p:nvPr/>
        </p:nvSpPr>
        <p:spPr>
          <a:xfrm>
            <a:off x="1879164" y="210762"/>
            <a:ext cx="366977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DEL VALLE DE MEZQUITAL</a:t>
            </a: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E40DE4BA-E050-4A6E-B178-873A248C01B3}"/>
              </a:ext>
            </a:extLst>
          </p:cNvPr>
          <p:cNvSpPr/>
          <p:nvPr/>
        </p:nvSpPr>
        <p:spPr>
          <a:xfrm>
            <a:off x="5915202" y="834126"/>
            <a:ext cx="603050" cy="246221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1000" b="1" dirty="0">
                <a:latin typeface="+mn-lt"/>
              </a:rPr>
              <a:t>PÁG. 1</a:t>
            </a:r>
            <a:endParaRPr lang="es-MX" sz="1000" dirty="0">
              <a:latin typeface="+mn-lt"/>
            </a:endParaRPr>
          </a:p>
        </p:txBody>
      </p:sp>
      <p:pic>
        <p:nvPicPr>
          <p:cNvPr id="68" name="Imagen 67">
            <a:extLst>
              <a:ext uri="{FF2B5EF4-FFF2-40B4-BE49-F238E27FC236}">
                <a16:creationId xmlns:a16="http://schemas.microsoft.com/office/drawing/2014/main" id="{97BC4DA9-7998-4B61-85DB-40DF1BBAC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9997" y="316196"/>
            <a:ext cx="443978" cy="364201"/>
          </a:xfrm>
          <a:prstGeom prst="rect">
            <a:avLst/>
          </a:prstGeom>
        </p:spPr>
      </p:pic>
      <p:sp>
        <p:nvSpPr>
          <p:cNvPr id="69" name="Rectángulo 68">
            <a:extLst>
              <a:ext uri="{FF2B5EF4-FFF2-40B4-BE49-F238E27FC236}">
                <a16:creationId xmlns:a16="http://schemas.microsoft.com/office/drawing/2014/main" id="{3BBDE87B-6986-4377-9500-300D924FADF8}"/>
              </a:ext>
            </a:extLst>
          </p:cNvPr>
          <p:cNvSpPr/>
          <p:nvPr/>
        </p:nvSpPr>
        <p:spPr>
          <a:xfrm>
            <a:off x="458278" y="1817350"/>
            <a:ext cx="3929642" cy="3959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DDB7701D-415D-4D7C-9EE4-B09C02112B09}"/>
              </a:ext>
            </a:extLst>
          </p:cNvPr>
          <p:cNvSpPr/>
          <p:nvPr/>
        </p:nvSpPr>
        <p:spPr>
          <a:xfrm>
            <a:off x="4424884" y="4399417"/>
            <a:ext cx="2043338" cy="5195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48303CE3-6F67-4BC4-9583-026BC18653AB}"/>
              </a:ext>
            </a:extLst>
          </p:cNvPr>
          <p:cNvSpPr/>
          <p:nvPr/>
        </p:nvSpPr>
        <p:spPr>
          <a:xfrm>
            <a:off x="4712283" y="4590295"/>
            <a:ext cx="160101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y Religioso</a:t>
            </a:r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61F829CA-8CB4-4302-ACBD-43A495AEEAA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0915" r="2631"/>
          <a:stretch/>
        </p:blipFill>
        <p:spPr>
          <a:xfrm>
            <a:off x="4455709" y="1431769"/>
            <a:ext cx="1980631" cy="1689348"/>
          </a:xfrm>
          <a:prstGeom prst="rect">
            <a:avLst/>
          </a:prstGeom>
        </p:spPr>
      </p:pic>
      <p:sp>
        <p:nvSpPr>
          <p:cNvPr id="39" name="Rectángulo 38">
            <a:extLst>
              <a:ext uri="{FF2B5EF4-FFF2-40B4-BE49-F238E27FC236}">
                <a16:creationId xmlns:a16="http://schemas.microsoft.com/office/drawing/2014/main" id="{D791FA0E-0A76-4858-88B0-CB7A72545956}"/>
              </a:ext>
            </a:extLst>
          </p:cNvPr>
          <p:cNvSpPr/>
          <p:nvPr/>
        </p:nvSpPr>
        <p:spPr>
          <a:xfrm>
            <a:off x="589621" y="2453165"/>
            <a:ext cx="107715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Semiseco templado 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2E48D083-051D-474C-9974-0ED46092E147}"/>
              </a:ext>
            </a:extLst>
          </p:cNvPr>
          <p:cNvSpPr/>
          <p:nvPr/>
        </p:nvSpPr>
        <p:spPr>
          <a:xfrm>
            <a:off x="2729621" y="502422"/>
            <a:ext cx="1858201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900" dirty="0">
                <a:latin typeface="+mn-lt"/>
                <a:cs typeface="Times New Roman" panose="02020603050405020304" pitchFamily="18" charset="0"/>
              </a:rPr>
              <a:t>INMATERIALES CULTURALES </a:t>
            </a:r>
            <a:endParaRPr kumimoji="0" lang="es-MX" sz="9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1E4C2E3-0DD9-4426-A12D-E78C82FA844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3244" t="30338" r="37737" b="21916"/>
          <a:stretch/>
        </p:blipFill>
        <p:spPr>
          <a:xfrm>
            <a:off x="3585950" y="5549129"/>
            <a:ext cx="2862234" cy="205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332749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2840</TotalTime>
  <Words>300</Words>
  <Application>Microsoft Office PowerPoint</Application>
  <PresentationFormat>Carta (216 x 279 mm)</PresentationFormat>
  <Paragraphs>29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Dosis</vt:lpstr>
      <vt:lpstr>Arial</vt:lpstr>
      <vt:lpstr>Roboto</vt:lpstr>
      <vt:lpstr>Times New Roman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LEONEL SALAZAR GALVEZ</cp:lastModifiedBy>
  <cp:revision>141</cp:revision>
  <cp:lastPrinted>2019-08-15T17:40:36Z</cp:lastPrinted>
  <dcterms:modified xsi:type="dcterms:W3CDTF">2021-12-13T04:18:19Z</dcterms:modified>
</cp:coreProperties>
</file>