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4"/>
  </p:notesMasterIdLst>
  <p:sldIdLst>
    <p:sldId id="262" r:id="rId2"/>
    <p:sldId id="263" r:id="rId3"/>
  </p:sldIdLst>
  <p:sldSz cx="6858000" cy="9144000" type="letter"/>
  <p:notesSz cx="6858000" cy="9144000"/>
  <p:embeddedFontLst>
    <p:embeddedFont>
      <p:font typeface="Dosis" pitchFamily="2" charset="0"/>
      <p:regular r:id="rId5"/>
      <p:bold r:id="rId6"/>
    </p:embeddedFont>
    <p:embeddedFont>
      <p:font typeface="Roboto" panose="02000000000000000000" pitchFamily="2" charset="0"/>
      <p:regular r:id="rId7"/>
      <p:bold r:id="rId8"/>
      <p:italic r:id="rId9"/>
      <p:boldItalic r:id="rId1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161B52-FC83-446E-9DF1-A99643A550C8}">
  <a:tblStyle styleId="{43161B52-FC83-446E-9DF1-A99643A55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94660"/>
  </p:normalViewPr>
  <p:slideViewPr>
    <p:cSldViewPr snapToGrid="0">
      <p:cViewPr varScale="1">
        <p:scale>
          <a:sx n="48" d="100"/>
          <a:sy n="48" d="100"/>
        </p:scale>
        <p:origin x="22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font" Target="fonts/font3.fntdata"/><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presProps" Target="presProps.xml"/><Relationship Id="rId5" Type="http://schemas.openxmlformats.org/officeDocument/2006/relationships/font" Target="fonts/font1.fntdata"/><Relationship Id="rId10" Type="http://schemas.openxmlformats.org/officeDocument/2006/relationships/font" Target="fonts/font6.fntdata"/><Relationship Id="rId4" Type="http://schemas.openxmlformats.org/officeDocument/2006/relationships/notesMaster" Target="notesMasters/notesMaster1.xml"/><Relationship Id="rId9" Type="http://schemas.openxmlformats.org/officeDocument/2006/relationships/font" Target="fonts/font5.fntdata"/><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66981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11"/>
          <p:cNvSpPr/>
          <p:nvPr/>
        </p:nvSpPr>
        <p:spPr>
          <a:xfrm>
            <a:off x="-41306" y="-67733"/>
            <a:ext cx="2484469" cy="9270489"/>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91" name="Google Shape;91;p11"/>
          <p:cNvSpPr/>
          <p:nvPr/>
        </p:nvSpPr>
        <p:spPr>
          <a:xfrm flipH="1">
            <a:off x="-677653" y="-31219"/>
            <a:ext cx="1319400" cy="1331733"/>
          </a:xfrm>
          <a:prstGeom prst="parallelogram">
            <a:avLst>
              <a:gd name="adj" fmla="val 51542"/>
            </a:avLst>
          </a:prstGeom>
          <a:solidFill>
            <a:srgbClr val="22222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2" name="Google Shape;92;p11"/>
          <p:cNvSpPr/>
          <p:nvPr/>
        </p:nvSpPr>
        <p:spPr>
          <a:xfrm flipH="1">
            <a:off x="354101" y="-16933"/>
            <a:ext cx="388800" cy="1331733"/>
          </a:xfrm>
          <a:prstGeom prst="parallelogram">
            <a:avLst>
              <a:gd name="adj" fmla="val 75009"/>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3" name="Google Shape;93;p11"/>
          <p:cNvSpPr/>
          <p:nvPr/>
        </p:nvSpPr>
        <p:spPr>
          <a:xfrm flipH="1">
            <a:off x="742781" y="8757067"/>
            <a:ext cx="6277275" cy="405333"/>
          </a:xfrm>
          <a:prstGeom prst="parallelogram">
            <a:avLst>
              <a:gd name="adj" fmla="val 51542"/>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4" name="Google Shape;94;p11"/>
          <p:cNvSpPr txBox="1">
            <a:spLocks noGrp="1"/>
          </p:cNvSpPr>
          <p:nvPr>
            <p:ph type="sldNum" idx="12"/>
          </p:nvPr>
        </p:nvSpPr>
        <p:spPr>
          <a:xfrm>
            <a:off x="0" y="0"/>
            <a:ext cx="446175" cy="130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28675" y="490800"/>
            <a:ext cx="5043375" cy="1331733"/>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828675" y="2133600"/>
            <a:ext cx="5686425" cy="6623467"/>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446175" cy="1300800"/>
          </a:xfrm>
          <a:prstGeom prst="rect">
            <a:avLst/>
          </a:prstGeom>
          <a:noFill/>
          <a:ln>
            <a:noFill/>
          </a:ln>
        </p:spPr>
        <p:txBody>
          <a:bodyPr spcFirstLastPara="1" wrap="square" lIns="91425" tIns="91425" rIns="91425" bIns="91425" anchor="ctr" anchorCtr="0">
            <a:noAutofit/>
          </a:bodyPr>
          <a:lstStyle>
            <a:lvl1pPr lvl="0" algn="ctr">
              <a:buNone/>
              <a:defRPr sz="975" b="1">
                <a:solidFill>
                  <a:srgbClr val="FFFFFF"/>
                </a:solidFill>
                <a:latin typeface="Roboto"/>
                <a:ea typeface="Roboto"/>
                <a:cs typeface="Roboto"/>
                <a:sym typeface="Roboto"/>
              </a:defRPr>
            </a:lvl1pPr>
            <a:lvl2pPr lvl="1" algn="ctr">
              <a:buNone/>
              <a:defRPr sz="975" b="1">
                <a:solidFill>
                  <a:srgbClr val="FFFFFF"/>
                </a:solidFill>
                <a:latin typeface="Roboto"/>
                <a:ea typeface="Roboto"/>
                <a:cs typeface="Roboto"/>
                <a:sym typeface="Roboto"/>
              </a:defRPr>
            </a:lvl2pPr>
            <a:lvl3pPr lvl="2" algn="ctr">
              <a:buNone/>
              <a:defRPr sz="975" b="1">
                <a:solidFill>
                  <a:srgbClr val="FFFFFF"/>
                </a:solidFill>
                <a:latin typeface="Roboto"/>
                <a:ea typeface="Roboto"/>
                <a:cs typeface="Roboto"/>
                <a:sym typeface="Roboto"/>
              </a:defRPr>
            </a:lvl3pPr>
            <a:lvl4pPr lvl="3" algn="ctr">
              <a:buNone/>
              <a:defRPr sz="975" b="1">
                <a:solidFill>
                  <a:srgbClr val="FFFFFF"/>
                </a:solidFill>
                <a:latin typeface="Roboto"/>
                <a:ea typeface="Roboto"/>
                <a:cs typeface="Roboto"/>
                <a:sym typeface="Roboto"/>
              </a:defRPr>
            </a:lvl4pPr>
            <a:lvl5pPr lvl="4" algn="ctr">
              <a:buNone/>
              <a:defRPr sz="975" b="1">
                <a:solidFill>
                  <a:srgbClr val="FFFFFF"/>
                </a:solidFill>
                <a:latin typeface="Roboto"/>
                <a:ea typeface="Roboto"/>
                <a:cs typeface="Roboto"/>
                <a:sym typeface="Roboto"/>
              </a:defRPr>
            </a:lvl5pPr>
            <a:lvl6pPr lvl="5" algn="ctr">
              <a:buNone/>
              <a:defRPr sz="975" b="1">
                <a:solidFill>
                  <a:srgbClr val="FFFFFF"/>
                </a:solidFill>
                <a:latin typeface="Roboto"/>
                <a:ea typeface="Roboto"/>
                <a:cs typeface="Roboto"/>
                <a:sym typeface="Roboto"/>
              </a:defRPr>
            </a:lvl6pPr>
            <a:lvl7pPr lvl="6" algn="ctr">
              <a:buNone/>
              <a:defRPr sz="975" b="1">
                <a:solidFill>
                  <a:srgbClr val="FFFFFF"/>
                </a:solidFill>
                <a:latin typeface="Roboto"/>
                <a:ea typeface="Roboto"/>
                <a:cs typeface="Roboto"/>
                <a:sym typeface="Roboto"/>
              </a:defRPr>
            </a:lvl7pPr>
            <a:lvl8pPr lvl="7" algn="ctr">
              <a:buNone/>
              <a:defRPr sz="975" b="1">
                <a:solidFill>
                  <a:srgbClr val="FFFFFF"/>
                </a:solidFill>
                <a:latin typeface="Roboto"/>
                <a:ea typeface="Roboto"/>
                <a:cs typeface="Roboto"/>
                <a:sym typeface="Roboto"/>
              </a:defRPr>
            </a:lvl8pPr>
            <a:lvl9pPr lvl="8" algn="ctr">
              <a:buNone/>
              <a:defRPr sz="975" b="1">
                <a:solidFill>
                  <a:srgbClr val="FFFFFF"/>
                </a:solidFill>
                <a:latin typeface="Roboto"/>
                <a:ea typeface="Roboto"/>
                <a:cs typeface="Roboto"/>
                <a:sym typeface="Roboto"/>
              </a:defRPr>
            </a:lvl9pPr>
          </a:lstStyle>
          <a:p>
            <a:fld id="{00000000-1234-1234-1234-123412341234}" type="slidenum">
              <a:rPr lang="es-MX" smtClean="0"/>
              <a:pPr/>
              <a:t>‹Nº›</a:t>
            </a:fld>
            <a:endParaRPr lang="es-MX"/>
          </a:p>
        </p:txBody>
      </p:sp>
    </p:spTree>
  </p:cSld>
  <p:clrMap bg1="lt1" tx1="dk1" bg2="dk2" tx2="lt2" accent1="accent1" accent2="accent2" accent3="accent3" accent4="accent4" accent5="accent5" accent6="accent6" hlink="hlink" folHlink="folHlink"/>
  <p:sldLayoutIdLst>
    <p:sldLayoutId id="2147483657"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29381" y="170788"/>
            <a:ext cx="1187004" cy="395419"/>
          </a:xfrm>
          <a:prstGeom prst="rect">
            <a:avLst/>
          </a:prstGeom>
        </p:spPr>
      </p:pic>
      <p:sp>
        <p:nvSpPr>
          <p:cNvPr id="17" name="Rectángulo 16">
            <a:extLst>
              <a:ext uri="{FF2B5EF4-FFF2-40B4-BE49-F238E27FC236}">
                <a16:creationId xmlns:a16="http://schemas.microsoft.com/office/drawing/2014/main" id="{7B064DCB-B031-44B9-BC4F-D066A4773DDD}"/>
              </a:ext>
            </a:extLst>
          </p:cNvPr>
          <p:cNvSpPr/>
          <p:nvPr/>
        </p:nvSpPr>
        <p:spPr>
          <a:xfrm>
            <a:off x="2787638" y="1220677"/>
            <a:ext cx="1282723" cy="307777"/>
          </a:xfrm>
          <a:prstGeom prst="rect">
            <a:avLst/>
          </a:prstGeom>
          <a:ln>
            <a:noFill/>
          </a:ln>
        </p:spPr>
        <p:txBody>
          <a:bodyPr wrap="none">
            <a:spAutoFit/>
          </a:bodyPr>
          <a:lstStyle/>
          <a:p>
            <a:r>
              <a:rPr lang="es-MX" b="1" dirty="0">
                <a:solidFill>
                  <a:srgbClr val="CC6600"/>
                </a:solidFill>
                <a:latin typeface="+mn-lt"/>
                <a:cs typeface="Times New Roman" panose="02020603050405020304" pitchFamily="18" charset="0"/>
              </a:rPr>
              <a:t>BARBACOA </a:t>
            </a:r>
          </a:p>
        </p:txBody>
      </p:sp>
      <p:sp>
        <p:nvSpPr>
          <p:cNvPr id="18" name="Rectángulo 17">
            <a:extLst>
              <a:ext uri="{FF2B5EF4-FFF2-40B4-BE49-F238E27FC236}">
                <a16:creationId xmlns:a16="http://schemas.microsoft.com/office/drawing/2014/main" id="{47447F1D-F676-404F-9D4A-F2F5B9A5DC85}"/>
              </a:ext>
            </a:extLst>
          </p:cNvPr>
          <p:cNvSpPr/>
          <p:nvPr/>
        </p:nvSpPr>
        <p:spPr>
          <a:xfrm>
            <a:off x="357633" y="4082970"/>
            <a:ext cx="6072339" cy="307777"/>
          </a:xfrm>
          <a:prstGeom prst="rect">
            <a:avLst/>
          </a:prstGeom>
        </p:spPr>
        <p:txBody>
          <a:bodyPr wrap="square">
            <a:spAutoFit/>
          </a:bodyPr>
          <a:lstStyle/>
          <a:p>
            <a:pPr algn="just"/>
            <a:endParaRPr lang="es-MX" dirty="0">
              <a:latin typeface="+mn-lt"/>
            </a:endParaRPr>
          </a:p>
        </p:txBody>
      </p:sp>
      <p:sp>
        <p:nvSpPr>
          <p:cNvPr id="9" name="Rectángulo 8"/>
          <p:cNvSpPr/>
          <p:nvPr/>
        </p:nvSpPr>
        <p:spPr>
          <a:xfrm>
            <a:off x="300625" y="3707418"/>
            <a:ext cx="1433406" cy="375552"/>
          </a:xfrm>
          <a:prstGeom prst="rect">
            <a:avLst/>
          </a:prstGeom>
        </p:spPr>
        <p:txBody>
          <a:bodyPr wrap="none">
            <a:spAutoFit/>
          </a:bodyPr>
          <a:lstStyle/>
          <a:p>
            <a:pPr algn="just">
              <a:lnSpc>
                <a:spcPct val="150000"/>
              </a:lnSpc>
              <a:spcAft>
                <a:spcPts val="800"/>
              </a:spcAft>
            </a:pPr>
            <a:r>
              <a:rPr lang="es-419" b="1" dirty="0">
                <a:latin typeface="+mn-lt"/>
                <a:ea typeface="Calibri" panose="020F0502020204030204" pitchFamily="34" charset="0"/>
                <a:cs typeface="Times New Roman" panose="02020603050405020304" pitchFamily="18" charset="0"/>
              </a:rPr>
              <a:t>DESCRIPCIÓN</a:t>
            </a:r>
            <a:endParaRPr lang="es-MX" sz="1200" dirty="0">
              <a:effectLst/>
              <a:latin typeface="+mn-lt"/>
              <a:ea typeface="Calibri" panose="020F0502020204030204" pitchFamily="34" charset="0"/>
              <a:cs typeface="Times New Roman" panose="02020603050405020304" pitchFamily="18" charset="0"/>
            </a:endParaRPr>
          </a:p>
        </p:txBody>
      </p:sp>
      <p:sp>
        <p:nvSpPr>
          <p:cNvPr id="15" name="Rectángulo 14"/>
          <p:cNvSpPr/>
          <p:nvPr/>
        </p:nvSpPr>
        <p:spPr>
          <a:xfrm>
            <a:off x="300625" y="4098359"/>
            <a:ext cx="6151167" cy="4580741"/>
          </a:xfrm>
          <a:prstGeom prst="rect">
            <a:avLst/>
          </a:prstGeom>
        </p:spPr>
        <p:txBody>
          <a:bodyPr wrap="square">
            <a:spAutoFit/>
          </a:bodyPr>
          <a:lstStyle/>
          <a:p>
            <a:pPr algn="just"/>
            <a:r>
              <a:rPr lang="es-MX" sz="1200" dirty="0">
                <a:latin typeface="+mn-lt"/>
              </a:rPr>
              <a:t>Existen dos principales teorías sobre el origen de la palabra barbacoa: la primera que proviene del maya </a:t>
            </a:r>
            <a:r>
              <a:rPr lang="es-MX" sz="1200" dirty="0" err="1">
                <a:latin typeface="+mn-lt"/>
              </a:rPr>
              <a:t>Baalbak’Kaab</a:t>
            </a:r>
            <a:r>
              <a:rPr lang="es-MX" sz="1200" dirty="0">
                <a:latin typeface="+mn-lt"/>
              </a:rPr>
              <a:t> (carne tapada con tierra) y la segunda que se origina del taíno caribeño </a:t>
            </a:r>
            <a:r>
              <a:rPr lang="es-MX" sz="1200" dirty="0" err="1">
                <a:latin typeface="+mn-lt"/>
              </a:rPr>
              <a:t>Barabicu</a:t>
            </a:r>
            <a:r>
              <a:rPr lang="es-MX" sz="1200" dirty="0">
                <a:latin typeface="+mn-lt"/>
              </a:rPr>
              <a:t> (carne cocinada sobre andamios de madera). Independientemente del origen de este vocablo, no hay duda que la barbacoa es un sistema de cocción por calor indirecto inventado por las culturas prehispánicas. </a:t>
            </a:r>
          </a:p>
          <a:p>
            <a:pPr algn="just"/>
            <a:r>
              <a:rPr lang="es-MX" sz="1200" dirty="0">
                <a:latin typeface="+mn-lt"/>
              </a:rPr>
              <a:t>Resulta que los tlaxcaltecas utilizaban las pencas de maguey asadas para envolver carne de conejo, armadillo, venado, guajolote e iguana, la cual era cocinada a fuego lento en hoyos cavados en la tierra.</a:t>
            </a:r>
          </a:p>
          <a:p>
            <a:pPr algn="just"/>
            <a:r>
              <a:rPr lang="es-MX" sz="1200" dirty="0">
                <a:latin typeface="+mn-lt"/>
              </a:rPr>
              <a:t>Los españoles se sorprendieron con esta técnica e introdujeron la carne de cordero a la ecuación. Fue así como nació uno de los primeros platillos mestizos de la Nueva España: la barbacoa de cordero.</a:t>
            </a:r>
          </a:p>
          <a:p>
            <a:pPr algn="just"/>
            <a:r>
              <a:rPr lang="es-MX" sz="1200" dirty="0">
                <a:latin typeface="+mn-lt"/>
              </a:rPr>
              <a:t>En algunos estados de la República Mexicana como lo es Hidalgo, se recubre el horno con pencas de maguey o con hojas de plátano para mejorar el aroma de la comida. Las variedades de carnes y adobos son muchas en el centro del país, desde las que van preparadas con chile morita, laurel y orégano, hasta los condimentados con hoja santa, jitomate y especias. </a:t>
            </a:r>
          </a:p>
          <a:p>
            <a:pPr algn="just"/>
            <a:endParaRPr lang="es-MX" sz="1200" dirty="0">
              <a:latin typeface="+mn-lt"/>
            </a:endParaRPr>
          </a:p>
          <a:p>
            <a:pPr marL="0" marR="0" lvl="0" indent="0" algn="just" defTabSz="914400" rtl="0" eaLnBrk="1" fontAlgn="auto" latinLnBrk="0" hangingPunct="1">
              <a:lnSpc>
                <a:spcPct val="150000"/>
              </a:lnSpc>
              <a:spcBef>
                <a:spcPts val="0"/>
              </a:spcBef>
              <a:spcAft>
                <a:spcPts val="800"/>
              </a:spcAft>
              <a:buClr>
                <a:srgbClr val="000000"/>
              </a:buClr>
              <a:buSzTx/>
              <a:buFont typeface="Arial"/>
              <a:buNone/>
              <a:tabLst/>
              <a:defRPr/>
            </a:pPr>
            <a:r>
              <a:rPr kumimoji="0" lang="es-MX" sz="14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PREPARACIÓN </a:t>
            </a:r>
            <a:endParaRPr kumimoji="0" lang="es-MX" sz="12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Arial"/>
                <a:sym typeface="Arial"/>
              </a:rPr>
              <a:t>Actopan es un pueblo ubicado unos 40 km al noroeste de Pachuca. Es conocido por ser una especie de zona cero para la barbacoa estilo Hidalgo. Aquí, el ritual para preparar la carne de borrego es casi sagrado y, como tal, se ha mantenido a lo largo de los años.</a:t>
            </a:r>
          </a:p>
          <a:p>
            <a:pPr algn="just"/>
            <a:endParaRPr lang="es-MX" sz="1200" dirty="0">
              <a:latin typeface="+mn-lt"/>
            </a:endParaRPr>
          </a:p>
          <a:p>
            <a:pPr algn="just"/>
            <a:endParaRPr lang="es-MX" sz="1200" dirty="0">
              <a:latin typeface="+mn-lt"/>
            </a:endParaRPr>
          </a:p>
        </p:txBody>
      </p:sp>
      <p:sp>
        <p:nvSpPr>
          <p:cNvPr id="21" name="Rectángulo 20">
            <a:extLst>
              <a:ext uri="{FF2B5EF4-FFF2-40B4-BE49-F238E27FC236}">
                <a16:creationId xmlns:a16="http://schemas.microsoft.com/office/drawing/2014/main" id="{7FE5333F-C457-4683-91A2-8F73D7A0CBD7}"/>
              </a:ext>
            </a:extLst>
          </p:cNvPr>
          <p:cNvSpPr/>
          <p:nvPr/>
        </p:nvSpPr>
        <p:spPr>
          <a:xfrm>
            <a:off x="729381" y="540551"/>
            <a:ext cx="4968259" cy="553998"/>
          </a:xfrm>
          <a:prstGeom prst="rect">
            <a:avLst/>
          </a:prstGeom>
        </p:spPr>
        <p:txBody>
          <a:bodyPr wrap="square">
            <a:spAutoFit/>
          </a:bodyPr>
          <a:lstStyle/>
          <a:p>
            <a:r>
              <a:rPr lang="es-MX" sz="1000" b="1" dirty="0">
                <a:latin typeface="+mn-lt"/>
                <a:cs typeface="Times New Roman" panose="02020603050405020304" pitchFamily="18" charset="0"/>
              </a:rPr>
              <a:t>CLAVE: </a:t>
            </a:r>
            <a:r>
              <a:rPr lang="es-MX" sz="1000" dirty="0">
                <a:latin typeface="+mn-lt"/>
                <a:cs typeface="Times New Roman" panose="02020603050405020304" pitchFamily="18" charset="0"/>
              </a:rPr>
              <a:t>ICAT-ACT1</a:t>
            </a:r>
          </a:p>
          <a:p>
            <a:r>
              <a:rPr lang="es-MX" sz="1000" b="1" dirty="0">
                <a:latin typeface="+mn-lt"/>
                <a:cs typeface="Times New Roman" panose="02020603050405020304" pitchFamily="18" charset="0"/>
              </a:rPr>
              <a:t>CATEGORÍA: </a:t>
            </a:r>
            <a:r>
              <a:rPr lang="es-MX" sz="1000" dirty="0">
                <a:latin typeface="+mn-lt"/>
                <a:cs typeface="Times New Roman" panose="02020603050405020304" pitchFamily="18" charset="0"/>
              </a:rPr>
              <a:t>INMATERIALES CULTURALES </a:t>
            </a:r>
          </a:p>
          <a:p>
            <a:r>
              <a:rPr lang="es-MX" sz="1000" b="1" dirty="0">
                <a:latin typeface="+mn-lt"/>
                <a:cs typeface="Times New Roman" panose="02020603050405020304" pitchFamily="18" charset="0"/>
              </a:rPr>
              <a:t>SUBCATEGORÍA: </a:t>
            </a:r>
            <a:r>
              <a:rPr lang="es-MX" sz="1000" dirty="0">
                <a:latin typeface="+mn-lt"/>
                <a:cs typeface="Times New Roman" panose="02020603050405020304" pitchFamily="18" charset="0"/>
              </a:rPr>
              <a:t>USOS SOCIALES</a:t>
            </a:r>
            <a:r>
              <a:rPr lang="es-MX" sz="1000" b="1" dirty="0">
                <a:latin typeface="+mn-lt"/>
                <a:cs typeface="Times New Roman" panose="02020603050405020304" pitchFamily="18" charset="0"/>
              </a:rPr>
              <a:t> </a:t>
            </a:r>
            <a:r>
              <a:rPr lang="es-MX" sz="1000" dirty="0">
                <a:latin typeface="+mn-lt"/>
                <a:cs typeface="Times New Roman" panose="02020603050405020304" pitchFamily="18" charset="0"/>
              </a:rPr>
              <a:t> </a:t>
            </a:r>
          </a:p>
        </p:txBody>
      </p:sp>
      <p:pic>
        <p:nvPicPr>
          <p:cNvPr id="2" name="Imagen 1">
            <a:extLst>
              <a:ext uri="{FF2B5EF4-FFF2-40B4-BE49-F238E27FC236}">
                <a16:creationId xmlns:a16="http://schemas.microsoft.com/office/drawing/2014/main" id="{2B5CED08-EE10-441F-AA13-D7956BCD5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1631" y="184817"/>
            <a:ext cx="628366" cy="677457"/>
          </a:xfrm>
          <a:prstGeom prst="rect">
            <a:avLst/>
          </a:prstGeom>
        </p:spPr>
      </p:pic>
      <p:sp>
        <p:nvSpPr>
          <p:cNvPr id="5" name="Rectángulo 4">
            <a:extLst>
              <a:ext uri="{FF2B5EF4-FFF2-40B4-BE49-F238E27FC236}">
                <a16:creationId xmlns:a16="http://schemas.microsoft.com/office/drawing/2014/main" id="{8D75608E-E160-4E85-9007-6A8112D04EE3}"/>
              </a:ext>
            </a:extLst>
          </p:cNvPr>
          <p:cNvSpPr/>
          <p:nvPr/>
        </p:nvSpPr>
        <p:spPr>
          <a:xfrm>
            <a:off x="1879164" y="206516"/>
            <a:ext cx="3669777" cy="400110"/>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sym typeface="Arial"/>
              </a:rPr>
              <a:t>DEL VALLE DE MEZQUITAL</a:t>
            </a:r>
          </a:p>
        </p:txBody>
      </p:sp>
      <p:sp>
        <p:nvSpPr>
          <p:cNvPr id="7" name="Rectángulo 6">
            <a:extLst>
              <a:ext uri="{FF2B5EF4-FFF2-40B4-BE49-F238E27FC236}">
                <a16:creationId xmlns:a16="http://schemas.microsoft.com/office/drawing/2014/main" id="{E40DE4BA-E050-4A6E-B178-873A248C01B3}"/>
              </a:ext>
            </a:extLst>
          </p:cNvPr>
          <p:cNvSpPr/>
          <p:nvPr/>
        </p:nvSpPr>
        <p:spPr>
          <a:xfrm>
            <a:off x="5915202" y="829880"/>
            <a:ext cx="603050" cy="246221"/>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1000" b="1" dirty="0">
                <a:latin typeface="+mn-lt"/>
              </a:rPr>
              <a:t>PÁG. 1</a:t>
            </a:r>
            <a:endParaRPr lang="es-MX" sz="1000" dirty="0">
              <a:latin typeface="+mn-lt"/>
            </a:endParaRPr>
          </a:p>
        </p:txBody>
      </p:sp>
      <p:pic>
        <p:nvPicPr>
          <p:cNvPr id="8" name="Imagen 7">
            <a:extLst>
              <a:ext uri="{FF2B5EF4-FFF2-40B4-BE49-F238E27FC236}">
                <a16:creationId xmlns:a16="http://schemas.microsoft.com/office/drawing/2014/main" id="{97BC4DA9-7998-4B61-85DB-40DF1BBACDCF}"/>
              </a:ext>
            </a:extLst>
          </p:cNvPr>
          <p:cNvPicPr>
            <a:picLocks noChangeAspect="1"/>
          </p:cNvPicPr>
          <p:nvPr/>
        </p:nvPicPr>
        <p:blipFill>
          <a:blip r:embed="rId5"/>
          <a:stretch>
            <a:fillRect/>
          </a:stretch>
        </p:blipFill>
        <p:spPr>
          <a:xfrm>
            <a:off x="6139997" y="311950"/>
            <a:ext cx="443978" cy="364201"/>
          </a:xfrm>
          <a:prstGeom prst="rect">
            <a:avLst/>
          </a:prstGeom>
        </p:spPr>
      </p:pic>
      <p:pic>
        <p:nvPicPr>
          <p:cNvPr id="4" name="Imagen 3">
            <a:extLst>
              <a:ext uri="{FF2B5EF4-FFF2-40B4-BE49-F238E27FC236}">
                <a16:creationId xmlns:a16="http://schemas.microsoft.com/office/drawing/2014/main" id="{32B20D5C-678F-42C0-8AC8-87DD2BCCF8CE}"/>
              </a:ext>
            </a:extLst>
          </p:cNvPr>
          <p:cNvPicPr>
            <a:picLocks noChangeAspect="1"/>
          </p:cNvPicPr>
          <p:nvPr/>
        </p:nvPicPr>
        <p:blipFill rotWithShape="1">
          <a:blip r:embed="rId6"/>
          <a:srcRect l="2913" t="691" r="11312" b="1658"/>
          <a:stretch/>
        </p:blipFill>
        <p:spPr>
          <a:xfrm>
            <a:off x="3950164" y="1694159"/>
            <a:ext cx="2479808" cy="1968361"/>
          </a:xfrm>
          <a:prstGeom prst="rect">
            <a:avLst/>
          </a:prstGeom>
        </p:spPr>
      </p:pic>
      <p:sp>
        <p:nvSpPr>
          <p:cNvPr id="22" name="Rectángulo 21">
            <a:extLst>
              <a:ext uri="{FF2B5EF4-FFF2-40B4-BE49-F238E27FC236}">
                <a16:creationId xmlns:a16="http://schemas.microsoft.com/office/drawing/2014/main" id="{EAC50CEC-A15A-41E3-A88C-4319CD3CAB30}"/>
              </a:ext>
            </a:extLst>
          </p:cNvPr>
          <p:cNvSpPr/>
          <p:nvPr/>
        </p:nvSpPr>
        <p:spPr>
          <a:xfrm>
            <a:off x="2818229" y="498186"/>
            <a:ext cx="1858201"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mn-lt"/>
                <a:cs typeface="Times New Roman" panose="02020603050405020304" pitchFamily="18" charset="0"/>
              </a:rPr>
              <a:t>INMATERIALES CULTURALES </a:t>
            </a:r>
            <a:endParaRPr kumimoji="0" lang="es-MX" sz="900"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endParaRPr>
          </a:p>
        </p:txBody>
      </p:sp>
      <p:sp>
        <p:nvSpPr>
          <p:cNvPr id="16" name="Rectángulo 15">
            <a:extLst>
              <a:ext uri="{FF2B5EF4-FFF2-40B4-BE49-F238E27FC236}">
                <a16:creationId xmlns:a16="http://schemas.microsoft.com/office/drawing/2014/main" id="{4D198D74-8397-4BFA-9912-997AB150220B}"/>
              </a:ext>
            </a:extLst>
          </p:cNvPr>
          <p:cNvSpPr/>
          <p:nvPr/>
        </p:nvSpPr>
        <p:spPr>
          <a:xfrm>
            <a:off x="300626" y="1752181"/>
            <a:ext cx="3384270" cy="830997"/>
          </a:xfrm>
          <a:prstGeom prst="rect">
            <a:avLst/>
          </a:prstGeom>
        </p:spPr>
        <p:txBody>
          <a:bodyPr wrap="square">
            <a:spAutoFit/>
          </a:bodyPr>
          <a:lstStyle/>
          <a:p>
            <a:r>
              <a:rPr lang="es-MX" sz="1200" b="1" dirty="0">
                <a:solidFill>
                  <a:schemeClr val="tx1"/>
                </a:solidFill>
                <a:latin typeface="+mn-lt"/>
                <a:cs typeface="Times New Roman" panose="02020603050405020304" pitchFamily="18" charset="0"/>
              </a:rPr>
              <a:t>LUGAR: </a:t>
            </a:r>
            <a:r>
              <a:rPr lang="es-MX" sz="1200" dirty="0">
                <a:solidFill>
                  <a:schemeClr val="tx1"/>
                </a:solidFill>
                <a:latin typeface="+mn-lt"/>
                <a:cs typeface="Times New Roman" panose="02020603050405020304" pitchFamily="18" charset="0"/>
              </a:rPr>
              <a:t>Actopan</a:t>
            </a:r>
          </a:p>
          <a:p>
            <a:r>
              <a:rPr lang="es-MX" sz="1200" b="1" dirty="0">
                <a:solidFill>
                  <a:schemeClr val="tx1"/>
                </a:solidFill>
                <a:latin typeface="+mn-lt"/>
                <a:cs typeface="Times New Roman" panose="02020603050405020304" pitchFamily="18" charset="0"/>
              </a:rPr>
              <a:t>UBICACIÓN: </a:t>
            </a:r>
            <a:r>
              <a:rPr lang="es-MX" sz="1200" dirty="0">
                <a:solidFill>
                  <a:schemeClr val="tx1"/>
                </a:solidFill>
                <a:latin typeface="+mn-lt"/>
                <a:cs typeface="Times New Roman" panose="02020603050405020304" pitchFamily="18" charset="0"/>
              </a:rPr>
              <a:t>Se localiza en el Municipio Actopan del Estado de Hidalgo, México</a:t>
            </a:r>
            <a:endParaRPr lang="es-MX" sz="1200" dirty="0">
              <a:latin typeface="+mn-lt"/>
            </a:endParaRPr>
          </a:p>
          <a:p>
            <a:r>
              <a:rPr lang="es-MX" sz="1200" b="1" dirty="0">
                <a:solidFill>
                  <a:schemeClr val="tx1"/>
                </a:solidFill>
                <a:latin typeface="+mn-lt"/>
                <a:cs typeface="Times New Roman" panose="02020603050405020304" pitchFamily="18" charset="0"/>
              </a:rPr>
              <a:t>COORDENADAS: </a:t>
            </a:r>
            <a:r>
              <a:rPr lang="es-MX" sz="1200" dirty="0">
                <a:solidFill>
                  <a:schemeClr val="tx1"/>
                </a:solidFill>
                <a:latin typeface="+mn-lt"/>
                <a:cs typeface="Times New Roman" panose="02020603050405020304" pitchFamily="18" charset="0"/>
              </a:rPr>
              <a:t>20°15'59.5"N 98°56'43.5"W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29381" y="170788"/>
            <a:ext cx="1187004" cy="395419"/>
          </a:xfrm>
          <a:prstGeom prst="rect">
            <a:avLst/>
          </a:prstGeom>
        </p:spPr>
      </p:pic>
      <p:sp>
        <p:nvSpPr>
          <p:cNvPr id="17" name="Rectángulo 16">
            <a:extLst>
              <a:ext uri="{FF2B5EF4-FFF2-40B4-BE49-F238E27FC236}">
                <a16:creationId xmlns:a16="http://schemas.microsoft.com/office/drawing/2014/main" id="{7B064DCB-B031-44B9-BC4F-D066A4773DDD}"/>
              </a:ext>
            </a:extLst>
          </p:cNvPr>
          <p:cNvSpPr/>
          <p:nvPr/>
        </p:nvSpPr>
        <p:spPr>
          <a:xfrm>
            <a:off x="2787638" y="1220677"/>
            <a:ext cx="1282723" cy="307777"/>
          </a:xfrm>
          <a:prstGeom prst="rect">
            <a:avLst/>
          </a:prstGeom>
          <a:ln>
            <a:noFill/>
          </a:ln>
        </p:spPr>
        <p:txBody>
          <a:bodyPr wrap="none">
            <a:spAutoFit/>
          </a:bodyPr>
          <a:lstStyle/>
          <a:p>
            <a:r>
              <a:rPr lang="es-MX" b="1" dirty="0">
                <a:solidFill>
                  <a:srgbClr val="CC6600"/>
                </a:solidFill>
                <a:latin typeface="+mn-lt"/>
                <a:cs typeface="Times New Roman" panose="02020603050405020304" pitchFamily="18" charset="0"/>
              </a:rPr>
              <a:t>BARBACOA </a:t>
            </a:r>
          </a:p>
        </p:txBody>
      </p:sp>
      <p:sp>
        <p:nvSpPr>
          <p:cNvPr id="18" name="Rectángulo 17">
            <a:extLst>
              <a:ext uri="{FF2B5EF4-FFF2-40B4-BE49-F238E27FC236}">
                <a16:creationId xmlns:a16="http://schemas.microsoft.com/office/drawing/2014/main" id="{47447F1D-F676-404F-9D4A-F2F5B9A5DC85}"/>
              </a:ext>
            </a:extLst>
          </p:cNvPr>
          <p:cNvSpPr/>
          <p:nvPr/>
        </p:nvSpPr>
        <p:spPr>
          <a:xfrm>
            <a:off x="357633" y="4082970"/>
            <a:ext cx="6072339" cy="307777"/>
          </a:xfrm>
          <a:prstGeom prst="rect">
            <a:avLst/>
          </a:prstGeom>
        </p:spPr>
        <p:txBody>
          <a:bodyPr wrap="square">
            <a:spAutoFit/>
          </a:bodyPr>
          <a:lstStyle/>
          <a:p>
            <a:pPr algn="just"/>
            <a:endParaRPr lang="es-MX" dirty="0">
              <a:latin typeface="+mn-lt"/>
            </a:endParaRPr>
          </a:p>
        </p:txBody>
      </p:sp>
      <p:sp>
        <p:nvSpPr>
          <p:cNvPr id="15" name="Rectángulo 14"/>
          <p:cNvSpPr/>
          <p:nvPr/>
        </p:nvSpPr>
        <p:spPr>
          <a:xfrm>
            <a:off x="349200" y="1540092"/>
            <a:ext cx="6151167" cy="6186309"/>
          </a:xfrm>
          <a:prstGeom prst="rect">
            <a:avLst/>
          </a:prstGeom>
        </p:spPr>
        <p:txBody>
          <a:bodyPr wrap="square">
            <a:spAutoFit/>
          </a:bodyPr>
          <a:lstStyle/>
          <a:p>
            <a:pPr algn="just"/>
            <a:endParaRPr lang="es-MX" sz="1200" dirty="0">
              <a:latin typeface="+mn-lt"/>
            </a:endParaRPr>
          </a:p>
          <a:p>
            <a:pPr algn="just"/>
            <a:r>
              <a:rPr lang="es-MX" sz="1200" dirty="0">
                <a:latin typeface="+mn-lt"/>
              </a:rPr>
              <a:t>Estos son los pasos a seguir para preparar una auténtica barbacoa hidalguense como solo la podrás probar en Actopan:</a:t>
            </a:r>
          </a:p>
          <a:p>
            <a:pPr algn="just"/>
            <a:endParaRPr lang="es-MX" sz="1200" dirty="0">
              <a:latin typeface="+mn-lt"/>
            </a:endParaRPr>
          </a:p>
          <a:p>
            <a:pPr algn="just"/>
            <a:r>
              <a:rPr lang="es-MX" sz="1200" dirty="0">
                <a:latin typeface="+mn-lt"/>
              </a:rPr>
              <a:t>1. Se sacrifica un cordero de menos de un año. La edad ideal es de 6 meses. El peso debe oscilar entre los 30 y los 40 kilos. Después del sacrificio, se le quita la piel y se deja orear a la intemperie durante unas 5 horas. Luego, se corta en pedazos para ser cocinado.</a:t>
            </a:r>
          </a:p>
          <a:p>
            <a:pPr algn="just"/>
            <a:r>
              <a:rPr lang="es-MX" sz="1200" dirty="0">
                <a:latin typeface="+mn-lt"/>
              </a:rPr>
              <a:t>2. Se prepara un hoyo en la tierra de un metro de profundidad y 60 centímetros de diámetro. En él se construye el horno con piedras de tezontle, las cuales conservan el calor.</a:t>
            </a:r>
          </a:p>
          <a:p>
            <a:pPr algn="just"/>
            <a:r>
              <a:rPr lang="es-MX" sz="1200" dirty="0">
                <a:latin typeface="+mn-lt"/>
              </a:rPr>
              <a:t>3. Se enciende la leña en el horno y se deja consumir hasta que esté al rojo vivo. Después de eso, se comienza a retirar la leña que no ha sido consumida hasta que queden únicamente las brasas. Este proceso suele durar alrededor de 4 horas.</a:t>
            </a:r>
          </a:p>
          <a:p>
            <a:pPr algn="just"/>
            <a:r>
              <a:rPr lang="es-MX" sz="1200" dirty="0">
                <a:latin typeface="+mn-lt"/>
              </a:rPr>
              <a:t>4. Se recubren las paredes del horno con pencas de maguey asadas. En el centro, sobre las brasas, se coloca una olla rellena de vegetales y pulque o cerveza. Las recetas varían entre las familias, pero algunos vegetales que suelen estar presentes son: garbanzos, arroz, cebolla, chiles y especias.</a:t>
            </a:r>
          </a:p>
          <a:p>
            <a:pPr algn="just"/>
            <a:r>
              <a:rPr lang="es-MX" sz="1200" dirty="0">
                <a:latin typeface="+mn-lt"/>
              </a:rPr>
              <a:t>5. Se coloca una rejilla encima de la olla. Sobre la rejilla se crea una cama de pencas de maguey en forma de embudo, de manera que la grasa de la carne pueda escurrir hacia el interior de la olla para crear el famoso consomé de barbacoa.</a:t>
            </a:r>
          </a:p>
          <a:p>
            <a:pPr algn="just"/>
            <a:r>
              <a:rPr lang="es-MX" sz="1200" dirty="0">
                <a:latin typeface="+mn-lt"/>
              </a:rPr>
              <a:t>6. Las piezas de carne de borrego se colocan sobre la cama de pencas. Todo el animal se aprovecha, nada se desperdicia. Los trozos de carne son cubiertos con más pencas de maguey y todo se tapa con una capa de tierra. La idea es no dejar ni un hueco al descubierto para que no se escapen el calor y los vapores de la cocción.</a:t>
            </a:r>
          </a:p>
          <a:p>
            <a:pPr algn="just"/>
            <a:r>
              <a:rPr lang="es-MX" sz="1200" dirty="0">
                <a:latin typeface="+mn-lt"/>
              </a:rPr>
              <a:t>7. Se deja cocer la carne a fuego lento durante toda la noche.</a:t>
            </a:r>
          </a:p>
          <a:p>
            <a:pPr algn="just"/>
            <a:r>
              <a:rPr lang="es-MX" sz="1200" dirty="0">
                <a:latin typeface="+mn-lt"/>
              </a:rPr>
              <a:t>8. A la mañana siguiente, las familias invitadas a desayunar se reúnen alrededor del horno. Uno de los invitados tiene el honor de destaparlo y extraer el primer trozo de carne. Debe hacerlo con mucho cuidado, ya que la carne tierna suele desmoronarse fácilmente.</a:t>
            </a:r>
          </a:p>
          <a:p>
            <a:pPr algn="just"/>
            <a:r>
              <a:rPr lang="es-MX" sz="1200" dirty="0">
                <a:latin typeface="+mn-lt"/>
              </a:rPr>
              <a:t>9. Se retira el resto de la carne y se descubre la olla, que ahora contiene el delicioso consomé. Es momento de preparar los tacos con tortillas de maíz y las ricas salsas caseras.</a:t>
            </a:r>
          </a:p>
        </p:txBody>
      </p:sp>
      <p:sp>
        <p:nvSpPr>
          <p:cNvPr id="21" name="Rectángulo 20">
            <a:extLst>
              <a:ext uri="{FF2B5EF4-FFF2-40B4-BE49-F238E27FC236}">
                <a16:creationId xmlns:a16="http://schemas.microsoft.com/office/drawing/2014/main" id="{7FE5333F-C457-4683-91A2-8F73D7A0CBD7}"/>
              </a:ext>
            </a:extLst>
          </p:cNvPr>
          <p:cNvSpPr/>
          <p:nvPr/>
        </p:nvSpPr>
        <p:spPr>
          <a:xfrm>
            <a:off x="729381" y="540551"/>
            <a:ext cx="4968259" cy="553998"/>
          </a:xfrm>
          <a:prstGeom prst="rect">
            <a:avLst/>
          </a:prstGeom>
        </p:spPr>
        <p:txBody>
          <a:bodyPr wrap="square">
            <a:spAutoFit/>
          </a:bodyPr>
          <a:lstStyle/>
          <a:p>
            <a:r>
              <a:rPr lang="es-MX" sz="1000" b="1" dirty="0">
                <a:latin typeface="+mn-lt"/>
                <a:cs typeface="Times New Roman" panose="02020603050405020304" pitchFamily="18" charset="0"/>
              </a:rPr>
              <a:t>CLAVE: </a:t>
            </a:r>
            <a:r>
              <a:rPr lang="es-MX" sz="1000" dirty="0">
                <a:latin typeface="+mn-lt"/>
                <a:cs typeface="Times New Roman" panose="02020603050405020304" pitchFamily="18" charset="0"/>
              </a:rPr>
              <a:t>ICAT-ACT1</a:t>
            </a:r>
          </a:p>
          <a:p>
            <a:r>
              <a:rPr lang="es-MX" sz="1000" b="1" dirty="0">
                <a:latin typeface="+mn-lt"/>
                <a:cs typeface="Times New Roman" panose="02020603050405020304" pitchFamily="18" charset="0"/>
              </a:rPr>
              <a:t>CATEGORÍA: </a:t>
            </a:r>
            <a:r>
              <a:rPr lang="es-MX" sz="1000" dirty="0">
                <a:latin typeface="+mn-lt"/>
                <a:cs typeface="Times New Roman" panose="02020603050405020304" pitchFamily="18" charset="0"/>
              </a:rPr>
              <a:t>INMATERIALES CULTURALES </a:t>
            </a:r>
          </a:p>
          <a:p>
            <a:r>
              <a:rPr lang="es-MX" sz="1000" b="1" dirty="0">
                <a:latin typeface="+mn-lt"/>
                <a:cs typeface="Times New Roman" panose="02020603050405020304" pitchFamily="18" charset="0"/>
              </a:rPr>
              <a:t>SUBCATEGORÍA: </a:t>
            </a:r>
            <a:r>
              <a:rPr lang="es-MX" sz="1000" dirty="0">
                <a:latin typeface="+mn-lt"/>
                <a:cs typeface="Times New Roman" panose="02020603050405020304" pitchFamily="18" charset="0"/>
              </a:rPr>
              <a:t>USOS SOCIALES</a:t>
            </a:r>
            <a:r>
              <a:rPr lang="es-MX" sz="1000" b="1" dirty="0">
                <a:latin typeface="+mn-lt"/>
                <a:cs typeface="Times New Roman" panose="02020603050405020304" pitchFamily="18" charset="0"/>
              </a:rPr>
              <a:t> </a:t>
            </a:r>
            <a:r>
              <a:rPr lang="es-MX" sz="1000" dirty="0">
                <a:latin typeface="+mn-lt"/>
                <a:cs typeface="Times New Roman" panose="02020603050405020304" pitchFamily="18" charset="0"/>
              </a:rPr>
              <a:t> </a:t>
            </a:r>
          </a:p>
        </p:txBody>
      </p:sp>
      <p:pic>
        <p:nvPicPr>
          <p:cNvPr id="2" name="Imagen 1">
            <a:extLst>
              <a:ext uri="{FF2B5EF4-FFF2-40B4-BE49-F238E27FC236}">
                <a16:creationId xmlns:a16="http://schemas.microsoft.com/office/drawing/2014/main" id="{2B5CED08-EE10-441F-AA13-D7956BCD5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1631" y="184817"/>
            <a:ext cx="628366" cy="677457"/>
          </a:xfrm>
          <a:prstGeom prst="rect">
            <a:avLst/>
          </a:prstGeom>
        </p:spPr>
      </p:pic>
      <p:sp>
        <p:nvSpPr>
          <p:cNvPr id="5" name="Rectángulo 4">
            <a:extLst>
              <a:ext uri="{FF2B5EF4-FFF2-40B4-BE49-F238E27FC236}">
                <a16:creationId xmlns:a16="http://schemas.microsoft.com/office/drawing/2014/main" id="{8D75608E-E160-4E85-9007-6A8112D04EE3}"/>
              </a:ext>
            </a:extLst>
          </p:cNvPr>
          <p:cNvSpPr/>
          <p:nvPr/>
        </p:nvSpPr>
        <p:spPr>
          <a:xfrm>
            <a:off x="1879164" y="206516"/>
            <a:ext cx="3669777" cy="400110"/>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sym typeface="Arial"/>
              </a:rPr>
              <a:t>DEL VALLE DE MEZQUITAL</a:t>
            </a:r>
          </a:p>
        </p:txBody>
      </p:sp>
      <p:sp>
        <p:nvSpPr>
          <p:cNvPr id="7" name="Rectángulo 6">
            <a:extLst>
              <a:ext uri="{FF2B5EF4-FFF2-40B4-BE49-F238E27FC236}">
                <a16:creationId xmlns:a16="http://schemas.microsoft.com/office/drawing/2014/main" id="{E40DE4BA-E050-4A6E-B178-873A248C01B3}"/>
              </a:ext>
            </a:extLst>
          </p:cNvPr>
          <p:cNvSpPr/>
          <p:nvPr/>
        </p:nvSpPr>
        <p:spPr>
          <a:xfrm>
            <a:off x="5915202" y="829880"/>
            <a:ext cx="603050" cy="246221"/>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1000" b="1" dirty="0">
                <a:latin typeface="+mn-lt"/>
              </a:rPr>
              <a:t>PÁG. 2</a:t>
            </a:r>
            <a:endParaRPr lang="es-MX" sz="1000" dirty="0">
              <a:latin typeface="+mn-lt"/>
            </a:endParaRPr>
          </a:p>
        </p:txBody>
      </p:sp>
      <p:pic>
        <p:nvPicPr>
          <p:cNvPr id="8" name="Imagen 7">
            <a:extLst>
              <a:ext uri="{FF2B5EF4-FFF2-40B4-BE49-F238E27FC236}">
                <a16:creationId xmlns:a16="http://schemas.microsoft.com/office/drawing/2014/main" id="{97BC4DA9-7998-4B61-85DB-40DF1BBACDCF}"/>
              </a:ext>
            </a:extLst>
          </p:cNvPr>
          <p:cNvPicPr>
            <a:picLocks noChangeAspect="1"/>
          </p:cNvPicPr>
          <p:nvPr/>
        </p:nvPicPr>
        <p:blipFill>
          <a:blip r:embed="rId5"/>
          <a:stretch>
            <a:fillRect/>
          </a:stretch>
        </p:blipFill>
        <p:spPr>
          <a:xfrm>
            <a:off x="6139997" y="311950"/>
            <a:ext cx="443978" cy="364201"/>
          </a:xfrm>
          <a:prstGeom prst="rect">
            <a:avLst/>
          </a:prstGeom>
        </p:spPr>
      </p:pic>
      <p:sp>
        <p:nvSpPr>
          <p:cNvPr id="22" name="Rectángulo 21">
            <a:extLst>
              <a:ext uri="{FF2B5EF4-FFF2-40B4-BE49-F238E27FC236}">
                <a16:creationId xmlns:a16="http://schemas.microsoft.com/office/drawing/2014/main" id="{EAC50CEC-A15A-41E3-A88C-4319CD3CAB30}"/>
              </a:ext>
            </a:extLst>
          </p:cNvPr>
          <p:cNvSpPr/>
          <p:nvPr/>
        </p:nvSpPr>
        <p:spPr>
          <a:xfrm>
            <a:off x="2818229" y="498186"/>
            <a:ext cx="1858201"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mn-lt"/>
                <a:cs typeface="Times New Roman" panose="02020603050405020304" pitchFamily="18" charset="0"/>
              </a:rPr>
              <a:t>INMATERIALES CULTURALES </a:t>
            </a:r>
            <a:endParaRPr kumimoji="0" lang="es-MX" sz="900"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endParaRPr>
          </a:p>
        </p:txBody>
      </p:sp>
    </p:spTree>
    <p:extLst>
      <p:ext uri="{BB962C8B-B14F-4D97-AF65-F5344CB8AC3E}">
        <p14:creationId xmlns:p14="http://schemas.microsoft.com/office/powerpoint/2010/main" val="1704814193"/>
      </p:ext>
    </p:extLst>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2289</TotalTime>
  <Words>809</Words>
  <Application>Microsoft Office PowerPoint</Application>
  <PresentationFormat>Carta (216 x 279 mm)</PresentationFormat>
  <Paragraphs>39</Paragraphs>
  <Slides>2</Slides>
  <Notes>2</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vt:i4>
      </vt:variant>
    </vt:vector>
  </HeadingPairs>
  <TitlesOfParts>
    <vt:vector size="6" baseType="lpstr">
      <vt:lpstr>Dosis</vt:lpstr>
      <vt:lpstr>Arial</vt:lpstr>
      <vt:lpstr>Roboto</vt:lpstr>
      <vt:lpstr>William template</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LEONEL SALAZAR GALVEZ</cp:lastModifiedBy>
  <cp:revision>110</cp:revision>
  <dcterms:modified xsi:type="dcterms:W3CDTF">2021-12-13T04:26:42Z</dcterms:modified>
</cp:coreProperties>
</file>