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
  </p:notesMasterIdLst>
  <p:sldIdLst>
    <p:sldId id="274" r:id="rId2"/>
  </p:sldIdLst>
  <p:sldSz cx="6858000" cy="9144000" type="letter"/>
  <p:notesSz cx="6858000" cy="9144000"/>
  <p:embeddedFontLst>
    <p:embeddedFont>
      <p:font typeface="Dosis" pitchFamily="2" charset="0"/>
      <p:regular r:id="rId4"/>
      <p:bold r:id="rId5"/>
    </p:embeddedFont>
    <p:embeddedFont>
      <p:font typeface="Roboto" panose="02000000000000000000" pitchFamily="2" charset="0"/>
      <p:regular r:id="rId6"/>
      <p:bold r:id="rId7"/>
      <p:italic r:id="rId8"/>
      <p:boldItalic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161B52-FC83-446E-9DF1-A99643A550C8}">
  <a:tblStyle styleId="{43161B52-FC83-446E-9DF1-A99643A55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0" d="100"/>
          <a:sy n="80" d="100"/>
        </p:scale>
        <p:origin x="1602" y="-11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viewProps" Target="viewProps.xml"/><Relationship Id="rId5" Type="http://schemas.openxmlformats.org/officeDocument/2006/relationships/font" Target="fonts/font2.fntdata"/><Relationship Id="rId10"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91591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11"/>
          <p:cNvSpPr/>
          <p:nvPr/>
        </p:nvSpPr>
        <p:spPr>
          <a:xfrm>
            <a:off x="-41306" y="-67733"/>
            <a:ext cx="2484469" cy="9270489"/>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91" name="Google Shape;91;p11"/>
          <p:cNvSpPr/>
          <p:nvPr/>
        </p:nvSpPr>
        <p:spPr>
          <a:xfrm flipH="1">
            <a:off x="-677653" y="-31219"/>
            <a:ext cx="1319400" cy="1331733"/>
          </a:xfrm>
          <a:prstGeom prst="parallelogram">
            <a:avLst>
              <a:gd name="adj" fmla="val 51542"/>
            </a:avLst>
          </a:prstGeom>
          <a:solidFill>
            <a:srgbClr val="22222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2" name="Google Shape;92;p11"/>
          <p:cNvSpPr/>
          <p:nvPr/>
        </p:nvSpPr>
        <p:spPr>
          <a:xfrm flipH="1">
            <a:off x="354101" y="-16933"/>
            <a:ext cx="388800" cy="1331733"/>
          </a:xfrm>
          <a:prstGeom prst="parallelogram">
            <a:avLst>
              <a:gd name="adj" fmla="val 75009"/>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3" name="Google Shape;93;p11"/>
          <p:cNvSpPr/>
          <p:nvPr/>
        </p:nvSpPr>
        <p:spPr>
          <a:xfrm flipH="1">
            <a:off x="742781" y="8757067"/>
            <a:ext cx="6277275" cy="405333"/>
          </a:xfrm>
          <a:prstGeom prst="parallelogram">
            <a:avLst>
              <a:gd name="adj" fmla="val 51542"/>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4" name="Google Shape;94;p11"/>
          <p:cNvSpPr txBox="1">
            <a:spLocks noGrp="1"/>
          </p:cNvSpPr>
          <p:nvPr>
            <p:ph type="sldNum" idx="12"/>
          </p:nvPr>
        </p:nvSpPr>
        <p:spPr>
          <a:xfrm>
            <a:off x="0" y="0"/>
            <a:ext cx="446175" cy="130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28675" y="490800"/>
            <a:ext cx="5043375" cy="1331733"/>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828675" y="2133600"/>
            <a:ext cx="5686425" cy="6623467"/>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446175" cy="1300800"/>
          </a:xfrm>
          <a:prstGeom prst="rect">
            <a:avLst/>
          </a:prstGeom>
          <a:noFill/>
          <a:ln>
            <a:noFill/>
          </a:ln>
        </p:spPr>
        <p:txBody>
          <a:bodyPr spcFirstLastPara="1" wrap="square" lIns="91425" tIns="91425" rIns="91425" bIns="91425" anchor="ctr" anchorCtr="0">
            <a:noAutofit/>
          </a:bodyPr>
          <a:lstStyle>
            <a:lvl1pPr lvl="0" algn="ctr">
              <a:buNone/>
              <a:defRPr sz="975" b="1">
                <a:solidFill>
                  <a:srgbClr val="FFFFFF"/>
                </a:solidFill>
                <a:latin typeface="Roboto"/>
                <a:ea typeface="Roboto"/>
                <a:cs typeface="Roboto"/>
                <a:sym typeface="Roboto"/>
              </a:defRPr>
            </a:lvl1pPr>
            <a:lvl2pPr lvl="1" algn="ctr">
              <a:buNone/>
              <a:defRPr sz="975" b="1">
                <a:solidFill>
                  <a:srgbClr val="FFFFFF"/>
                </a:solidFill>
                <a:latin typeface="Roboto"/>
                <a:ea typeface="Roboto"/>
                <a:cs typeface="Roboto"/>
                <a:sym typeface="Roboto"/>
              </a:defRPr>
            </a:lvl2pPr>
            <a:lvl3pPr lvl="2" algn="ctr">
              <a:buNone/>
              <a:defRPr sz="975" b="1">
                <a:solidFill>
                  <a:srgbClr val="FFFFFF"/>
                </a:solidFill>
                <a:latin typeface="Roboto"/>
                <a:ea typeface="Roboto"/>
                <a:cs typeface="Roboto"/>
                <a:sym typeface="Roboto"/>
              </a:defRPr>
            </a:lvl3pPr>
            <a:lvl4pPr lvl="3" algn="ctr">
              <a:buNone/>
              <a:defRPr sz="975" b="1">
                <a:solidFill>
                  <a:srgbClr val="FFFFFF"/>
                </a:solidFill>
                <a:latin typeface="Roboto"/>
                <a:ea typeface="Roboto"/>
                <a:cs typeface="Roboto"/>
                <a:sym typeface="Roboto"/>
              </a:defRPr>
            </a:lvl4pPr>
            <a:lvl5pPr lvl="4" algn="ctr">
              <a:buNone/>
              <a:defRPr sz="975" b="1">
                <a:solidFill>
                  <a:srgbClr val="FFFFFF"/>
                </a:solidFill>
                <a:latin typeface="Roboto"/>
                <a:ea typeface="Roboto"/>
                <a:cs typeface="Roboto"/>
                <a:sym typeface="Roboto"/>
              </a:defRPr>
            </a:lvl5pPr>
            <a:lvl6pPr lvl="5" algn="ctr">
              <a:buNone/>
              <a:defRPr sz="975" b="1">
                <a:solidFill>
                  <a:srgbClr val="FFFFFF"/>
                </a:solidFill>
                <a:latin typeface="Roboto"/>
                <a:ea typeface="Roboto"/>
                <a:cs typeface="Roboto"/>
                <a:sym typeface="Roboto"/>
              </a:defRPr>
            </a:lvl6pPr>
            <a:lvl7pPr lvl="6" algn="ctr">
              <a:buNone/>
              <a:defRPr sz="975" b="1">
                <a:solidFill>
                  <a:srgbClr val="FFFFFF"/>
                </a:solidFill>
                <a:latin typeface="Roboto"/>
                <a:ea typeface="Roboto"/>
                <a:cs typeface="Roboto"/>
                <a:sym typeface="Roboto"/>
              </a:defRPr>
            </a:lvl7pPr>
            <a:lvl8pPr lvl="7" algn="ctr">
              <a:buNone/>
              <a:defRPr sz="975" b="1">
                <a:solidFill>
                  <a:srgbClr val="FFFFFF"/>
                </a:solidFill>
                <a:latin typeface="Roboto"/>
                <a:ea typeface="Roboto"/>
                <a:cs typeface="Roboto"/>
                <a:sym typeface="Roboto"/>
              </a:defRPr>
            </a:lvl8pPr>
            <a:lvl9pPr lvl="8" algn="ctr">
              <a:buNone/>
              <a:defRPr sz="975" b="1">
                <a:solidFill>
                  <a:srgbClr val="FFFFFF"/>
                </a:solidFill>
                <a:latin typeface="Roboto"/>
                <a:ea typeface="Roboto"/>
                <a:cs typeface="Roboto"/>
                <a:sym typeface="Roboto"/>
              </a:defRPr>
            </a:lvl9pPr>
          </a:lstStyle>
          <a:p>
            <a:fld id="{00000000-1234-1234-1234-123412341234}" type="slidenum">
              <a:rPr lang="es-MX" smtClean="0"/>
              <a:pPr/>
              <a:t>‹Nº›</a:t>
            </a:fld>
            <a:endParaRPr lang="es-MX"/>
          </a:p>
        </p:txBody>
      </p:sp>
    </p:spTree>
  </p:cSld>
  <p:clrMap bg1="lt1" tx1="dk1" bg2="dk2" tx2="lt2" accent1="accent1" accent2="accent2" accent3="accent3" accent4="accent4" accent5="accent5" accent6="accent6" hlink="hlink" folHlink="folHlink"/>
  <p:sldLayoutIdLst>
    <p:sldLayoutId id="2147483657"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30778" y="198385"/>
            <a:ext cx="1187004" cy="395419"/>
          </a:xfrm>
          <a:prstGeom prst="rect">
            <a:avLst/>
          </a:prstGeom>
        </p:spPr>
      </p:pic>
      <p:pic>
        <p:nvPicPr>
          <p:cNvPr id="23" name="Imagen 22">
            <a:extLst>
              <a:ext uri="{FF2B5EF4-FFF2-40B4-BE49-F238E27FC236}">
                <a16:creationId xmlns:a16="http://schemas.microsoft.com/office/drawing/2014/main" id="{A7B18005-633E-4AC1-9A98-7F1906ADFD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32033" y="-28325"/>
            <a:ext cx="779065" cy="839930"/>
          </a:xfrm>
          <a:prstGeom prst="rect">
            <a:avLst/>
          </a:prstGeom>
        </p:spPr>
      </p:pic>
      <p:sp>
        <p:nvSpPr>
          <p:cNvPr id="32" name="Rectángulo 31">
            <a:extLst>
              <a:ext uri="{FF2B5EF4-FFF2-40B4-BE49-F238E27FC236}">
                <a16:creationId xmlns:a16="http://schemas.microsoft.com/office/drawing/2014/main" id="{BDB37753-43BD-412D-A2EA-3F055E73F432}"/>
              </a:ext>
            </a:extLst>
          </p:cNvPr>
          <p:cNvSpPr/>
          <p:nvPr/>
        </p:nvSpPr>
        <p:spPr>
          <a:xfrm>
            <a:off x="2488950" y="1295540"/>
            <a:ext cx="1233030"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b="1" dirty="0">
                <a:solidFill>
                  <a:srgbClr val="CC6600"/>
                </a:solidFill>
                <a:latin typeface="+mn-lt"/>
              </a:rPr>
              <a:t>BARBACOA</a:t>
            </a:r>
            <a:endParaRPr kumimoji="0" lang="es-MX" sz="1400" b="1" i="0" u="none" strike="noStrike" kern="0" cap="none" spc="0" normalizeH="0" baseline="0" noProof="0" dirty="0">
              <a:ln>
                <a:noFill/>
              </a:ln>
              <a:solidFill>
                <a:srgbClr val="CC6600"/>
              </a:solidFill>
              <a:effectLst/>
              <a:uLnTx/>
              <a:uFillTx/>
              <a:latin typeface="+mn-lt"/>
              <a:cs typeface="Arial"/>
              <a:sym typeface="Arial"/>
            </a:endParaRPr>
          </a:p>
        </p:txBody>
      </p:sp>
      <p:sp>
        <p:nvSpPr>
          <p:cNvPr id="15" name="Rectángulo 14">
            <a:extLst>
              <a:ext uri="{FF2B5EF4-FFF2-40B4-BE49-F238E27FC236}">
                <a16:creationId xmlns:a16="http://schemas.microsoft.com/office/drawing/2014/main" id="{5174F4CA-13F1-4488-B042-42C5A72A7CDB}"/>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MX" sz="1400" b="0" i="0" u="none" strike="noStrike" kern="0" cap="none" spc="0" normalizeH="0" baseline="0" noProof="0">
              <a:ln>
                <a:noFill/>
              </a:ln>
              <a:solidFill>
                <a:srgbClr val="FFFFFF"/>
              </a:solidFill>
              <a:effectLst/>
              <a:uLnTx/>
              <a:uFillTx/>
              <a:ea typeface="+mn-ea"/>
              <a:cs typeface="+mn-cs"/>
              <a:sym typeface="Arial"/>
            </a:endParaRPr>
          </a:p>
        </p:txBody>
      </p:sp>
      <p:sp>
        <p:nvSpPr>
          <p:cNvPr id="21" name="Rectángulo 20">
            <a:extLst>
              <a:ext uri="{FF2B5EF4-FFF2-40B4-BE49-F238E27FC236}">
                <a16:creationId xmlns:a16="http://schemas.microsoft.com/office/drawing/2014/main" id="{22D8E011-D110-431A-A48C-53C935ABA8C7}"/>
              </a:ext>
            </a:extLst>
          </p:cNvPr>
          <p:cNvSpPr/>
          <p:nvPr/>
        </p:nvSpPr>
        <p:spPr>
          <a:xfrm>
            <a:off x="622094" y="569395"/>
            <a:ext cx="2887329" cy="55399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rPr>
              <a:t>CLAVE: </a:t>
            </a:r>
            <a:r>
              <a:rPr kumimoji="0" lang="es-MX" sz="1000"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rPr>
              <a:t>ICAT-ACT1</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rPr>
              <a:t>CATEGORÍA: </a:t>
            </a:r>
            <a:r>
              <a:rPr lang="es-MX" sz="1000" dirty="0">
                <a:latin typeface="+mn-lt"/>
                <a:cs typeface="Times New Roman" panose="02020603050405020304" pitchFamily="18" charset="0"/>
              </a:rPr>
              <a:t>INMATERIALES CULTURALES </a:t>
            </a:r>
            <a:endParaRPr kumimoji="0" lang="es-MX" sz="1000" b="0"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rPr>
              <a:t>SUBCATEGORÍA:  </a:t>
            </a:r>
            <a:r>
              <a:rPr kumimoji="0" lang="es-MX" sz="1000" b="0"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rPr>
              <a:t>USOS SOCIALES </a:t>
            </a:r>
          </a:p>
        </p:txBody>
      </p:sp>
      <p:sp>
        <p:nvSpPr>
          <p:cNvPr id="3" name="Rectángulo 2">
            <a:extLst>
              <a:ext uri="{FF2B5EF4-FFF2-40B4-BE49-F238E27FC236}">
                <a16:creationId xmlns:a16="http://schemas.microsoft.com/office/drawing/2014/main" id="{4386E040-5EEC-48EC-B7CA-490CB9A91E36}"/>
              </a:ext>
            </a:extLst>
          </p:cNvPr>
          <p:cNvSpPr/>
          <p:nvPr/>
        </p:nvSpPr>
        <p:spPr>
          <a:xfrm>
            <a:off x="351005" y="2586841"/>
            <a:ext cx="6094518" cy="3970318"/>
          </a:xfrm>
          <a:prstGeom prst="rect">
            <a:avLst/>
          </a:prstGeom>
        </p:spPr>
        <p:txBody>
          <a:bodyPr wrap="square">
            <a:spAutoFit/>
          </a:bodyPr>
          <a:lstStyle/>
          <a:p>
            <a:pPr algn="just"/>
            <a:r>
              <a:rPr kumimoji="0" lang="es-MX" sz="1200" b="0" i="0" u="none" strike="noStrike" kern="0" cap="none" spc="0" normalizeH="0" baseline="0" noProof="0" dirty="0">
                <a:ln>
                  <a:noFill/>
                </a:ln>
                <a:solidFill>
                  <a:srgbClr val="000000"/>
                </a:solidFill>
                <a:effectLst/>
                <a:uLnTx/>
                <a:uFillTx/>
                <a:latin typeface="+mn-lt"/>
                <a:cs typeface="Arial"/>
                <a:sym typeface="Arial"/>
              </a:rPr>
              <a:t>Actopan es un pueblo ubicado unos 40 km al noroeste de Pachuca. Es conocido por ser una especie de zona cero para la barbacoa estilo Hidalgo. Aquí, el ritual para preparar la carne de borrego es casi sagrado y, como tal, se ha mantenido a lo largo de los años.</a:t>
            </a:r>
          </a:p>
          <a:p>
            <a:pPr algn="just"/>
            <a:r>
              <a:rPr kumimoji="0" lang="es-MX" sz="1200" b="0" i="0" u="none" strike="noStrike" kern="0" cap="none" spc="0" normalizeH="0" baseline="0" noProof="0" dirty="0">
                <a:ln>
                  <a:noFill/>
                </a:ln>
                <a:solidFill>
                  <a:srgbClr val="000000"/>
                </a:solidFill>
                <a:effectLst/>
                <a:uLnTx/>
                <a:uFillTx/>
                <a:latin typeface="+mn-lt"/>
                <a:cs typeface="Arial"/>
                <a:sym typeface="Arial"/>
              </a:rPr>
              <a:t>La barbacoa es una preparación de cocción por calor indirecto creado por las culturas prehispánicas. </a:t>
            </a:r>
            <a:r>
              <a:rPr lang="es-MX" sz="1200" dirty="0">
                <a:latin typeface="+mn-lt"/>
              </a:rPr>
              <a:t>L</a:t>
            </a:r>
            <a:r>
              <a:rPr kumimoji="0" lang="es-MX" sz="1200" b="0" i="0" u="none" strike="noStrike" kern="0" cap="none" spc="0" normalizeH="0" baseline="0" noProof="0" dirty="0">
                <a:ln>
                  <a:noFill/>
                </a:ln>
                <a:solidFill>
                  <a:srgbClr val="000000"/>
                </a:solidFill>
                <a:effectLst/>
                <a:uLnTx/>
                <a:uFillTx/>
                <a:latin typeface="+mn-lt"/>
                <a:cs typeface="Arial"/>
                <a:sym typeface="Arial"/>
              </a:rPr>
              <a:t>os tlaxcaltecas son a quienes les debemos la barbacoa, resulta que los tlaxcaltecas utilizaban las pencas de maguey asadas para envolver carne, los españoles al ver esta técnica se sorprendieron e introdujeron la carne de borrego. </a:t>
            </a:r>
          </a:p>
          <a:p>
            <a:pPr algn="just"/>
            <a:r>
              <a:rPr kumimoji="0" lang="es-MX" sz="1200" b="0" i="0" u="none" strike="noStrike" kern="0" cap="none" spc="0" normalizeH="0" baseline="0" noProof="0" dirty="0">
                <a:ln>
                  <a:noFill/>
                </a:ln>
                <a:solidFill>
                  <a:srgbClr val="000000"/>
                </a:solidFill>
                <a:effectLst/>
                <a:uLnTx/>
                <a:uFillTx/>
                <a:latin typeface="+mn-lt"/>
                <a:cs typeface="Arial"/>
                <a:sym typeface="Arial"/>
              </a:rPr>
              <a:t>Fue así como nació uno de los primeros platillos mestizos de la Nueva España: la barbacoa de borrego. Los hornos prehispánicos eran construidos en la tierra o en agujeros de piedra volcánica y hoy los hornos están hechos a base de ladrillos o de estructuras reforzadas que conservan el método y mejoran los tiempos, pero pierden poco a poco la tradición y el sabor. </a:t>
            </a:r>
          </a:p>
          <a:p>
            <a:pPr algn="just"/>
            <a:r>
              <a:rPr kumimoji="0" lang="es-MX" sz="1200" b="0" i="0" u="none" strike="noStrike" kern="0" cap="none" spc="0" normalizeH="0" baseline="0" noProof="0" dirty="0">
                <a:ln>
                  <a:noFill/>
                </a:ln>
                <a:solidFill>
                  <a:srgbClr val="000000"/>
                </a:solidFill>
                <a:effectLst/>
                <a:uLnTx/>
                <a:uFillTx/>
                <a:latin typeface="+mn-lt"/>
                <a:cs typeface="Arial"/>
                <a:sym typeface="Arial"/>
              </a:rPr>
              <a:t>Las variedades de carnes y adobos son muchas en el centro del país, desde las que van preparadas con chile morita, laurel y orégano, hasta los condimentados con hoja santa, jitomate y especias. En el siglo XIX, se acostumbraba que la gente comiera barbacoa en otoño e invierno, debido a la calorías del platillo, ideales para enfrentar el frío. </a:t>
            </a:r>
          </a:p>
          <a:p>
            <a:pPr algn="just"/>
            <a:r>
              <a:rPr kumimoji="0" lang="es-MX" sz="1200" b="0" i="0" u="none" strike="noStrike" kern="0" cap="none" spc="0" normalizeH="0" baseline="0" noProof="0" dirty="0">
                <a:ln>
                  <a:noFill/>
                </a:ln>
                <a:solidFill>
                  <a:srgbClr val="000000"/>
                </a:solidFill>
                <a:effectLst/>
                <a:uLnTx/>
                <a:uFillTx/>
                <a:latin typeface="+mn-lt"/>
                <a:cs typeface="Arial"/>
                <a:sym typeface="Arial"/>
              </a:rPr>
              <a:t>No obstante, en el siglo XX se volvió un platillo típico para degustar todo el año y como se puede esperar este es una de las comidas favoritas de las familias mexicanas para poder desayunar los fines de semana. </a:t>
            </a:r>
          </a:p>
        </p:txBody>
      </p:sp>
      <p:sp>
        <p:nvSpPr>
          <p:cNvPr id="11" name="Rectángulo 10">
            <a:extLst>
              <a:ext uri="{FF2B5EF4-FFF2-40B4-BE49-F238E27FC236}">
                <a16:creationId xmlns:a16="http://schemas.microsoft.com/office/drawing/2014/main" id="{15861330-F4DF-40CC-9302-75560284AB6D}"/>
              </a:ext>
            </a:extLst>
          </p:cNvPr>
          <p:cNvSpPr/>
          <p:nvPr/>
        </p:nvSpPr>
        <p:spPr>
          <a:xfrm>
            <a:off x="1797168" y="194710"/>
            <a:ext cx="3669777"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cs typeface="Arial"/>
                <a:sym typeface="Arial"/>
              </a:rPr>
              <a:t>OBSERVATORIO DEL PATRIMONIO CULTURAL Y NATURAL DEL VALLE DE  MEZQUITAL</a:t>
            </a:r>
          </a:p>
        </p:txBody>
      </p:sp>
      <p:sp>
        <p:nvSpPr>
          <p:cNvPr id="12" name="Rectángulo 11">
            <a:extLst>
              <a:ext uri="{FF2B5EF4-FFF2-40B4-BE49-F238E27FC236}">
                <a16:creationId xmlns:a16="http://schemas.microsoft.com/office/drawing/2014/main" id="{63B0CFFE-887A-48DF-9DE2-25BC3078AF9F}"/>
              </a:ext>
            </a:extLst>
          </p:cNvPr>
          <p:cNvSpPr/>
          <p:nvPr/>
        </p:nvSpPr>
        <p:spPr>
          <a:xfrm>
            <a:off x="2673296" y="498172"/>
            <a:ext cx="2082621" cy="2308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mn-lt"/>
                <a:cs typeface="Times New Roman" panose="02020603050405020304" pitchFamily="18" charset="0"/>
              </a:rPr>
              <a:t>MANIFESTACIONES INTANGIBLES</a:t>
            </a:r>
            <a:endParaRPr kumimoji="0" lang="es-MX" sz="900" b="0"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endParaRPr>
          </a:p>
        </p:txBody>
      </p:sp>
      <p:sp>
        <p:nvSpPr>
          <p:cNvPr id="13" name="Rectángulo 12">
            <a:extLst>
              <a:ext uri="{FF2B5EF4-FFF2-40B4-BE49-F238E27FC236}">
                <a16:creationId xmlns:a16="http://schemas.microsoft.com/office/drawing/2014/main" id="{F109D8D3-C86C-463D-A053-445BE58AC716}"/>
              </a:ext>
            </a:extLst>
          </p:cNvPr>
          <p:cNvSpPr/>
          <p:nvPr/>
        </p:nvSpPr>
        <p:spPr>
          <a:xfrm>
            <a:off x="5811233" y="801505"/>
            <a:ext cx="603050"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cs typeface="Arial"/>
                <a:sym typeface="Arial"/>
              </a:rPr>
              <a:t>PÁG. </a:t>
            </a:r>
            <a:r>
              <a:rPr lang="es-MX" sz="1000" b="1" dirty="0">
                <a:latin typeface="+mn-lt"/>
              </a:rPr>
              <a:t>1</a:t>
            </a:r>
            <a:endParaRPr kumimoji="0" lang="es-MX" sz="1000" b="0" i="0" u="none" strike="noStrike" kern="0" cap="none" spc="0" normalizeH="0" baseline="0" noProof="0" dirty="0">
              <a:ln>
                <a:noFill/>
              </a:ln>
              <a:solidFill>
                <a:srgbClr val="000000"/>
              </a:solidFill>
              <a:effectLst/>
              <a:uLnTx/>
              <a:uFillTx/>
              <a:latin typeface="+mn-lt"/>
              <a:cs typeface="Arial"/>
              <a:sym typeface="Arial"/>
            </a:endParaRPr>
          </a:p>
        </p:txBody>
      </p:sp>
      <p:sp>
        <p:nvSpPr>
          <p:cNvPr id="14" name="Rectángulo 13">
            <a:extLst>
              <a:ext uri="{FF2B5EF4-FFF2-40B4-BE49-F238E27FC236}">
                <a16:creationId xmlns:a16="http://schemas.microsoft.com/office/drawing/2014/main" id="{A5D7554A-453B-4B39-994C-93C2862CBB42}"/>
              </a:ext>
            </a:extLst>
          </p:cNvPr>
          <p:cNvSpPr/>
          <p:nvPr/>
        </p:nvSpPr>
        <p:spPr>
          <a:xfrm>
            <a:off x="351005" y="1823040"/>
            <a:ext cx="4753224"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1000" b="1"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rPr>
              <a:t>UBICACIÓN: </a:t>
            </a:r>
            <a:r>
              <a:rPr kumimoji="0" lang="es-MX" sz="1000" b="0"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rPr>
              <a:t>Se localiza en el Municipio Actopan del Estado de Hidalgo, México</a:t>
            </a:r>
          </a:p>
          <a:p>
            <a:pPr lvl="0">
              <a:defRPr/>
            </a:pPr>
            <a:r>
              <a:rPr kumimoji="0" lang="es-MX" sz="1000" b="1"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rPr>
              <a:t>COORDENADAS : </a:t>
            </a:r>
            <a:r>
              <a:rPr lang="es-MX" sz="1000" dirty="0">
                <a:latin typeface="+mn-lt"/>
              </a:rPr>
              <a:t>20°15'59.5"N 98°56'43.5"W</a:t>
            </a:r>
            <a:endParaRPr kumimoji="0" lang="es-MX" sz="1000" b="0" i="0" u="none" strike="noStrike" kern="0" cap="none" spc="0" normalizeH="0" baseline="0" noProof="0" dirty="0">
              <a:ln>
                <a:noFill/>
              </a:ln>
              <a:solidFill>
                <a:srgbClr val="000000"/>
              </a:solidFill>
              <a:effectLst/>
              <a:uLnTx/>
              <a:uFillTx/>
              <a:latin typeface="+mn-lt"/>
              <a:cs typeface="Times New Roman" panose="02020603050405020304" pitchFamily="18" charset="0"/>
              <a:sym typeface="Arial"/>
            </a:endParaRPr>
          </a:p>
        </p:txBody>
      </p:sp>
    </p:spTree>
    <p:extLst>
      <p:ext uri="{BB962C8B-B14F-4D97-AF65-F5344CB8AC3E}">
        <p14:creationId xmlns:p14="http://schemas.microsoft.com/office/powerpoint/2010/main" val="3305529372"/>
      </p:ext>
    </p:extLst>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1147</TotalTime>
  <Words>337</Words>
  <Application>Microsoft Office PowerPoint</Application>
  <PresentationFormat>Carta (216 x 279 mm)</PresentationFormat>
  <Paragraphs>14</Paragraphs>
  <Slides>1</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Dosis</vt:lpstr>
      <vt:lpstr>Arial</vt:lpstr>
      <vt:lpstr>Roboto</vt:lpstr>
      <vt:lpstr>William template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LEONEL SALAZAR GALVEZ</cp:lastModifiedBy>
  <cp:revision>112</cp:revision>
  <cp:lastPrinted>2019-08-15T17:40:00Z</cp:lastPrinted>
  <dcterms:modified xsi:type="dcterms:W3CDTF">2021-12-13T04:07:24Z</dcterms:modified>
</cp:coreProperties>
</file>