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9144000" cx="6858000"/>
  <p:notesSz cx="6858000" cy="9144000"/>
  <p:embeddedFontLst>
    <p:embeddedFont>
      <p:font typeface="Dosis"/>
      <p:regular r:id="rId7"/>
      <p:bold r:id="rId8"/>
    </p:embeddedFont>
    <p:embeddedFont>
      <p:font typeface="Roboto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3" roundtripDataSignature="AMtx7mjQUTRXeDtqW2ydY9hJ15ugqhqdr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Roboto-italic.fntdata"/><Relationship Id="rId10" Type="http://schemas.openxmlformats.org/officeDocument/2006/relationships/font" Target="fonts/Roboto-bold.fntdata"/><Relationship Id="rId13" Type="http://customschemas.google.com/relationships/presentationmetadata" Target="metadata"/><Relationship Id="rId12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font" Target="fonts/Roboto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Dosis-regular.fntdata"/><Relationship Id="rId8" Type="http://schemas.openxmlformats.org/officeDocument/2006/relationships/font" Target="fonts/Dosis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" name="Google Shape;1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2:notes"/>
          <p:cNvSpPr/>
          <p:nvPr>
            <p:ph idx="2" type="sldImg"/>
          </p:nvPr>
        </p:nvSpPr>
        <p:spPr>
          <a:xfrm>
            <a:off x="2143125" y="685800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"/>
          <p:cNvSpPr/>
          <p:nvPr/>
        </p:nvSpPr>
        <p:spPr>
          <a:xfrm>
            <a:off x="-41306" y="-67733"/>
            <a:ext cx="2484469" cy="9270489"/>
          </a:xfrm>
          <a:custGeom>
            <a:rect b="b" l="l" r="r" t="t"/>
            <a:pathLst>
              <a:path extrusionOk="0" h="208586" w="132505">
                <a:moveTo>
                  <a:pt x="132505" y="207264"/>
                </a:moveTo>
                <a:lnTo>
                  <a:pt x="25063" y="0"/>
                </a:lnTo>
                <a:lnTo>
                  <a:pt x="0" y="202"/>
                </a:lnTo>
                <a:lnTo>
                  <a:pt x="1322" y="208586"/>
                </a:lnTo>
                <a:close/>
              </a:path>
            </a:pathLst>
          </a:custGeom>
          <a:solidFill>
            <a:srgbClr val="F3F3F3"/>
          </a:solidFill>
          <a:ln>
            <a:noFill/>
          </a:ln>
        </p:spPr>
      </p:sp>
      <p:sp>
        <p:nvSpPr>
          <p:cNvPr id="11" name="Google Shape;11;p4"/>
          <p:cNvSpPr/>
          <p:nvPr/>
        </p:nvSpPr>
        <p:spPr>
          <a:xfrm flipH="1">
            <a:off x="-677653" y="-31219"/>
            <a:ext cx="1319400" cy="1331733"/>
          </a:xfrm>
          <a:prstGeom prst="parallelogram">
            <a:avLst>
              <a:gd fmla="val 51542" name="adj"/>
            </a:avLst>
          </a:prstGeom>
          <a:solidFill>
            <a:srgbClr val="222222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4"/>
          <p:cNvSpPr/>
          <p:nvPr/>
        </p:nvSpPr>
        <p:spPr>
          <a:xfrm flipH="1">
            <a:off x="354101" y="-16933"/>
            <a:ext cx="388800" cy="1331733"/>
          </a:xfrm>
          <a:prstGeom prst="parallelogram">
            <a:avLst>
              <a:gd fmla="val 75009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4"/>
          <p:cNvSpPr/>
          <p:nvPr/>
        </p:nvSpPr>
        <p:spPr>
          <a:xfrm flipH="1">
            <a:off x="742781" y="8757067"/>
            <a:ext cx="6277275" cy="405333"/>
          </a:xfrm>
          <a:prstGeom prst="parallelogram">
            <a:avLst>
              <a:gd fmla="val 51542" name="adj"/>
            </a:avLst>
          </a:prstGeom>
          <a:solidFill>
            <a:srgbClr val="FF8700"/>
          </a:solidFill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t/>
            </a:r>
            <a:endParaRPr b="0" i="0" sz="10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75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828675" y="490800"/>
            <a:ext cx="5043375" cy="133173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Dosis"/>
              <a:buNone/>
              <a:defRPr b="0" i="0" sz="24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828675" y="2133600"/>
            <a:ext cx="5686425" cy="662346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4191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FF8700"/>
              </a:buClr>
              <a:buSzPts val="3000"/>
              <a:buFont typeface="Roboto"/>
              <a:buChar char="▸"/>
              <a:defRPr b="0" i="0" sz="30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2400"/>
              <a:buFont typeface="Roboto"/>
              <a:buChar char="▹"/>
              <a:defRPr b="0" i="0" sz="24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8700"/>
              </a:buClr>
              <a:buSzPts val="1800"/>
              <a:buFont typeface="Roboto"/>
              <a:buChar char="▹"/>
              <a:defRPr b="0" i="0" sz="1800" u="none" cap="none" strike="noStrike">
                <a:solidFill>
                  <a:srgbClr val="22222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0" y="0"/>
            <a:ext cx="446175" cy="130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75"/>
              <a:buFont typeface="Arial"/>
              <a:buNone/>
              <a:defRPr b="1" i="0" sz="975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Relationship Id="rId6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1"/>
          <p:cNvSpPr txBox="1"/>
          <p:nvPr>
            <p:ph idx="12" type="sldNum"/>
          </p:nvPr>
        </p:nvSpPr>
        <p:spPr>
          <a:xfrm>
            <a:off x="0" y="2643188"/>
            <a:ext cx="446175" cy="548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50" lIns="68550" spcFirstLastPara="1" rIns="68550" wrap="square" tIns="6855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s-MX"/>
              <a:t>‹#›</a:t>
            </a:fld>
            <a:endParaRPr/>
          </a:p>
        </p:txBody>
      </p:sp>
      <p:pic>
        <p:nvPicPr>
          <p:cNvPr id="21" name="Google Shape;21;p1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29381" y="93555"/>
            <a:ext cx="1187004" cy="39541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"/>
          <p:cNvSpPr/>
          <p:nvPr/>
        </p:nvSpPr>
        <p:spPr>
          <a:xfrm>
            <a:off x="2147308" y="1384587"/>
            <a:ext cx="2340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CC6600"/>
                </a:solidFill>
                <a:latin typeface="Arial"/>
                <a:ea typeface="Arial"/>
                <a:cs typeface="Arial"/>
                <a:sym typeface="Arial"/>
              </a:rPr>
              <a:t>SALSA DE CHINICUILES </a:t>
            </a:r>
            <a:endParaRPr/>
          </a:p>
        </p:txBody>
      </p:sp>
      <p:sp>
        <p:nvSpPr>
          <p:cNvPr id="23" name="Google Shape;23;p1"/>
          <p:cNvSpPr/>
          <p:nvPr/>
        </p:nvSpPr>
        <p:spPr>
          <a:xfrm>
            <a:off x="297200" y="1787250"/>
            <a:ext cx="3419100" cy="13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Ubicación: </a:t>
            </a:r>
            <a:r>
              <a:rPr b="0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Ajacuba, Hidalgo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Coordenadas: </a:t>
            </a:r>
            <a:r>
              <a:rPr lang="es-MX" sz="1200">
                <a:solidFill>
                  <a:schemeClr val="dk1"/>
                </a:solidFill>
              </a:rPr>
              <a:t>20.09258546217536, -99.12204038465805</a:t>
            </a:r>
            <a:endParaRPr/>
          </a:p>
        </p:txBody>
      </p:sp>
      <p:sp>
        <p:nvSpPr>
          <p:cNvPr id="24" name="Google Shape;24;p1"/>
          <p:cNvSpPr/>
          <p:nvPr/>
        </p:nvSpPr>
        <p:spPr>
          <a:xfrm>
            <a:off x="4695456" y="2603779"/>
            <a:ext cx="635110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0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Imagen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357633" y="4082970"/>
            <a:ext cx="607233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436408" y="3518196"/>
            <a:ext cx="1433406" cy="375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DESCRIPCIÓN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432808" y="4082970"/>
            <a:ext cx="6151167" cy="39395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 precio de los Chinicuiles suele variar mucho dependiendo de la calidad o cantidad. Un litro (que es la medida que se ha adoptado para la venta) de Chinicuiles tiene un precio aproximado de $1000 a $2000 pesos.El chinicuil tiene origen ancestral, era consumido solo por aquellos que fueran dignos, ya que era de uso exclusivo al consumo de los dioses, “su nombre náhuatl chinicuilin refiere a su apariencia pues significa gusano de chile”. Considerado como tesoro gastronómico de los hidalguenses que adereza salsas, sin embargo, se conoce como un platillo representativo de Ajacuba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RESEÑA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Para los que no los conocen, son pequeñas orugas que miden aproximadamente cinco centímetros. Estos gusanos se dan en el maguey, el cual tarda bastante tiempo en madurar, y los chinicuiles se encuentran en sus raíces, por lo que se tienen que desenterrar para poder sacarlos. La temporada de chinicuiles es de mayo a octubre, aunque es más recomendable conseguirlos en agosto y septiembre, justo en la temporada de lluvias.</a:t>
            </a:r>
            <a:endParaRPr/>
          </a:p>
        </p:txBody>
      </p:sp>
      <p:sp>
        <p:nvSpPr>
          <p:cNvPr id="28" name="Google Shape;28;p1"/>
          <p:cNvSpPr/>
          <p:nvPr/>
        </p:nvSpPr>
        <p:spPr>
          <a:xfrm>
            <a:off x="729381" y="540551"/>
            <a:ext cx="4968259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ICAT-AJA1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CATEGORIA: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CULTURAL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SUBCATEGORIA: 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USOS SOCIALES </a:t>
            </a:r>
            <a:endParaRPr/>
          </a:p>
        </p:txBody>
      </p:sp>
      <p:pic>
        <p:nvPicPr>
          <p:cNvPr id="29" name="Google Shape;29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1631" y="37078"/>
            <a:ext cx="628366" cy="677457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"/>
          <p:cNvSpPr/>
          <p:nvPr/>
        </p:nvSpPr>
        <p:spPr>
          <a:xfrm>
            <a:off x="1879164" y="76444"/>
            <a:ext cx="36697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 DE INFORMACIÓN CULTURAL Y NATURAL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VALLE DE MEZQUITAL</a:t>
            </a:r>
            <a:endParaRPr/>
          </a:p>
        </p:txBody>
      </p:sp>
      <p:sp>
        <p:nvSpPr>
          <p:cNvPr id="31" name="Google Shape;31;p1"/>
          <p:cNvSpPr/>
          <p:nvPr/>
        </p:nvSpPr>
        <p:spPr>
          <a:xfrm>
            <a:off x="2631100" y="438475"/>
            <a:ext cx="182614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5915202" y="829880"/>
            <a:ext cx="56297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1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" name="Google Shape;33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9997" y="181878"/>
            <a:ext cx="443978" cy="364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44212" y="1743170"/>
            <a:ext cx="2145975" cy="214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"/>
          <p:cNvSpPr/>
          <p:nvPr/>
        </p:nvSpPr>
        <p:spPr>
          <a:xfrm flipH="1" rot="10800000">
            <a:off x="434872" y="1085262"/>
            <a:ext cx="6149103" cy="45719"/>
          </a:xfrm>
          <a:prstGeom prst="rect">
            <a:avLst/>
          </a:prstGeom>
          <a:solidFill>
            <a:srgbClr val="FF9900"/>
          </a:solidFill>
          <a:ln cap="flat" cmpd="sng" w="25400">
            <a:solidFill>
              <a:srgbClr val="FF99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57633" y="4082970"/>
            <a:ext cx="607233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468587" y="2104791"/>
            <a:ext cx="5961386" cy="529375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INGREDIENTES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 jitomates grandes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 chiles verdes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diente ajo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trozo cebolla al gusto sal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chorrito de pulque (opcional)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 puñado chinicuiles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PROCEDIMIENTO:</a:t>
            </a:r>
            <a:endParaRPr/>
          </a:p>
          <a:p>
            <a:pPr indent="-1524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un comal, previamente caliente, se tuestan los chinicuiles.</a:t>
            </a:r>
            <a:endParaRPr/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Aparte, en un recipiente con agua, se hierven el chile guajillo, la cebolla y el ajo.</a:t>
            </a:r>
            <a:endParaRPr/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mezclan todos los ingredientes y se muelen en un molcajete.</a:t>
            </a:r>
            <a:endParaRPr/>
          </a:p>
          <a:p>
            <a:pPr indent="-228600" lvl="0" marL="2286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AutoNum type="arabicPeriod"/>
            </a:pPr>
            <a:r>
              <a:rPr b="0" i="0" lang="es-MX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 van agregando los chinicuiles, poco a poco, y se agrega sal al gusto para sazonar.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 rotWithShape="1">
          <a:blip r:embed="rId3">
            <a:alphaModFix/>
          </a:blip>
          <a:srcRect b="5061" l="0" r="18234" t="29397"/>
          <a:stretch/>
        </p:blipFill>
        <p:spPr>
          <a:xfrm>
            <a:off x="729381" y="93555"/>
            <a:ext cx="1187004" cy="395419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"/>
          <p:cNvSpPr/>
          <p:nvPr/>
        </p:nvSpPr>
        <p:spPr>
          <a:xfrm>
            <a:off x="729381" y="540551"/>
            <a:ext cx="4968259" cy="5078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CLAVE: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ICAT-AJA1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CATEGORIA: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CULTURAL 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SUBCATEGORIA:  </a:t>
            </a: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USOS SOCIALES </a:t>
            </a:r>
            <a:endParaRPr/>
          </a:p>
        </p:txBody>
      </p:sp>
      <p:pic>
        <p:nvPicPr>
          <p:cNvPr id="44" name="Google Shape;4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11631" y="37078"/>
            <a:ext cx="628366" cy="677457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2"/>
          <p:cNvSpPr/>
          <p:nvPr/>
        </p:nvSpPr>
        <p:spPr>
          <a:xfrm>
            <a:off x="1879164" y="76444"/>
            <a:ext cx="366977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CENTRO DE INFORMACIÓN CULTURAL Y NATURAL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 VALLE DE MEZQUITAL</a:t>
            </a: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2631100" y="445776"/>
            <a:ext cx="1826141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INMATERIALES CULTURALES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5915202" y="829880"/>
            <a:ext cx="562975" cy="2308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s-MX" sz="9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PÁG. 2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" name="Google Shape;4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139997" y="181878"/>
            <a:ext cx="443978" cy="364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William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DELL</dc:creator>
</cp:coreProperties>
</file>