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
  </p:notesMasterIdLst>
  <p:sldIdLst>
    <p:sldId id="264" r:id="rId2"/>
  </p:sldIdLst>
  <p:sldSz cx="6858000" cy="9144000" type="letter"/>
  <p:notesSz cx="6858000" cy="9144000"/>
  <p:embeddedFontLst>
    <p:embeddedFont>
      <p:font typeface="Dosis" pitchFamily="2" charset="0"/>
      <p:regular r:id="rId4"/>
      <p:bold r:id="rId5"/>
    </p:embeddedFont>
    <p:embeddedFont>
      <p:font typeface="Roboto" panose="02000000000000000000" pitchFamily="2"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94660"/>
  </p:normalViewPr>
  <p:slideViewPr>
    <p:cSldViewPr snapToGrid="0">
      <p:cViewPr varScale="1">
        <p:scale>
          <a:sx n="52" d="100"/>
          <a:sy n="52" d="100"/>
        </p:scale>
        <p:origin x="239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76056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900">
              <a:latin typeface="Arial" panose="020B0604020202020204" pitchFamily="34" charset="0"/>
              <a:cs typeface="Arial" panose="020B0604020202020204" pitchFamily="34" charset="0"/>
            </a:endParaRPr>
          </a:p>
        </p:txBody>
      </p:sp>
      <p:sp>
        <p:nvSpPr>
          <p:cNvPr id="160" name="Google Shape;160;p19"/>
          <p:cNvSpPr txBox="1">
            <a:spLocks noGrp="1"/>
          </p:cNvSpPr>
          <p:nvPr>
            <p:ph type="sldNum" idx="12"/>
          </p:nvPr>
        </p:nvSpPr>
        <p:spPr>
          <a:xfrm>
            <a:off x="0" y="2643188"/>
            <a:ext cx="446175" cy="548775"/>
          </a:xfrm>
          <a:prstGeom prst="rect">
            <a:avLst/>
          </a:prstGeom>
        </p:spPr>
        <p:txBody>
          <a:bodyPr spcFirstLastPara="1" wrap="square" lIns="68569" tIns="68569" rIns="68569" bIns="68569" anchor="ctr" anchorCtr="0">
            <a:noAutofit/>
          </a:bodyPr>
          <a:lstStyle/>
          <a:p>
            <a:fld id="{00000000-1234-1234-1234-123412341234}" type="slidenum">
              <a:rPr lang="en" sz="900">
                <a:latin typeface="Arial" panose="020B0604020202020204" pitchFamily="34" charset="0"/>
                <a:cs typeface="Arial" panose="020B0604020202020204" pitchFamily="34" charset="0"/>
              </a:rPr>
              <a:pPr/>
              <a:t>1</a:t>
            </a:fld>
            <a:endParaRPr sz="900" dirty="0">
              <a:latin typeface="Arial" panose="020B0604020202020204" pitchFamily="34" charset="0"/>
              <a:cs typeface="Arial" panose="020B0604020202020204" pitchFamily="34" charset="0"/>
            </a:endParaRPr>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1" y="135730"/>
            <a:ext cx="1187004" cy="395419"/>
          </a:xfrm>
          <a:prstGeom prst="rect">
            <a:avLst/>
          </a:prstGeom>
        </p:spPr>
      </p:pic>
      <p:sp>
        <p:nvSpPr>
          <p:cNvPr id="73" name="Rectángulo 72">
            <a:extLst>
              <a:ext uri="{FF2B5EF4-FFF2-40B4-BE49-F238E27FC236}">
                <a16:creationId xmlns:a16="http://schemas.microsoft.com/office/drawing/2014/main" id="{7FE5333F-C457-4683-91A2-8F73D7A0CBD7}"/>
              </a:ext>
            </a:extLst>
          </p:cNvPr>
          <p:cNvSpPr/>
          <p:nvPr/>
        </p:nvSpPr>
        <p:spPr>
          <a:xfrm>
            <a:off x="729381" y="540551"/>
            <a:ext cx="4204126" cy="507831"/>
          </a:xfrm>
          <a:prstGeom prst="rect">
            <a:avLst/>
          </a:prstGeom>
        </p:spPr>
        <p:txBody>
          <a:bodyPr wrap="square">
            <a:spAutoFit/>
          </a:bodyPr>
          <a:lstStyle/>
          <a:p>
            <a:r>
              <a:rPr lang="es-MX" sz="900" b="1" dirty="0">
                <a:latin typeface="Arial" panose="020B0604020202020204" pitchFamily="34" charset="0"/>
                <a:cs typeface="Arial" panose="020B0604020202020204" pitchFamily="34" charset="0"/>
              </a:rPr>
              <a:t>CLAVE: </a:t>
            </a:r>
            <a:r>
              <a:rPr lang="es-MX" sz="900" dirty="0">
                <a:latin typeface="Arial" panose="020B0604020202020204" pitchFamily="34" charset="0"/>
                <a:cs typeface="Arial" panose="020B0604020202020204" pitchFamily="34" charset="0"/>
              </a:rPr>
              <a:t>ICAT-AJA1 </a:t>
            </a:r>
          </a:p>
          <a:p>
            <a:r>
              <a:rPr lang="es-MX" sz="900" b="1" dirty="0">
                <a:latin typeface="Arial" panose="020B0604020202020204" pitchFamily="34" charset="0"/>
                <a:cs typeface="Arial" panose="020B0604020202020204" pitchFamily="34" charset="0"/>
              </a:rPr>
              <a:t>CATEGORIA: </a:t>
            </a:r>
            <a:r>
              <a:rPr lang="es-MX" sz="900" b="1">
                <a:latin typeface="Arial" panose="020B0604020202020204" pitchFamily="34" charset="0"/>
                <a:cs typeface="Arial" panose="020B0604020202020204" pitchFamily="34" charset="0"/>
              </a:rPr>
              <a:t>C</a:t>
            </a:r>
            <a:r>
              <a:rPr lang="es-MX" sz="900">
                <a:latin typeface="Arial" panose="020B0604020202020204" pitchFamily="34" charset="0"/>
                <a:cs typeface="Arial" panose="020B0604020202020204" pitchFamily="34" charset="0"/>
              </a:rPr>
              <a:t>ultural  </a:t>
            </a:r>
            <a:endParaRPr lang="es-MX" sz="900" dirty="0">
              <a:latin typeface="Arial" panose="020B0604020202020204" pitchFamily="34" charset="0"/>
              <a:cs typeface="Arial" panose="020B0604020202020204" pitchFamily="34" charset="0"/>
            </a:endParaRPr>
          </a:p>
          <a:p>
            <a:r>
              <a:rPr lang="es-MX" sz="900" b="1" dirty="0">
                <a:latin typeface="Arial" panose="020B0604020202020204" pitchFamily="34" charset="0"/>
                <a:cs typeface="Arial" panose="020B0604020202020204" pitchFamily="34" charset="0"/>
              </a:rPr>
              <a:t>SUBCATEGORIA:  </a:t>
            </a:r>
            <a:r>
              <a:rPr lang="es-MX" sz="900" dirty="0">
                <a:latin typeface="Arial" panose="020B0604020202020204" pitchFamily="34" charset="0"/>
                <a:cs typeface="Arial" panose="020B0604020202020204" pitchFamily="34" charset="0"/>
              </a:rPr>
              <a:t>Usos sociales </a:t>
            </a:r>
          </a:p>
        </p:txBody>
      </p:sp>
      <p:sp>
        <p:nvSpPr>
          <p:cNvPr id="624" name="Rectángulo 623"/>
          <p:cNvSpPr/>
          <p:nvPr/>
        </p:nvSpPr>
        <p:spPr>
          <a:xfrm>
            <a:off x="458277" y="1377170"/>
            <a:ext cx="3929643" cy="39595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900" dirty="0">
              <a:latin typeface="Arial" panose="020B0604020202020204" pitchFamily="34" charset="0"/>
              <a:cs typeface="Arial" panose="020B0604020202020204" pitchFamily="34" charset="0"/>
            </a:endParaRPr>
          </a:p>
        </p:txBody>
      </p:sp>
      <p:sp>
        <p:nvSpPr>
          <p:cNvPr id="626" name="Rectángulo 625"/>
          <p:cNvSpPr/>
          <p:nvPr/>
        </p:nvSpPr>
        <p:spPr>
          <a:xfrm>
            <a:off x="459274" y="2263656"/>
            <a:ext cx="1285849" cy="624627"/>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900" dirty="0">
              <a:latin typeface="Arial" panose="020B0604020202020204" pitchFamily="34" charset="0"/>
              <a:cs typeface="Arial" panose="020B0604020202020204" pitchFamily="34" charset="0"/>
            </a:endParaRPr>
          </a:p>
        </p:txBody>
      </p:sp>
      <p:sp>
        <p:nvSpPr>
          <p:cNvPr id="627" name="Rectángulo 626"/>
          <p:cNvSpPr/>
          <p:nvPr/>
        </p:nvSpPr>
        <p:spPr>
          <a:xfrm>
            <a:off x="422250" y="2262801"/>
            <a:ext cx="537327" cy="230832"/>
          </a:xfrm>
          <a:prstGeom prst="rect">
            <a:avLst/>
          </a:prstGeom>
        </p:spPr>
        <p:txBody>
          <a:bodyPr wrap="none">
            <a:spAutoFit/>
          </a:bodyPr>
          <a:lstStyle/>
          <a:p>
            <a:r>
              <a:rPr lang="es-MX" sz="900" b="1" dirty="0">
                <a:latin typeface="Arial" panose="020B0604020202020204" pitchFamily="34" charset="0"/>
                <a:cs typeface="Arial" panose="020B0604020202020204" pitchFamily="34" charset="0"/>
              </a:rPr>
              <a:t>Clima:</a:t>
            </a:r>
          </a:p>
        </p:txBody>
      </p:sp>
      <p:sp>
        <p:nvSpPr>
          <p:cNvPr id="632" name="Rectángulo 631"/>
          <p:cNvSpPr/>
          <p:nvPr/>
        </p:nvSpPr>
        <p:spPr>
          <a:xfrm>
            <a:off x="422250" y="1810384"/>
            <a:ext cx="1595309" cy="230832"/>
          </a:xfrm>
          <a:prstGeom prst="rect">
            <a:avLst/>
          </a:prstGeom>
        </p:spPr>
        <p:txBody>
          <a:bodyPr wrap="none">
            <a:spAutoFit/>
          </a:bodyPr>
          <a:lstStyle/>
          <a:p>
            <a:r>
              <a:rPr lang="es-MX" sz="900" b="1" dirty="0">
                <a:latin typeface="Arial" panose="020B0604020202020204" pitchFamily="34" charset="0"/>
                <a:cs typeface="Arial" panose="020B0604020202020204" pitchFamily="34" charset="0"/>
              </a:rPr>
              <a:t>Ubicación y Localización:</a:t>
            </a:r>
          </a:p>
        </p:txBody>
      </p:sp>
      <p:sp>
        <p:nvSpPr>
          <p:cNvPr id="633" name="Rectángulo 632"/>
          <p:cNvSpPr/>
          <p:nvPr/>
        </p:nvSpPr>
        <p:spPr>
          <a:xfrm>
            <a:off x="434872" y="1367638"/>
            <a:ext cx="659155" cy="230832"/>
          </a:xfrm>
          <a:prstGeom prst="rect">
            <a:avLst/>
          </a:prstGeom>
        </p:spPr>
        <p:txBody>
          <a:bodyPr wrap="none">
            <a:spAutoFit/>
          </a:bodyPr>
          <a:lstStyle/>
          <a:p>
            <a:r>
              <a:rPr lang="es-MX" sz="900" b="1" dirty="0">
                <a:latin typeface="Arial" panose="020B0604020202020204" pitchFamily="34" charset="0"/>
                <a:cs typeface="Arial" panose="020B0604020202020204" pitchFamily="34" charset="0"/>
              </a:rPr>
              <a:t>Nombre:</a:t>
            </a:r>
          </a:p>
        </p:txBody>
      </p:sp>
      <p:sp>
        <p:nvSpPr>
          <p:cNvPr id="634" name="Rectángulo 633"/>
          <p:cNvSpPr/>
          <p:nvPr/>
        </p:nvSpPr>
        <p:spPr>
          <a:xfrm>
            <a:off x="4424884" y="1377169"/>
            <a:ext cx="2043338" cy="178643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900" dirty="0">
              <a:latin typeface="Arial" panose="020B0604020202020204" pitchFamily="34" charset="0"/>
              <a:cs typeface="Arial" panose="020B0604020202020204" pitchFamily="34" charset="0"/>
            </a:endParaRPr>
          </a:p>
        </p:txBody>
      </p:sp>
      <p:sp>
        <p:nvSpPr>
          <p:cNvPr id="638" name="Rectángulo 637"/>
          <p:cNvSpPr/>
          <p:nvPr/>
        </p:nvSpPr>
        <p:spPr>
          <a:xfrm>
            <a:off x="458279" y="2938636"/>
            <a:ext cx="3928646" cy="1979440"/>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900" dirty="0">
              <a:latin typeface="Arial" panose="020B0604020202020204" pitchFamily="34" charset="0"/>
              <a:cs typeface="Arial" panose="020B0604020202020204" pitchFamily="34" charset="0"/>
            </a:endParaRPr>
          </a:p>
        </p:txBody>
      </p:sp>
      <p:sp>
        <p:nvSpPr>
          <p:cNvPr id="643" name="Rectángulo 642"/>
          <p:cNvSpPr/>
          <p:nvPr/>
        </p:nvSpPr>
        <p:spPr>
          <a:xfrm>
            <a:off x="4424884" y="3816167"/>
            <a:ext cx="2043338" cy="519585"/>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900" dirty="0">
              <a:latin typeface="Arial" panose="020B0604020202020204" pitchFamily="34" charset="0"/>
              <a:cs typeface="Arial" panose="020B0604020202020204" pitchFamily="34" charset="0"/>
            </a:endParaRPr>
          </a:p>
        </p:txBody>
      </p:sp>
      <p:sp>
        <p:nvSpPr>
          <p:cNvPr id="644" name="Rectángulo 643"/>
          <p:cNvSpPr/>
          <p:nvPr/>
        </p:nvSpPr>
        <p:spPr>
          <a:xfrm>
            <a:off x="4386925" y="3813894"/>
            <a:ext cx="633507" cy="230832"/>
          </a:xfrm>
          <a:prstGeom prst="rect">
            <a:avLst/>
          </a:prstGeom>
        </p:spPr>
        <p:txBody>
          <a:bodyPr wrap="none">
            <a:spAutoFit/>
          </a:bodyPr>
          <a:lstStyle/>
          <a:p>
            <a:r>
              <a:rPr lang="es-MX" sz="900" b="1" dirty="0">
                <a:latin typeface="Arial" panose="020B0604020202020204" pitchFamily="34" charset="0"/>
                <a:cs typeface="Arial" panose="020B0604020202020204" pitchFamily="34" charset="0"/>
              </a:rPr>
              <a:t>Lengua:</a:t>
            </a:r>
          </a:p>
        </p:txBody>
      </p:sp>
      <p:sp>
        <p:nvSpPr>
          <p:cNvPr id="649" name="Rectángulo 648"/>
          <p:cNvSpPr/>
          <p:nvPr/>
        </p:nvSpPr>
        <p:spPr>
          <a:xfrm>
            <a:off x="458278" y="4971585"/>
            <a:ext cx="2982445" cy="352876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50" name="Rectángulo 649"/>
          <p:cNvSpPr/>
          <p:nvPr/>
        </p:nvSpPr>
        <p:spPr>
          <a:xfrm>
            <a:off x="432504" y="4968429"/>
            <a:ext cx="1246229" cy="230832"/>
          </a:xfrm>
          <a:prstGeom prst="rect">
            <a:avLst/>
          </a:prstGeom>
        </p:spPr>
        <p:txBody>
          <a:bodyPr wrap="square">
            <a:spAutoFit/>
          </a:bodyPr>
          <a:lstStyle/>
          <a:p>
            <a:r>
              <a:rPr lang="es-MX" sz="900" b="1" dirty="0">
                <a:latin typeface="Arial" panose="020B0604020202020204" pitchFamily="34" charset="0"/>
                <a:cs typeface="Arial" panose="020B0604020202020204" pitchFamily="34" charset="0"/>
              </a:rPr>
              <a:t>Justificación:</a:t>
            </a:r>
          </a:p>
        </p:txBody>
      </p:sp>
      <p:sp>
        <p:nvSpPr>
          <p:cNvPr id="651" name="Rectángulo 650"/>
          <p:cNvSpPr/>
          <p:nvPr/>
        </p:nvSpPr>
        <p:spPr>
          <a:xfrm>
            <a:off x="4424884" y="3216183"/>
            <a:ext cx="2043339" cy="529173"/>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r>
              <a:rPr lang="es-MX" sz="900" b="1" dirty="0">
                <a:latin typeface="Arial" panose="020B0604020202020204" pitchFamily="34" charset="0"/>
                <a:cs typeface="Arial" panose="020B0604020202020204" pitchFamily="34" charset="0"/>
              </a:rPr>
              <a:t>Subcategoría:</a:t>
            </a:r>
          </a:p>
          <a:p>
            <a:endParaRPr lang="es-MX" sz="900" b="1" dirty="0">
              <a:latin typeface="Arial" panose="020B0604020202020204" pitchFamily="34" charset="0"/>
              <a:cs typeface="Arial" panose="020B0604020202020204" pitchFamily="34" charset="0"/>
            </a:endParaRPr>
          </a:p>
          <a:p>
            <a:pPr algn="ctr"/>
            <a:r>
              <a:rPr lang="es-MX" sz="900" b="1" dirty="0">
                <a:latin typeface="Arial" panose="020B0604020202020204" pitchFamily="34" charset="0"/>
                <a:cs typeface="Arial" panose="020B0604020202020204" pitchFamily="34" charset="0"/>
              </a:rPr>
              <a:t>  </a:t>
            </a:r>
            <a:r>
              <a:rPr lang="es-MX" sz="900" dirty="0">
                <a:latin typeface="Arial" panose="020B0604020202020204" pitchFamily="34" charset="0"/>
                <a:cs typeface="Arial" panose="020B0604020202020204" pitchFamily="34" charset="0"/>
              </a:rPr>
              <a:t>Época Virreinal</a:t>
            </a:r>
          </a:p>
        </p:txBody>
      </p:sp>
      <p:sp>
        <p:nvSpPr>
          <p:cNvPr id="652" name="Rectángulo 651"/>
          <p:cNvSpPr/>
          <p:nvPr/>
        </p:nvSpPr>
        <p:spPr>
          <a:xfrm>
            <a:off x="1483598" y="1446157"/>
            <a:ext cx="1255472" cy="230832"/>
          </a:xfrm>
          <a:prstGeom prst="rect">
            <a:avLst/>
          </a:prstGeom>
        </p:spPr>
        <p:txBody>
          <a:bodyPr wrap="none">
            <a:spAutoFit/>
          </a:bodyPr>
          <a:lstStyle/>
          <a:p>
            <a:r>
              <a:rPr lang="es-MX" sz="900" dirty="0">
                <a:latin typeface="Arial" panose="020B0604020202020204" pitchFamily="34" charset="0"/>
                <a:cs typeface="Arial" panose="020B0604020202020204" pitchFamily="34" charset="0"/>
              </a:rPr>
              <a:t>Salsa de Chinicuiles </a:t>
            </a:r>
          </a:p>
        </p:txBody>
      </p:sp>
      <p:sp>
        <p:nvSpPr>
          <p:cNvPr id="653" name="Rectángulo 652"/>
          <p:cNvSpPr/>
          <p:nvPr/>
        </p:nvSpPr>
        <p:spPr>
          <a:xfrm>
            <a:off x="2340812" y="1877569"/>
            <a:ext cx="2729313" cy="230832"/>
          </a:xfrm>
          <a:prstGeom prst="rect">
            <a:avLst/>
          </a:prstGeom>
        </p:spPr>
        <p:txBody>
          <a:bodyPr wrap="square">
            <a:spAutoFit/>
          </a:bodyPr>
          <a:lstStyle/>
          <a:p>
            <a:r>
              <a:rPr lang="es-MX" sz="900" dirty="0">
                <a:latin typeface="Arial" panose="020B0604020202020204" pitchFamily="34" charset="0"/>
                <a:cs typeface="Arial" panose="020B0604020202020204" pitchFamily="34" charset="0"/>
              </a:rPr>
              <a:t>Ajacuba, Hidalgo</a:t>
            </a:r>
          </a:p>
        </p:txBody>
      </p:sp>
      <p:sp>
        <p:nvSpPr>
          <p:cNvPr id="659" name="Rectángulo 658"/>
          <p:cNvSpPr/>
          <p:nvPr/>
        </p:nvSpPr>
        <p:spPr>
          <a:xfrm>
            <a:off x="4386925" y="4393876"/>
            <a:ext cx="441146" cy="230832"/>
          </a:xfrm>
          <a:prstGeom prst="rect">
            <a:avLst/>
          </a:prstGeom>
        </p:spPr>
        <p:txBody>
          <a:bodyPr wrap="none">
            <a:spAutoFit/>
          </a:bodyPr>
          <a:lstStyle/>
          <a:p>
            <a:r>
              <a:rPr lang="es-MX" sz="900" b="1" dirty="0">
                <a:latin typeface="Arial" panose="020B0604020202020204" pitchFamily="34" charset="0"/>
                <a:cs typeface="Arial" panose="020B0604020202020204" pitchFamily="34" charset="0"/>
              </a:rPr>
              <a:t>Uso:</a:t>
            </a:r>
          </a:p>
        </p:txBody>
      </p:sp>
      <p:sp>
        <p:nvSpPr>
          <p:cNvPr id="663" name="Rectángulo 662"/>
          <p:cNvSpPr/>
          <p:nvPr/>
        </p:nvSpPr>
        <p:spPr>
          <a:xfrm>
            <a:off x="554622" y="5257520"/>
            <a:ext cx="2862655" cy="1338828"/>
          </a:xfrm>
          <a:prstGeom prst="rect">
            <a:avLst/>
          </a:prstGeom>
        </p:spPr>
        <p:txBody>
          <a:bodyPr wrap="square">
            <a:spAutoFit/>
          </a:bodyPr>
          <a:lstStyle/>
          <a:p>
            <a:pPr algn="just"/>
            <a:r>
              <a:rPr lang="es-MX" sz="900" dirty="0">
                <a:latin typeface="Arial" panose="020B0604020202020204" pitchFamily="34" charset="0"/>
                <a:cs typeface="Arial" panose="020B0604020202020204" pitchFamily="34" charset="0"/>
              </a:rPr>
              <a:t>La salsa de chinicuiles es un platillo que se prepara en todo el valle del mezquital y no es originario de Ajacuba, sin embargo, se le ha dado una característica de preparación con la incorporación de chile verde en vez de chile secos rojos, para resaltar el sabor de los chinicuiles, además de que en esta zona es un poco más fácil de conseguir este ingrediente por el clima  y la abundancia de magueyes.</a:t>
            </a:r>
          </a:p>
        </p:txBody>
      </p:sp>
      <p:sp>
        <p:nvSpPr>
          <p:cNvPr id="664" name="Rectángulo 663"/>
          <p:cNvSpPr/>
          <p:nvPr/>
        </p:nvSpPr>
        <p:spPr>
          <a:xfrm>
            <a:off x="1785733" y="2261140"/>
            <a:ext cx="2602187" cy="299126"/>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900" dirty="0">
              <a:latin typeface="Arial" panose="020B0604020202020204" pitchFamily="34" charset="0"/>
              <a:cs typeface="Arial" panose="020B0604020202020204" pitchFamily="34" charset="0"/>
            </a:endParaRPr>
          </a:p>
        </p:txBody>
      </p:sp>
      <p:sp>
        <p:nvSpPr>
          <p:cNvPr id="667" name="Rectángulo 666"/>
          <p:cNvSpPr/>
          <p:nvPr/>
        </p:nvSpPr>
        <p:spPr>
          <a:xfrm>
            <a:off x="1735559" y="2242219"/>
            <a:ext cx="2620540" cy="230832"/>
          </a:xfrm>
          <a:prstGeom prst="rect">
            <a:avLst/>
          </a:prstGeom>
        </p:spPr>
        <p:txBody>
          <a:bodyPr wrap="square">
            <a:spAutoFit/>
          </a:bodyPr>
          <a:lstStyle/>
          <a:p>
            <a:r>
              <a:rPr lang="es-MX" sz="900" b="1" dirty="0">
                <a:latin typeface="Arial" panose="020B0604020202020204" pitchFamily="34" charset="0"/>
                <a:cs typeface="Arial" panose="020B0604020202020204" pitchFamily="34" charset="0"/>
              </a:rPr>
              <a:t>Coordenadas</a:t>
            </a:r>
            <a:r>
              <a:rPr lang="es-MX" sz="900" dirty="0">
                <a:latin typeface="Arial" panose="020B0604020202020204" pitchFamily="34" charset="0"/>
                <a:cs typeface="Arial" panose="020B0604020202020204" pitchFamily="34" charset="0"/>
              </a:rPr>
              <a:t>: 20°05'32.8"N 99°07'19.5"W</a:t>
            </a:r>
          </a:p>
        </p:txBody>
      </p:sp>
      <p:sp>
        <p:nvSpPr>
          <p:cNvPr id="668" name="Rectángulo 667"/>
          <p:cNvSpPr/>
          <p:nvPr/>
        </p:nvSpPr>
        <p:spPr>
          <a:xfrm>
            <a:off x="483138" y="2957788"/>
            <a:ext cx="3915890" cy="1615827"/>
          </a:xfrm>
          <a:prstGeom prst="rect">
            <a:avLst/>
          </a:prstGeom>
        </p:spPr>
        <p:txBody>
          <a:bodyPr wrap="square">
            <a:spAutoFit/>
          </a:bodyPr>
          <a:lstStyle/>
          <a:p>
            <a:r>
              <a:rPr lang="es-MX" sz="900" b="1" dirty="0">
                <a:latin typeface="Arial" panose="020B0604020202020204" pitchFamily="34" charset="0"/>
                <a:cs typeface="Arial" panose="020B0604020202020204" pitchFamily="34" charset="0"/>
              </a:rPr>
              <a:t>Descripción contextual (social, ambiental, cultural): </a:t>
            </a:r>
            <a:endParaRPr lang="es-MX" sz="900" dirty="0">
              <a:latin typeface="Arial" panose="020B0604020202020204" pitchFamily="34" charset="0"/>
              <a:cs typeface="Arial" panose="020B0604020202020204" pitchFamily="34" charset="0"/>
            </a:endParaRPr>
          </a:p>
          <a:p>
            <a:endParaRPr lang="es-MX" sz="900" dirty="0">
              <a:latin typeface="Arial" panose="020B0604020202020204" pitchFamily="34" charset="0"/>
              <a:cs typeface="Arial" panose="020B0604020202020204" pitchFamily="34" charset="0"/>
            </a:endParaRPr>
          </a:p>
          <a:p>
            <a:pPr algn="just"/>
            <a:r>
              <a:rPr lang="es-MX" sz="900" dirty="0">
                <a:latin typeface="Arial" panose="020B0604020202020204" pitchFamily="34" charset="0"/>
                <a:cs typeface="Arial" panose="020B0604020202020204" pitchFamily="34" charset="0"/>
              </a:rPr>
              <a:t>La salsa de chinicuiles es un platillo muy representativo de Ajacuba, con un sabor único y agradable para los comensales, este platillo puede ser un poco caro debido a que el ingrediente principal es difícil encontrar, ya que para tener un mejor sabor, estos se recolectan en los cerros o zonas que no son de riego, si deseas comprarlo el valor varía entre los, además de que solo se puede servir por temporadas $1000 y $2000 pesos el litro, además de que este platillo solo se sirve por temporadas, en un periodo de 2 a 4  meses durante el año, sin embargo, la mejor temporada es en los meses de agosto y septiembre que es la temporada de lluvias.</a:t>
            </a:r>
          </a:p>
        </p:txBody>
      </p:sp>
      <p:sp>
        <p:nvSpPr>
          <p:cNvPr id="670" name="Rectángulo 669"/>
          <p:cNvSpPr/>
          <p:nvPr/>
        </p:nvSpPr>
        <p:spPr>
          <a:xfrm>
            <a:off x="1782087" y="2604540"/>
            <a:ext cx="2605834" cy="283743"/>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r>
              <a:rPr lang="es-MX" sz="900" b="1" dirty="0">
                <a:latin typeface="Arial" panose="020B0604020202020204" pitchFamily="34" charset="0"/>
                <a:cs typeface="Arial" panose="020B0604020202020204" pitchFamily="34" charset="0"/>
              </a:rPr>
              <a:t>Temperatura:</a:t>
            </a:r>
            <a:r>
              <a:rPr lang="es-MX" sz="900" dirty="0">
                <a:latin typeface="Arial" panose="020B0604020202020204" pitchFamily="34" charset="0"/>
                <a:cs typeface="Arial" panose="020B0604020202020204" pitchFamily="34" charset="0"/>
              </a:rPr>
              <a:t> 17.5° C</a:t>
            </a:r>
          </a:p>
        </p:txBody>
      </p:sp>
      <p:sp>
        <p:nvSpPr>
          <p:cNvPr id="59" name="Rectángulo 58"/>
          <p:cNvSpPr/>
          <p:nvPr/>
        </p:nvSpPr>
        <p:spPr>
          <a:xfrm>
            <a:off x="4960023" y="4034635"/>
            <a:ext cx="1601010" cy="369332"/>
          </a:xfrm>
          <a:prstGeom prst="rect">
            <a:avLst/>
          </a:prstGeom>
        </p:spPr>
        <p:txBody>
          <a:bodyPr wrap="square">
            <a:spAutoFit/>
          </a:bodyPr>
          <a:lstStyle/>
          <a:p>
            <a:pPr algn="just"/>
            <a:r>
              <a:rPr lang="es-MX" sz="900" dirty="0">
                <a:latin typeface="Arial" panose="020B0604020202020204" pitchFamily="34" charset="0"/>
                <a:cs typeface="Arial" panose="020B0604020202020204" pitchFamily="34" charset="0"/>
              </a:rPr>
              <a:t>Otomí y Náhuatl.</a:t>
            </a:r>
          </a:p>
          <a:p>
            <a:pPr algn="just"/>
            <a:endParaRPr lang="es-MX" sz="900" dirty="0">
              <a:latin typeface="Arial" panose="020B0604020202020204" pitchFamily="34" charset="0"/>
              <a:cs typeface="Arial" panose="020B0604020202020204" pitchFamily="34" charset="0"/>
            </a:endParaRPr>
          </a:p>
        </p:txBody>
      </p:sp>
      <p:sp>
        <p:nvSpPr>
          <p:cNvPr id="60" name="Rectángulo 59"/>
          <p:cNvSpPr/>
          <p:nvPr/>
        </p:nvSpPr>
        <p:spPr>
          <a:xfrm>
            <a:off x="3485777" y="4971585"/>
            <a:ext cx="2982445" cy="352876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1200" dirty="0">
              <a:latin typeface="Times New Roman" panose="02020603050405020304" pitchFamily="18" charset="0"/>
              <a:cs typeface="Times New Roman" panose="02020603050405020304" pitchFamily="18" charset="0"/>
            </a:endParaRPr>
          </a:p>
        </p:txBody>
      </p:sp>
      <p:sp>
        <p:nvSpPr>
          <p:cNvPr id="61" name="Rectángulo 60"/>
          <p:cNvSpPr/>
          <p:nvPr/>
        </p:nvSpPr>
        <p:spPr>
          <a:xfrm>
            <a:off x="3466497" y="4990674"/>
            <a:ext cx="1246229" cy="230832"/>
          </a:xfrm>
          <a:prstGeom prst="rect">
            <a:avLst/>
          </a:prstGeom>
        </p:spPr>
        <p:txBody>
          <a:bodyPr wrap="square">
            <a:spAutoFit/>
          </a:bodyPr>
          <a:lstStyle/>
          <a:p>
            <a:r>
              <a:rPr lang="es-MX" sz="900" b="1" dirty="0">
                <a:latin typeface="Arial" panose="020B0604020202020204" pitchFamily="34" charset="0"/>
                <a:cs typeface="Arial" panose="020B0604020202020204" pitchFamily="34" charset="0"/>
              </a:rPr>
              <a:t>Localización :</a:t>
            </a:r>
          </a:p>
        </p:txBody>
      </p:sp>
      <p:pic>
        <p:nvPicPr>
          <p:cNvPr id="64" name="Imagen 63">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1" y="117009"/>
            <a:ext cx="628366" cy="677457"/>
          </a:xfrm>
          <a:prstGeom prst="rect">
            <a:avLst/>
          </a:prstGeom>
        </p:spPr>
      </p:pic>
      <p:sp>
        <p:nvSpPr>
          <p:cNvPr id="65" name="Rectángulo 64">
            <a:extLst>
              <a:ext uri="{FF2B5EF4-FFF2-40B4-BE49-F238E27FC236}">
                <a16:creationId xmlns:a16="http://schemas.microsoft.com/office/drawing/2014/main" id="{8D75608E-E160-4E85-9007-6A8112D04EE3}"/>
              </a:ext>
            </a:extLst>
          </p:cNvPr>
          <p:cNvSpPr/>
          <p:nvPr/>
        </p:nvSpPr>
        <p:spPr>
          <a:xfrm>
            <a:off x="1879164" y="176217"/>
            <a:ext cx="3669777" cy="369332"/>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DEL VALLE DE MEZQUITAL</a:t>
            </a:r>
          </a:p>
        </p:txBody>
      </p:sp>
      <p:sp>
        <p:nvSpPr>
          <p:cNvPr id="66" name="Rectángulo 65">
            <a:extLst>
              <a:ext uri="{FF2B5EF4-FFF2-40B4-BE49-F238E27FC236}">
                <a16:creationId xmlns:a16="http://schemas.microsoft.com/office/drawing/2014/main" id="{2E48D083-051D-474C-9974-0ED46092E147}"/>
              </a:ext>
            </a:extLst>
          </p:cNvPr>
          <p:cNvSpPr/>
          <p:nvPr/>
        </p:nvSpPr>
        <p:spPr>
          <a:xfrm>
            <a:off x="2633239" y="493864"/>
            <a:ext cx="182614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Arial" panose="020B0604020202020204" pitchFamily="34" charset="0"/>
                <a:cs typeface="Arial" panose="020B0604020202020204" pitchFamily="34" charset="0"/>
              </a:rPr>
              <a:t>INMATERIALES CULTURALES</a:t>
            </a:r>
            <a:endPar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67" name="Rectángulo 66">
            <a:extLst>
              <a:ext uri="{FF2B5EF4-FFF2-40B4-BE49-F238E27FC236}">
                <a16:creationId xmlns:a16="http://schemas.microsoft.com/office/drawing/2014/main" id="{E40DE4BA-E050-4A6E-B178-873A248C01B3}"/>
              </a:ext>
            </a:extLst>
          </p:cNvPr>
          <p:cNvSpPr/>
          <p:nvPr/>
        </p:nvSpPr>
        <p:spPr>
          <a:xfrm>
            <a:off x="5915202" y="834126"/>
            <a:ext cx="562975"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900" b="1" dirty="0">
                <a:latin typeface="Arial" panose="020B0604020202020204" pitchFamily="34" charset="0"/>
                <a:cs typeface="Arial" panose="020B0604020202020204" pitchFamily="34" charset="0"/>
              </a:rPr>
              <a:t>PAG. 1</a:t>
            </a:r>
            <a:endParaRPr lang="es-MX" sz="900" dirty="0">
              <a:latin typeface="Arial" panose="020B0604020202020204" pitchFamily="34" charset="0"/>
              <a:cs typeface="Arial" panose="020B0604020202020204" pitchFamily="34" charset="0"/>
            </a:endParaRPr>
          </a:p>
        </p:txBody>
      </p:sp>
      <p:pic>
        <p:nvPicPr>
          <p:cNvPr id="68" name="Imagen 6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139997" y="247489"/>
            <a:ext cx="443978" cy="364201"/>
          </a:xfrm>
          <a:prstGeom prst="rect">
            <a:avLst/>
          </a:prstGeom>
        </p:spPr>
      </p:pic>
      <p:sp>
        <p:nvSpPr>
          <p:cNvPr id="69" name="Rectángulo 68">
            <a:extLst>
              <a:ext uri="{FF2B5EF4-FFF2-40B4-BE49-F238E27FC236}">
                <a16:creationId xmlns:a16="http://schemas.microsoft.com/office/drawing/2014/main" id="{3BBDE87B-6986-4377-9500-300D924FADF8}"/>
              </a:ext>
            </a:extLst>
          </p:cNvPr>
          <p:cNvSpPr/>
          <p:nvPr/>
        </p:nvSpPr>
        <p:spPr>
          <a:xfrm>
            <a:off x="458278" y="1817350"/>
            <a:ext cx="3929642" cy="39595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900" dirty="0">
              <a:latin typeface="Arial" panose="020B0604020202020204" pitchFamily="34" charset="0"/>
              <a:cs typeface="Arial" panose="020B0604020202020204" pitchFamily="34" charset="0"/>
            </a:endParaRPr>
          </a:p>
        </p:txBody>
      </p:sp>
      <p:sp>
        <p:nvSpPr>
          <p:cNvPr id="74" name="Rectángulo 73">
            <a:extLst>
              <a:ext uri="{FF2B5EF4-FFF2-40B4-BE49-F238E27FC236}">
                <a16:creationId xmlns:a16="http://schemas.microsoft.com/office/drawing/2014/main" id="{DDB7701D-415D-4D7C-9EE4-B09C02112B09}"/>
              </a:ext>
            </a:extLst>
          </p:cNvPr>
          <p:cNvSpPr/>
          <p:nvPr/>
        </p:nvSpPr>
        <p:spPr>
          <a:xfrm>
            <a:off x="4424884" y="4399417"/>
            <a:ext cx="2043338" cy="519585"/>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es-MX" sz="900" dirty="0">
              <a:latin typeface="Arial" panose="020B0604020202020204" pitchFamily="34" charset="0"/>
              <a:cs typeface="Arial" panose="020B0604020202020204" pitchFamily="34" charset="0"/>
            </a:endParaRPr>
          </a:p>
        </p:txBody>
      </p:sp>
      <p:sp>
        <p:nvSpPr>
          <p:cNvPr id="76" name="Rectángulo 75">
            <a:extLst>
              <a:ext uri="{FF2B5EF4-FFF2-40B4-BE49-F238E27FC236}">
                <a16:creationId xmlns:a16="http://schemas.microsoft.com/office/drawing/2014/main" id="{3589C2AE-635A-41F5-97D9-22B96D18FCB6}"/>
              </a:ext>
            </a:extLst>
          </p:cNvPr>
          <p:cNvSpPr/>
          <p:nvPr/>
        </p:nvSpPr>
        <p:spPr>
          <a:xfrm>
            <a:off x="4945298" y="2240455"/>
            <a:ext cx="1601010" cy="230832"/>
          </a:xfrm>
          <a:prstGeom prst="rect">
            <a:avLst/>
          </a:prstGeom>
        </p:spPr>
        <p:txBody>
          <a:bodyPr wrap="square">
            <a:spAutoFit/>
          </a:bodyPr>
          <a:lstStyle/>
          <a:p>
            <a:pPr algn="just"/>
            <a:r>
              <a:rPr lang="es-MX" sz="900" dirty="0">
                <a:latin typeface="Arial" panose="020B0604020202020204" pitchFamily="34" charset="0"/>
                <a:cs typeface="Arial" panose="020B0604020202020204" pitchFamily="34" charset="0"/>
              </a:rPr>
              <a:t>Imagen</a:t>
            </a:r>
          </a:p>
        </p:txBody>
      </p:sp>
      <p:sp>
        <p:nvSpPr>
          <p:cNvPr id="38" name="Rectángulo 37">
            <a:extLst>
              <a:ext uri="{FF2B5EF4-FFF2-40B4-BE49-F238E27FC236}">
                <a16:creationId xmlns:a16="http://schemas.microsoft.com/office/drawing/2014/main" id="{9704F513-489F-4CBE-A186-BE47CBEC91D3}"/>
              </a:ext>
            </a:extLst>
          </p:cNvPr>
          <p:cNvSpPr/>
          <p:nvPr/>
        </p:nvSpPr>
        <p:spPr>
          <a:xfrm>
            <a:off x="4982965" y="4569082"/>
            <a:ext cx="1601010" cy="230832"/>
          </a:xfrm>
          <a:prstGeom prst="rect">
            <a:avLst/>
          </a:prstGeom>
        </p:spPr>
        <p:txBody>
          <a:bodyPr wrap="square">
            <a:spAutoFit/>
          </a:bodyPr>
          <a:lstStyle/>
          <a:p>
            <a:pPr algn="just"/>
            <a:r>
              <a:rPr lang="es-MX" sz="900" dirty="0">
                <a:latin typeface="Arial" panose="020B0604020202020204" pitchFamily="34" charset="0"/>
                <a:cs typeface="Arial" panose="020B0604020202020204" pitchFamily="34" charset="0"/>
              </a:rPr>
              <a:t>Cultural </a:t>
            </a:r>
          </a:p>
        </p:txBody>
      </p:sp>
      <p:pic>
        <p:nvPicPr>
          <p:cNvPr id="39" name="Imagen 38">
            <a:extLst>
              <a:ext uri="{FF2B5EF4-FFF2-40B4-BE49-F238E27FC236}">
                <a16:creationId xmlns:a16="http://schemas.microsoft.com/office/drawing/2014/main" id="{472EDBDF-7FB1-4626-88EC-CA775B4B7570}"/>
              </a:ext>
            </a:extLst>
          </p:cNvPr>
          <p:cNvPicPr>
            <a:picLocks noChangeAspect="1"/>
          </p:cNvPicPr>
          <p:nvPr/>
        </p:nvPicPr>
        <p:blipFill rotWithShape="1">
          <a:blip r:embed="rId6"/>
          <a:srcRect l="44810" t="16478" r="12451" b="14658"/>
          <a:stretch/>
        </p:blipFill>
        <p:spPr>
          <a:xfrm>
            <a:off x="3557675" y="5484109"/>
            <a:ext cx="2842047" cy="2574629"/>
          </a:xfrm>
          <a:prstGeom prst="rect">
            <a:avLst/>
          </a:prstGeom>
        </p:spPr>
      </p:pic>
      <p:sp>
        <p:nvSpPr>
          <p:cNvPr id="40" name="Rectángulo 39">
            <a:extLst>
              <a:ext uri="{FF2B5EF4-FFF2-40B4-BE49-F238E27FC236}">
                <a16:creationId xmlns:a16="http://schemas.microsoft.com/office/drawing/2014/main" id="{EB78EFAE-0F0D-4234-9B92-17A61AD20E83}"/>
              </a:ext>
            </a:extLst>
          </p:cNvPr>
          <p:cNvSpPr/>
          <p:nvPr/>
        </p:nvSpPr>
        <p:spPr>
          <a:xfrm>
            <a:off x="554622" y="2509549"/>
            <a:ext cx="1130437" cy="369332"/>
          </a:xfrm>
          <a:prstGeom prst="rect">
            <a:avLst/>
          </a:prstGeom>
        </p:spPr>
        <p:txBody>
          <a:bodyPr wrap="square">
            <a:spAutoFit/>
          </a:bodyPr>
          <a:lstStyle/>
          <a:p>
            <a:r>
              <a:rPr lang="es-MX" sz="900" dirty="0">
                <a:latin typeface="Arial" panose="020B0604020202020204" pitchFamily="34" charset="0"/>
                <a:cs typeface="Arial" panose="020B0604020202020204" pitchFamily="34" charset="0"/>
              </a:rPr>
              <a:t>Semiseco templado</a:t>
            </a:r>
          </a:p>
        </p:txBody>
      </p:sp>
      <p:pic>
        <p:nvPicPr>
          <p:cNvPr id="4" name="Imagen 3">
            <a:extLst>
              <a:ext uri="{FF2B5EF4-FFF2-40B4-BE49-F238E27FC236}">
                <a16:creationId xmlns:a16="http://schemas.microsoft.com/office/drawing/2014/main" id="{A6B7B926-FEF5-4017-B2C2-404EC15E03F8}"/>
              </a:ext>
            </a:extLst>
          </p:cNvPr>
          <p:cNvPicPr>
            <a:picLocks noChangeAspect="1"/>
          </p:cNvPicPr>
          <p:nvPr/>
        </p:nvPicPr>
        <p:blipFill>
          <a:blip r:embed="rId7"/>
          <a:stretch>
            <a:fillRect/>
          </a:stretch>
        </p:blipFill>
        <p:spPr>
          <a:xfrm>
            <a:off x="4585348" y="1411835"/>
            <a:ext cx="1718030" cy="1718030"/>
          </a:xfrm>
          <a:prstGeom prst="rect">
            <a:avLst/>
          </a:prstGeom>
        </p:spPr>
      </p:pic>
    </p:spTree>
    <p:extLst>
      <p:ext uri="{BB962C8B-B14F-4D97-AF65-F5344CB8AC3E}">
        <p14:creationId xmlns:p14="http://schemas.microsoft.com/office/powerpoint/2010/main" val="2063332749"/>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2646</TotalTime>
  <Words>294</Words>
  <Application>Microsoft Office PowerPoint</Application>
  <PresentationFormat>Carta (216 x 279 mm)</PresentationFormat>
  <Paragraphs>30</Paragraphs>
  <Slides>1</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Roboto</vt:lpstr>
      <vt:lpstr>Arial</vt:lpstr>
      <vt:lpstr>Times New Roman</vt:lpstr>
      <vt:lpstr>Dosis</vt:lpstr>
      <vt:lpstr>William template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Nicolás</cp:lastModifiedBy>
  <cp:revision>139</cp:revision>
  <cp:lastPrinted>2019-08-15T17:40:36Z</cp:lastPrinted>
  <dcterms:modified xsi:type="dcterms:W3CDTF">2021-12-14T19:57:40Z</dcterms:modified>
</cp:coreProperties>
</file>