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7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22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9159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30778" y="198385"/>
            <a:ext cx="1187004" cy="395419"/>
          </a:xfrm>
          <a:prstGeom prst="rect">
            <a:avLst/>
          </a:prstGeom>
        </p:spPr>
      </p:pic>
      <p:pic>
        <p:nvPicPr>
          <p:cNvPr id="23" name="Imagen 22">
            <a:extLst>
              <a:ext uri="{FF2B5EF4-FFF2-40B4-BE49-F238E27FC236}">
                <a16:creationId xmlns:a16="http://schemas.microsoft.com/office/drawing/2014/main" id="{A7B18005-633E-4AC1-9A98-7F1906ADF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2033" y="-28325"/>
            <a:ext cx="779065" cy="839930"/>
          </a:xfrm>
          <a:prstGeom prst="rect">
            <a:avLst/>
          </a:prstGeom>
        </p:spPr>
      </p:pic>
      <p:sp>
        <p:nvSpPr>
          <p:cNvPr id="32" name="Rectángulo 31">
            <a:extLst>
              <a:ext uri="{FF2B5EF4-FFF2-40B4-BE49-F238E27FC236}">
                <a16:creationId xmlns:a16="http://schemas.microsoft.com/office/drawing/2014/main" id="{BDB37753-43BD-412D-A2EA-3F055E73F432}"/>
              </a:ext>
            </a:extLst>
          </p:cNvPr>
          <p:cNvSpPr/>
          <p:nvPr/>
        </p:nvSpPr>
        <p:spPr>
          <a:xfrm>
            <a:off x="2218333" y="1369039"/>
            <a:ext cx="229101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mn-lt"/>
              </a:rPr>
              <a:t>SALSA DE CHINICUILES</a:t>
            </a:r>
            <a:endParaRPr kumimoji="0" lang="es-MX" sz="1400" b="1" i="0" u="none" strike="noStrike" kern="0" cap="none" spc="0" normalizeH="0" baseline="0" noProof="0" dirty="0">
              <a:ln>
                <a:noFill/>
              </a:ln>
              <a:solidFill>
                <a:srgbClr val="CC6600"/>
              </a:solidFill>
              <a:effectLst/>
              <a:uLnTx/>
              <a:uFillTx/>
              <a:latin typeface="+mn-lt"/>
              <a:cs typeface="Arial"/>
              <a:sym typeface="Arial"/>
            </a:endParaRPr>
          </a:p>
        </p:txBody>
      </p:sp>
      <p:sp>
        <p:nvSpPr>
          <p:cNvPr id="15" name="Rectángulo 14">
            <a:extLst>
              <a:ext uri="{FF2B5EF4-FFF2-40B4-BE49-F238E27FC236}">
                <a16:creationId xmlns:a16="http://schemas.microsoft.com/office/drawing/2014/main" id="{5174F4CA-13F1-4488-B042-42C5A72A7CDB}"/>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900" b="0" i="0" u="none" strike="noStrike" kern="0" cap="none" spc="0" normalizeH="0" baseline="0" noProof="0">
              <a:ln>
                <a:noFill/>
              </a:ln>
              <a:solidFill>
                <a:srgbClr val="FFFFFF"/>
              </a:solidFill>
              <a:effectLst/>
              <a:uLnTx/>
              <a:uFillTx/>
              <a:ea typeface="+mn-ea"/>
              <a:cs typeface="+mn-cs"/>
              <a:sym typeface="Arial"/>
            </a:endParaRPr>
          </a:p>
        </p:txBody>
      </p:sp>
      <p:sp>
        <p:nvSpPr>
          <p:cNvPr id="21" name="Rectángulo 20">
            <a:extLst>
              <a:ext uri="{FF2B5EF4-FFF2-40B4-BE49-F238E27FC236}">
                <a16:creationId xmlns:a16="http://schemas.microsoft.com/office/drawing/2014/main" id="{22D8E011-D110-431A-A48C-53C935ABA8C7}"/>
              </a:ext>
            </a:extLst>
          </p:cNvPr>
          <p:cNvSpPr/>
          <p:nvPr/>
        </p:nvSpPr>
        <p:spPr>
          <a:xfrm>
            <a:off x="596318" y="612926"/>
            <a:ext cx="2191626" cy="507831"/>
          </a:xfrm>
          <a:prstGeom prst="rect">
            <a:avLst/>
          </a:prstGeom>
        </p:spPr>
        <p:txBody>
          <a:bodyPr wrap="none">
            <a:spAutoFit/>
          </a:bodyPr>
          <a:lstStyle/>
          <a:p>
            <a:r>
              <a:rPr lang="es-MX" sz="900" b="1" dirty="0">
                <a:latin typeface="+mn-lt"/>
                <a:cs typeface="Times New Roman" panose="02020603050405020304" pitchFamily="18" charset="0"/>
              </a:rPr>
              <a:t>CLAVE: </a:t>
            </a:r>
            <a:r>
              <a:rPr lang="es-MX" sz="900" dirty="0">
                <a:latin typeface="+mn-lt"/>
                <a:cs typeface="Times New Roman" panose="02020603050405020304" pitchFamily="18" charset="0"/>
              </a:rPr>
              <a:t>ICAT-AJA1 </a:t>
            </a:r>
          </a:p>
          <a:p>
            <a:r>
              <a:rPr lang="es-MX" sz="900" b="1" dirty="0">
                <a:latin typeface="+mn-lt"/>
                <a:cs typeface="Times New Roman" panose="02020603050405020304" pitchFamily="18" charset="0"/>
              </a:rPr>
              <a:t>CATEGORIA</a:t>
            </a:r>
            <a:r>
              <a:rPr lang="es-MX" sz="900" b="1">
                <a:latin typeface="+mn-lt"/>
                <a:cs typeface="Times New Roman" panose="02020603050405020304" pitchFamily="18" charset="0"/>
              </a:rPr>
              <a:t>: </a:t>
            </a:r>
            <a:r>
              <a:rPr lang="es-MX" sz="900">
                <a:latin typeface="+mn-lt"/>
                <a:cs typeface="Times New Roman" panose="02020603050405020304" pitchFamily="18" charset="0"/>
              </a:rPr>
              <a:t>CULTURAL</a:t>
            </a:r>
            <a:endParaRPr lang="es-MX" sz="900" dirty="0">
              <a:latin typeface="+mn-lt"/>
              <a:cs typeface="Times New Roman" panose="02020603050405020304" pitchFamily="18" charset="0"/>
            </a:endParaRPr>
          </a:p>
          <a:p>
            <a:r>
              <a:rPr lang="es-MX" sz="900" b="1" dirty="0">
                <a:latin typeface="+mn-lt"/>
                <a:cs typeface="Times New Roman" panose="02020603050405020304" pitchFamily="18" charset="0"/>
              </a:rPr>
              <a:t>SUBCATEGORIA:  </a:t>
            </a:r>
            <a:r>
              <a:rPr lang="es-MX" sz="900" dirty="0">
                <a:latin typeface="+mn-lt"/>
                <a:cs typeface="Times New Roman" panose="02020603050405020304" pitchFamily="18" charset="0"/>
              </a:rPr>
              <a:t>USOS SOCIALES </a:t>
            </a:r>
          </a:p>
        </p:txBody>
      </p:sp>
      <p:sp>
        <p:nvSpPr>
          <p:cNvPr id="3" name="Rectángulo 2">
            <a:extLst>
              <a:ext uri="{FF2B5EF4-FFF2-40B4-BE49-F238E27FC236}">
                <a16:creationId xmlns:a16="http://schemas.microsoft.com/office/drawing/2014/main" id="{4386E040-5EEC-48EC-B7CA-490CB9A91E36}"/>
              </a:ext>
            </a:extLst>
          </p:cNvPr>
          <p:cNvSpPr/>
          <p:nvPr/>
        </p:nvSpPr>
        <p:spPr>
          <a:xfrm>
            <a:off x="381741" y="3340820"/>
            <a:ext cx="6094518" cy="2123658"/>
          </a:xfrm>
          <a:prstGeom prst="rect">
            <a:avLst/>
          </a:prstGeom>
        </p:spPr>
        <p:txBody>
          <a:bodyPr wrap="square">
            <a:spAutoFit/>
          </a:bodyPr>
          <a:lstStyle/>
          <a:p>
            <a:pPr algn="just"/>
            <a:r>
              <a:rPr lang="es-MX" sz="1200" dirty="0">
                <a:latin typeface="+mn-lt"/>
              </a:rPr>
              <a:t>La salsa de chinicuiles es un platillo típico del municipio de Ajacuba, la cual se caracteriza por su peculiar sabor de los chinicuiles en la salsa, este es un platillo que solo se sirve por temporadas (agosto-septiembre), para realizar esta salsa el costo de los chinicuiles está en un precio aproximado entre $1000 a $2000 un litro de estos deliciosos gusanos de maguey. Muchas personas no conocen estas orugas, las cuales tienen una medida aproximada de 5 centímetros o menos, estos únicamente se dan en el maguey y los chinicuiles se encuentran en sus raíces, por lo que se tienen que desenterrar para poder sacarlos, posteriormente asarlos en un comal, junto con los chiles, tomates, cebolla y ajos, después se vierten todos estos en un molcajete y se machacan hasta generar la salsa.</a:t>
            </a:r>
          </a:p>
          <a:p>
            <a:pPr algn="just"/>
            <a:endParaRPr lang="es-MX" sz="1200" dirty="0">
              <a:latin typeface="+mn-lt"/>
            </a:endParaRPr>
          </a:p>
        </p:txBody>
      </p:sp>
      <p:sp>
        <p:nvSpPr>
          <p:cNvPr id="25" name="Rectángulo 24">
            <a:extLst>
              <a:ext uri="{FF2B5EF4-FFF2-40B4-BE49-F238E27FC236}">
                <a16:creationId xmlns:a16="http://schemas.microsoft.com/office/drawing/2014/main" id="{34D832C1-5DC6-4B2E-8754-C730CE820818}"/>
              </a:ext>
            </a:extLst>
          </p:cNvPr>
          <p:cNvSpPr/>
          <p:nvPr/>
        </p:nvSpPr>
        <p:spPr>
          <a:xfrm>
            <a:off x="351005" y="1950587"/>
            <a:ext cx="4123245"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UBICACIÓN: </a:t>
            </a:r>
            <a:r>
              <a:rPr lang="es-MX" sz="1200" dirty="0">
                <a:latin typeface="+mn-lt"/>
                <a:cs typeface="Times New Roman" panose="02020603050405020304" pitchFamily="18" charset="0"/>
              </a:rPr>
              <a:t>Ajacuba Hidalgo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a:p>
            <a:pPr>
              <a:defRPr/>
            </a:pPr>
            <a:r>
              <a:rPr kumimoji="0" lang="es-MX" sz="12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COORDENADAS: </a:t>
            </a:r>
            <a:r>
              <a:rPr kumimoji="0" lang="es-MX" sz="12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20° 01’ y 20° 13’N, 98° 58’ y 99° 12’W </a:t>
            </a:r>
          </a:p>
        </p:txBody>
      </p:sp>
      <p:sp>
        <p:nvSpPr>
          <p:cNvPr id="11" name="Rectángulo 10">
            <a:extLst>
              <a:ext uri="{FF2B5EF4-FFF2-40B4-BE49-F238E27FC236}">
                <a16:creationId xmlns:a16="http://schemas.microsoft.com/office/drawing/2014/main" id="{15861330-F4DF-40CC-9302-75560284AB6D}"/>
              </a:ext>
            </a:extLst>
          </p:cNvPr>
          <p:cNvSpPr/>
          <p:nvPr/>
        </p:nvSpPr>
        <p:spPr>
          <a:xfrm>
            <a:off x="1797168" y="193694"/>
            <a:ext cx="366977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mn-lt"/>
                <a:cs typeface="Arial"/>
                <a:sym typeface="Arial"/>
              </a:rPr>
              <a:t>OBSERVATORIO DEL PATRIMONIO CULTURAL Y NATURAL DEL VALLE DE  MEZQUITAL</a:t>
            </a:r>
          </a:p>
        </p:txBody>
      </p:sp>
      <p:sp>
        <p:nvSpPr>
          <p:cNvPr id="12" name="Rectángulo 11">
            <a:extLst>
              <a:ext uri="{FF2B5EF4-FFF2-40B4-BE49-F238E27FC236}">
                <a16:creationId xmlns:a16="http://schemas.microsoft.com/office/drawing/2014/main" id="{63B0CFFE-887A-48DF-9DE2-25BC3078AF9F}"/>
              </a:ext>
            </a:extLst>
          </p:cNvPr>
          <p:cNvSpPr/>
          <p:nvPr/>
        </p:nvSpPr>
        <p:spPr>
          <a:xfrm>
            <a:off x="2718985" y="487949"/>
            <a:ext cx="1826141"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Rectángulo 12">
            <a:extLst>
              <a:ext uri="{FF2B5EF4-FFF2-40B4-BE49-F238E27FC236}">
                <a16:creationId xmlns:a16="http://schemas.microsoft.com/office/drawing/2014/main" id="{F109D8D3-C86C-463D-A053-445BE58AC716}"/>
              </a:ext>
            </a:extLst>
          </p:cNvPr>
          <p:cNvSpPr/>
          <p:nvPr/>
        </p:nvSpPr>
        <p:spPr>
          <a:xfrm>
            <a:off x="5811233" y="801505"/>
            <a:ext cx="56297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mn-lt"/>
                <a:cs typeface="Arial"/>
                <a:sym typeface="Arial"/>
              </a:rPr>
              <a:t>PAG. </a:t>
            </a:r>
            <a:r>
              <a:rPr lang="es-MX" sz="900" b="1" dirty="0">
                <a:latin typeface="+mn-lt"/>
              </a:rPr>
              <a:t>1</a:t>
            </a:r>
            <a:endParaRPr kumimoji="0" lang="es-MX" sz="900" b="0" i="0" u="none" strike="noStrike" kern="0" cap="none" spc="0" normalizeH="0" baseline="0" noProof="0" dirty="0">
              <a:ln>
                <a:noFill/>
              </a:ln>
              <a:solidFill>
                <a:srgbClr val="000000"/>
              </a:solidFill>
              <a:effectLst/>
              <a:uLnTx/>
              <a:uFillTx/>
              <a:latin typeface="+mn-lt"/>
              <a:cs typeface="Arial"/>
              <a:sym typeface="Arial"/>
            </a:endParaRPr>
          </a:p>
        </p:txBody>
      </p:sp>
    </p:spTree>
    <p:extLst>
      <p:ext uri="{BB962C8B-B14F-4D97-AF65-F5344CB8AC3E}">
        <p14:creationId xmlns:p14="http://schemas.microsoft.com/office/powerpoint/2010/main" val="3305529372"/>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1345</TotalTime>
  <Words>200</Words>
  <Application>Microsoft Office PowerPoint</Application>
  <PresentationFormat>Carta (216 x 279 mm)</PresentationFormat>
  <Paragraphs>12</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Arial</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119</cp:revision>
  <cp:lastPrinted>2019-08-15T17:40:00Z</cp:lastPrinted>
  <dcterms:modified xsi:type="dcterms:W3CDTF">2021-12-14T19:59:14Z</dcterms:modified>
</cp:coreProperties>
</file>