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iv90CrcI13L1wQjUvhV7LEHeDh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900" u="none" cap="none" strike="noStrike">
              <a:solidFill>
                <a:schemeClr val="lt1"/>
              </a:solidFill>
              <a:latin typeface="Arial"/>
              <a:ea typeface="Arial"/>
              <a:cs typeface="Arial"/>
              <a:sym typeface="Arial"/>
            </a:endParaRPr>
          </a:p>
        </p:txBody>
      </p:sp>
      <p:sp>
        <p:nvSpPr>
          <p:cNvPr id="20" name="Google Shape;20;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sz="900"/>
              <a:t>‹#›</a:t>
            </a:fld>
            <a:endParaRPr sz="900"/>
          </a:p>
        </p:txBody>
      </p:sp>
      <p:pic>
        <p:nvPicPr>
          <p:cNvPr id="21" name="Google Shape;21;p1"/>
          <p:cNvPicPr preferRelativeResize="0"/>
          <p:nvPr/>
        </p:nvPicPr>
        <p:blipFill rotWithShape="1">
          <a:blip r:embed="rId3">
            <a:alphaModFix/>
          </a:blip>
          <a:srcRect b="5061" l="0" r="18234" t="29397"/>
          <a:stretch/>
        </p:blipFill>
        <p:spPr>
          <a:xfrm>
            <a:off x="717092" y="164124"/>
            <a:ext cx="1187004" cy="395419"/>
          </a:xfrm>
          <a:prstGeom prst="rect">
            <a:avLst/>
          </a:prstGeom>
          <a:noFill/>
          <a:ln>
            <a:noFill/>
          </a:ln>
        </p:spPr>
      </p:pic>
      <p:sp>
        <p:nvSpPr>
          <p:cNvPr id="22" name="Google Shape;22;p1"/>
          <p:cNvSpPr/>
          <p:nvPr/>
        </p:nvSpPr>
        <p:spPr>
          <a:xfrm>
            <a:off x="729381" y="543975"/>
            <a:ext cx="4204126"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CLAVE: </a:t>
            </a:r>
            <a:r>
              <a:rPr b="0" i="0" lang="es-MX" sz="900" u="none" cap="none" strike="noStrike">
                <a:solidFill>
                  <a:srgbClr val="000000"/>
                </a:solidFill>
                <a:latin typeface="Arial"/>
                <a:ea typeface="Arial"/>
                <a:cs typeface="Arial"/>
                <a:sym typeface="Arial"/>
              </a:rPr>
              <a:t>ICAT-AJA2</a:t>
            </a:r>
            <a:r>
              <a:rPr b="1" i="0" lang="es-MX" sz="900" u="none" cap="none" strike="noStrike">
                <a:solidFill>
                  <a:srgbClr val="000000"/>
                </a:solidFill>
                <a:latin typeface="Arial"/>
                <a:ea typeface="Arial"/>
                <a:cs typeface="Arial"/>
                <a:sym typeface="Arial"/>
              </a:rPr>
              <a:t>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CATEGORIA: </a:t>
            </a:r>
            <a:r>
              <a:rPr b="0" i="0" lang="es-MX" sz="900" u="none" cap="none" strike="noStrike">
                <a:solidFill>
                  <a:srgbClr val="000000"/>
                </a:solidFill>
                <a:latin typeface="Arial"/>
                <a:ea typeface="Arial"/>
                <a:cs typeface="Arial"/>
                <a:sym typeface="Arial"/>
              </a:rPr>
              <a:t>CULTURAL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SUBCATEGORIA: </a:t>
            </a:r>
            <a:r>
              <a:rPr b="0" i="0" lang="es-MX" sz="900" u="none" cap="none" strike="noStrike">
                <a:solidFill>
                  <a:srgbClr val="000000"/>
                </a:solidFill>
                <a:latin typeface="Arial"/>
                <a:ea typeface="Arial"/>
                <a:cs typeface="Arial"/>
                <a:sym typeface="Arial"/>
              </a:rPr>
              <a:t>USOS SOCIALES</a:t>
            </a:r>
            <a:endParaRPr/>
          </a:p>
        </p:txBody>
      </p:sp>
      <p:sp>
        <p:nvSpPr>
          <p:cNvPr id="23" name="Google Shape;23;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p:txBody>
      </p:sp>
      <p:sp>
        <p:nvSpPr>
          <p:cNvPr id="24" name="Google Shape;24;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p:txBody>
      </p:sp>
      <p:sp>
        <p:nvSpPr>
          <p:cNvPr id="25" name="Google Shape;25;p1"/>
          <p:cNvSpPr/>
          <p:nvPr/>
        </p:nvSpPr>
        <p:spPr>
          <a:xfrm>
            <a:off x="422250" y="2262801"/>
            <a:ext cx="537327"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Clima:</a:t>
            </a:r>
            <a:endParaRPr/>
          </a:p>
        </p:txBody>
      </p:sp>
      <p:sp>
        <p:nvSpPr>
          <p:cNvPr id="26" name="Google Shape;26;p1"/>
          <p:cNvSpPr/>
          <p:nvPr/>
        </p:nvSpPr>
        <p:spPr>
          <a:xfrm>
            <a:off x="422250" y="1810384"/>
            <a:ext cx="1595309"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Ubicación y Localización:</a:t>
            </a:r>
            <a:endParaRPr/>
          </a:p>
        </p:txBody>
      </p:sp>
      <p:sp>
        <p:nvSpPr>
          <p:cNvPr id="27" name="Google Shape;27;p1"/>
          <p:cNvSpPr/>
          <p:nvPr/>
        </p:nvSpPr>
        <p:spPr>
          <a:xfrm>
            <a:off x="434872" y="1367638"/>
            <a:ext cx="65915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Nombre:</a:t>
            </a:r>
            <a:endParaRPr/>
          </a:p>
        </p:txBody>
      </p:sp>
      <p:sp>
        <p:nvSpPr>
          <p:cNvPr id="28" name="Google Shape;28;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p:txBody>
      </p:sp>
      <p:sp>
        <p:nvSpPr>
          <p:cNvPr id="29" name="Google Shape;29;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p:txBody>
      </p:sp>
      <p:sp>
        <p:nvSpPr>
          <p:cNvPr id="30" name="Google Shape;30;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p:txBody>
      </p:sp>
      <p:sp>
        <p:nvSpPr>
          <p:cNvPr id="31" name="Google Shape;31;p1"/>
          <p:cNvSpPr/>
          <p:nvPr/>
        </p:nvSpPr>
        <p:spPr>
          <a:xfrm>
            <a:off x="4386925" y="3813894"/>
            <a:ext cx="633507"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Lengua:</a:t>
            </a:r>
            <a:endParaRPr/>
          </a:p>
        </p:txBody>
      </p:sp>
      <p:sp>
        <p:nvSpPr>
          <p:cNvPr id="32" name="Google Shape;32;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3" name="Google Shape;33;p1"/>
          <p:cNvSpPr/>
          <p:nvPr/>
        </p:nvSpPr>
        <p:spPr>
          <a:xfrm>
            <a:off x="432504" y="4968429"/>
            <a:ext cx="1246229"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Justificación:</a:t>
            </a:r>
            <a:endParaRPr/>
          </a:p>
        </p:txBody>
      </p:sp>
      <p:sp>
        <p:nvSpPr>
          <p:cNvPr id="34" name="Google Shape;34;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900" u="none" cap="none" strike="noStrike">
                <a:solidFill>
                  <a:schemeClr val="dk1"/>
                </a:solidFill>
                <a:latin typeface="Arial"/>
                <a:ea typeface="Arial"/>
                <a:cs typeface="Arial"/>
                <a:sym typeface="Arial"/>
              </a:rPr>
              <a:t>Subcategoría:</a:t>
            </a:r>
            <a:endParaRPr/>
          </a:p>
          <a:p>
            <a:pPr indent="0" lvl="0" marL="0" marR="0" rtl="0" algn="l">
              <a:lnSpc>
                <a:spcPct val="100000"/>
              </a:lnSpc>
              <a:spcBef>
                <a:spcPts val="0"/>
              </a:spcBef>
              <a:spcAft>
                <a:spcPts val="0"/>
              </a:spcAft>
              <a:buNone/>
            </a:pPr>
            <a:r>
              <a:t/>
            </a:r>
            <a:endParaRPr b="1"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1" i="0" lang="es-MX" sz="900" u="none" cap="none" strike="noStrike">
                <a:solidFill>
                  <a:schemeClr val="dk1"/>
                </a:solidFill>
                <a:latin typeface="Arial"/>
                <a:ea typeface="Arial"/>
                <a:cs typeface="Arial"/>
                <a:sym typeface="Arial"/>
              </a:rPr>
              <a:t>  </a:t>
            </a:r>
            <a:r>
              <a:rPr b="0" i="0" lang="es-MX" sz="900" u="none" cap="none" strike="noStrike">
                <a:solidFill>
                  <a:schemeClr val="dk1"/>
                </a:solidFill>
                <a:latin typeface="Arial"/>
                <a:ea typeface="Arial"/>
                <a:cs typeface="Arial"/>
                <a:sym typeface="Arial"/>
              </a:rPr>
              <a:t>Época Virreinal</a:t>
            </a:r>
            <a:endParaRPr/>
          </a:p>
        </p:txBody>
      </p:sp>
      <p:sp>
        <p:nvSpPr>
          <p:cNvPr id="35" name="Google Shape;35;p1"/>
          <p:cNvSpPr/>
          <p:nvPr/>
        </p:nvSpPr>
        <p:spPr>
          <a:xfrm>
            <a:off x="1462158" y="1457501"/>
            <a:ext cx="125547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s-MX" sz="900"/>
              <a:t>Conejo en Adobo</a:t>
            </a:r>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p:txBody>
      </p:sp>
      <p:sp>
        <p:nvSpPr>
          <p:cNvPr id="36" name="Google Shape;36;p1"/>
          <p:cNvSpPr/>
          <p:nvPr/>
        </p:nvSpPr>
        <p:spPr>
          <a:xfrm>
            <a:off x="2364225" y="1890815"/>
            <a:ext cx="272931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900" u="none" cap="none" strike="noStrike">
                <a:solidFill>
                  <a:srgbClr val="000000"/>
                </a:solidFill>
                <a:latin typeface="Arial"/>
                <a:ea typeface="Arial"/>
                <a:cs typeface="Arial"/>
                <a:sym typeface="Arial"/>
              </a:rPr>
              <a:t>Ajacuba Hidalgo </a:t>
            </a:r>
            <a:endParaRPr/>
          </a:p>
        </p:txBody>
      </p:sp>
      <p:sp>
        <p:nvSpPr>
          <p:cNvPr id="37" name="Google Shape;37;p1"/>
          <p:cNvSpPr/>
          <p:nvPr/>
        </p:nvSpPr>
        <p:spPr>
          <a:xfrm>
            <a:off x="4386925" y="4393876"/>
            <a:ext cx="44114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Uso:</a:t>
            </a:r>
            <a:endParaRPr/>
          </a:p>
        </p:txBody>
      </p:sp>
      <p:sp>
        <p:nvSpPr>
          <p:cNvPr id="38" name="Google Shape;38;p1"/>
          <p:cNvSpPr/>
          <p:nvPr/>
        </p:nvSpPr>
        <p:spPr>
          <a:xfrm>
            <a:off x="456104" y="5315598"/>
            <a:ext cx="2961173" cy="133882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900" u="none" cap="none" strike="noStrike">
                <a:solidFill>
                  <a:srgbClr val="000000"/>
                </a:solidFill>
                <a:latin typeface="Arial"/>
                <a:ea typeface="Arial"/>
                <a:cs typeface="Arial"/>
                <a:sym typeface="Arial"/>
              </a:rPr>
              <a:t>El conejo en adobo se comenzó a preparar en todo el estado de Hidalgo, ya que por el clima semi seco hay una flora muy característica del sitio, lo que ocasiona que abunden muchos conejos en este sitio, sin embargo, en el Municipio de Ajacuba para preparar este platillo se le dio un sabor característico y propio del sitio, el cual ha pasado de generación en generación haciéndolo un platillo típico y representativo del lugar.</a:t>
            </a:r>
            <a:endParaRPr/>
          </a:p>
        </p:txBody>
      </p:sp>
      <p:sp>
        <p:nvSpPr>
          <p:cNvPr id="39" name="Google Shape;39;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p:txBody>
      </p:sp>
      <p:sp>
        <p:nvSpPr>
          <p:cNvPr id="40" name="Google Shape;40;p1"/>
          <p:cNvSpPr/>
          <p:nvPr/>
        </p:nvSpPr>
        <p:spPr>
          <a:xfrm>
            <a:off x="1735559" y="2242219"/>
            <a:ext cx="262054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Coordenadas</a:t>
            </a:r>
            <a:r>
              <a:rPr b="0" i="0" lang="es-MX" sz="900" u="none" cap="none" strike="noStrike">
                <a:solidFill>
                  <a:srgbClr val="000000"/>
                </a:solidFill>
                <a:latin typeface="Arial"/>
                <a:ea typeface="Arial"/>
                <a:cs typeface="Arial"/>
                <a:sym typeface="Arial"/>
              </a:rPr>
              <a:t>: 20°05'32.8"N 99°07'19.5"W</a:t>
            </a:r>
            <a:endParaRPr b="0" i="0" sz="900" u="none" cap="none" strike="noStrike">
              <a:solidFill>
                <a:srgbClr val="000000"/>
              </a:solidFill>
              <a:latin typeface="Arial"/>
              <a:ea typeface="Arial"/>
              <a:cs typeface="Arial"/>
              <a:sym typeface="Arial"/>
            </a:endParaRPr>
          </a:p>
        </p:txBody>
      </p:sp>
      <p:sp>
        <p:nvSpPr>
          <p:cNvPr id="41" name="Google Shape;41;p1"/>
          <p:cNvSpPr/>
          <p:nvPr/>
        </p:nvSpPr>
        <p:spPr>
          <a:xfrm>
            <a:off x="456104" y="2957788"/>
            <a:ext cx="3940751"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Descripción contextual (social, ambiental, cultural):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900" u="none" cap="none" strike="noStrike">
                <a:solidFill>
                  <a:srgbClr val="000000"/>
                </a:solidFill>
                <a:latin typeface="Arial"/>
                <a:ea typeface="Arial"/>
                <a:cs typeface="Arial"/>
                <a:sym typeface="Arial"/>
              </a:rPr>
              <a:t>El conejo en adobo es un platillo típico del estado Tlaxcala y fue traído al estado de Hidalgo, posteriormente llevó al municipio de Ajacuba, el cual fue considerado como un platillo exquisito, la mayoría de veces se prepara este platillo con conejo de campo, el cual se caza en los cerros, donde estos se alimentan de la flora silvestre de este lugar, así para darle un mejor sabor, así mismo el adobo que se le agrega para complementar este platillo, es muy exquisito debido a su mezcla de chiles, especies entre otros, este platillo lo acompañan con tortillas echas a manos para poder degustarse. Generalmente, se consume, durante todo el año, y se suele servir  como Segundo plato. </a:t>
            </a:r>
            <a:endParaRPr/>
          </a:p>
          <a:p>
            <a:pPr indent="0" lvl="0" marL="0" marR="0" rtl="0" algn="just">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p:txBody>
      </p:sp>
      <p:sp>
        <p:nvSpPr>
          <p:cNvPr id="42" name="Google Shape;42;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900" u="none" cap="none" strike="noStrike">
                <a:solidFill>
                  <a:schemeClr val="dk1"/>
                </a:solidFill>
                <a:latin typeface="Arial"/>
                <a:ea typeface="Arial"/>
                <a:cs typeface="Arial"/>
                <a:sym typeface="Arial"/>
              </a:rPr>
              <a:t>Temperatura:</a:t>
            </a:r>
            <a:r>
              <a:rPr b="0" i="0" lang="es-MX" sz="900" u="none" cap="none" strike="noStrike">
                <a:solidFill>
                  <a:schemeClr val="dk1"/>
                </a:solidFill>
                <a:latin typeface="Arial"/>
                <a:ea typeface="Arial"/>
                <a:cs typeface="Arial"/>
                <a:sym typeface="Arial"/>
              </a:rPr>
              <a:t> 17.5° C</a:t>
            </a:r>
            <a:endParaRPr/>
          </a:p>
        </p:txBody>
      </p:sp>
      <p:sp>
        <p:nvSpPr>
          <p:cNvPr id="43" name="Google Shape;43;p1"/>
          <p:cNvSpPr/>
          <p:nvPr/>
        </p:nvSpPr>
        <p:spPr>
          <a:xfrm>
            <a:off x="5030362" y="4009804"/>
            <a:ext cx="1601010" cy="23083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900" u="none" cap="none" strike="noStrike">
                <a:solidFill>
                  <a:srgbClr val="000000"/>
                </a:solidFill>
                <a:latin typeface="Arial"/>
                <a:ea typeface="Arial"/>
                <a:cs typeface="Arial"/>
                <a:sym typeface="Arial"/>
              </a:rPr>
              <a:t>Otomí y Náhuatl.</a:t>
            </a:r>
            <a:endParaRPr/>
          </a:p>
        </p:txBody>
      </p:sp>
      <p:sp>
        <p:nvSpPr>
          <p:cNvPr id="44" name="Google Shape;44;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5" name="Google Shape;45;p1"/>
          <p:cNvSpPr/>
          <p:nvPr/>
        </p:nvSpPr>
        <p:spPr>
          <a:xfrm>
            <a:off x="3466497" y="4990674"/>
            <a:ext cx="1246229"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Localización :</a:t>
            </a:r>
            <a:endParaRPr/>
          </a:p>
        </p:txBody>
      </p:sp>
      <p:pic>
        <p:nvPicPr>
          <p:cNvPr id="46" name="Google Shape;46;p1"/>
          <p:cNvPicPr preferRelativeResize="0"/>
          <p:nvPr/>
        </p:nvPicPr>
        <p:blipFill rotWithShape="1">
          <a:blip r:embed="rId4">
            <a:alphaModFix/>
          </a:blip>
          <a:srcRect b="0" l="0" r="0" t="0"/>
          <a:stretch/>
        </p:blipFill>
        <p:spPr>
          <a:xfrm>
            <a:off x="5499343" y="93004"/>
            <a:ext cx="628366" cy="677457"/>
          </a:xfrm>
          <a:prstGeom prst="rect">
            <a:avLst/>
          </a:prstGeom>
          <a:noFill/>
          <a:ln>
            <a:noFill/>
          </a:ln>
        </p:spPr>
      </p:pic>
      <p:sp>
        <p:nvSpPr>
          <p:cNvPr id="47" name="Google Shape;47;p1"/>
          <p:cNvSpPr/>
          <p:nvPr/>
        </p:nvSpPr>
        <p:spPr>
          <a:xfrm>
            <a:off x="1866831" y="145728"/>
            <a:ext cx="366977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DEL VALLE DE MEZQUITAL</a:t>
            </a:r>
            <a:endParaRPr/>
          </a:p>
        </p:txBody>
      </p:sp>
      <p:sp>
        <p:nvSpPr>
          <p:cNvPr id="48" name="Google Shape;48;p1"/>
          <p:cNvSpPr/>
          <p:nvPr/>
        </p:nvSpPr>
        <p:spPr>
          <a:xfrm>
            <a:off x="2788649" y="481982"/>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b="0" i="0" sz="900" u="none" cap="none" strike="noStrike">
              <a:solidFill>
                <a:srgbClr val="000000"/>
              </a:solidFill>
              <a:latin typeface="Arial"/>
              <a:ea typeface="Arial"/>
              <a:cs typeface="Arial"/>
              <a:sym typeface="Arial"/>
            </a:endParaRPr>
          </a:p>
        </p:txBody>
      </p:sp>
      <p:sp>
        <p:nvSpPr>
          <p:cNvPr id="49" name="Google Shape;49;p1"/>
          <p:cNvSpPr/>
          <p:nvPr/>
        </p:nvSpPr>
        <p:spPr>
          <a:xfrm>
            <a:off x="5915202" y="834126"/>
            <a:ext cx="5629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900" u="none" cap="none" strike="noStrike">
                <a:solidFill>
                  <a:srgbClr val="000000"/>
                </a:solidFill>
                <a:latin typeface="Arial"/>
                <a:ea typeface="Arial"/>
                <a:cs typeface="Arial"/>
                <a:sym typeface="Arial"/>
              </a:rPr>
              <a:t>PÁG. 1</a:t>
            </a:r>
            <a:endParaRPr b="0" i="0" sz="900" u="none" cap="none" strike="noStrike">
              <a:solidFill>
                <a:srgbClr val="000000"/>
              </a:solidFill>
              <a:latin typeface="Arial"/>
              <a:ea typeface="Arial"/>
              <a:cs typeface="Arial"/>
              <a:sym typeface="Arial"/>
            </a:endParaRPr>
          </a:p>
        </p:txBody>
      </p:sp>
      <p:pic>
        <p:nvPicPr>
          <p:cNvPr id="50" name="Google Shape;50;p1"/>
          <p:cNvPicPr preferRelativeResize="0"/>
          <p:nvPr/>
        </p:nvPicPr>
        <p:blipFill rotWithShape="1">
          <a:blip r:embed="rId5">
            <a:alphaModFix/>
          </a:blip>
          <a:srcRect b="0" l="0" r="0" t="0"/>
          <a:stretch/>
        </p:blipFill>
        <p:spPr>
          <a:xfrm>
            <a:off x="6177733" y="233268"/>
            <a:ext cx="443978" cy="364201"/>
          </a:xfrm>
          <a:prstGeom prst="rect">
            <a:avLst/>
          </a:prstGeom>
          <a:noFill/>
          <a:ln>
            <a:noFill/>
          </a:ln>
        </p:spPr>
      </p:pic>
      <p:sp>
        <p:nvSpPr>
          <p:cNvPr id="51" name="Google Shape;51;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p:txBody>
      </p:sp>
      <p:sp>
        <p:nvSpPr>
          <p:cNvPr id="52" name="Google Shape;52;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p:txBody>
      </p:sp>
      <p:sp>
        <p:nvSpPr>
          <p:cNvPr id="53" name="Google Shape;53;p1"/>
          <p:cNvSpPr/>
          <p:nvPr/>
        </p:nvSpPr>
        <p:spPr>
          <a:xfrm>
            <a:off x="5114697" y="4579195"/>
            <a:ext cx="1601010" cy="23083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900" u="none" cap="none" strike="noStrike">
                <a:solidFill>
                  <a:srgbClr val="000000"/>
                </a:solidFill>
                <a:latin typeface="Arial"/>
                <a:ea typeface="Arial"/>
                <a:cs typeface="Arial"/>
                <a:sym typeface="Arial"/>
              </a:rPr>
              <a:t>Cultural </a:t>
            </a:r>
            <a:endParaRPr/>
          </a:p>
        </p:txBody>
      </p:sp>
      <p:sp>
        <p:nvSpPr>
          <p:cNvPr id="54" name="Google Shape;54;p1"/>
          <p:cNvSpPr/>
          <p:nvPr/>
        </p:nvSpPr>
        <p:spPr>
          <a:xfrm>
            <a:off x="4945298" y="2240455"/>
            <a:ext cx="1601010" cy="23083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900" u="none" cap="none" strike="noStrike">
                <a:solidFill>
                  <a:srgbClr val="000000"/>
                </a:solidFill>
                <a:latin typeface="Arial"/>
                <a:ea typeface="Arial"/>
                <a:cs typeface="Arial"/>
                <a:sym typeface="Arial"/>
              </a:rPr>
              <a:t>Imagen</a:t>
            </a:r>
            <a:endParaRPr/>
          </a:p>
        </p:txBody>
      </p:sp>
      <p:pic>
        <p:nvPicPr>
          <p:cNvPr id="55" name="Google Shape;55;p1"/>
          <p:cNvPicPr preferRelativeResize="0"/>
          <p:nvPr/>
        </p:nvPicPr>
        <p:blipFill rotWithShape="1">
          <a:blip r:embed="rId6">
            <a:alphaModFix/>
          </a:blip>
          <a:srcRect b="14658" l="44810" r="12450" t="16478"/>
          <a:stretch/>
        </p:blipFill>
        <p:spPr>
          <a:xfrm>
            <a:off x="3557675" y="5484109"/>
            <a:ext cx="2842047" cy="2574629"/>
          </a:xfrm>
          <a:prstGeom prst="rect">
            <a:avLst/>
          </a:prstGeom>
          <a:noFill/>
          <a:ln>
            <a:noFill/>
          </a:ln>
        </p:spPr>
      </p:pic>
      <p:sp>
        <p:nvSpPr>
          <p:cNvPr id="56" name="Google Shape;56;p1"/>
          <p:cNvSpPr/>
          <p:nvPr/>
        </p:nvSpPr>
        <p:spPr>
          <a:xfrm>
            <a:off x="550144" y="2507423"/>
            <a:ext cx="113043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900" u="none" cap="none" strike="noStrike">
                <a:solidFill>
                  <a:srgbClr val="000000"/>
                </a:solidFill>
                <a:latin typeface="Arial"/>
                <a:ea typeface="Arial"/>
                <a:cs typeface="Arial"/>
                <a:sym typeface="Arial"/>
              </a:rPr>
              <a:t>Semiseco templado</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