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74" r:id="rId2"/>
  </p:sldIdLst>
  <p:sldSz cx="6858000" cy="9144000" type="letter"/>
  <p:notesSz cx="6858000" cy="9144000"/>
  <p:embeddedFontLst>
    <p:embeddedFont>
      <p:font typeface="Dosis" pitchFamily="2" charset="0"/>
      <p:regular r:id="rId4"/>
      <p:bold r:id="rId5"/>
    </p:embeddedFont>
    <p:embeddedFont>
      <p:font typeface="Roboto" panose="02000000000000000000" pitchFamily="2" charset="0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3161B52-FC83-446E-9DF1-A99643A550C8}">
  <a:tblStyle styleId="{43161B52-FC83-446E-9DF1-A99643A550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236" y="-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591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/>
          <p:nvPr/>
        </p:nvSpPr>
        <p:spPr>
          <a:xfrm>
            <a:off x="-41306" y="-67733"/>
            <a:ext cx="2484469" cy="9270489"/>
          </a:xfrm>
          <a:custGeom>
            <a:avLst/>
            <a:gdLst/>
            <a:ahLst/>
            <a:cxnLst/>
            <a:rect l="l" t="t" r="r" b="b"/>
            <a:pathLst>
              <a:path w="132505" h="208586" extrusionOk="0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91" name="Google Shape;91;p11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name="adj" fmla="val 51542"/>
            </a:avLst>
          </a:prstGeom>
          <a:solidFill>
            <a:srgbClr val="22222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2" name="Google Shape;92;p11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name="adj" fmla="val 75009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3" name="Google Shape;93;p11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name="adj" fmla="val 51542"/>
            </a:avLst>
          </a:prstGeom>
          <a:solidFill>
            <a:srgbClr val="FF870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4" name="Google Shape;94;p1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sz="24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sz="30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sz="24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ctr">
              <a:buNone/>
              <a:defRPr sz="975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fld id="{00000000-1234-1234-1234-1234123412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4CCAB90C-5234-43C0-8BA2-6226B8D969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97" r="18234" b="5061"/>
          <a:stretch/>
        </p:blipFill>
        <p:spPr>
          <a:xfrm>
            <a:off x="730778" y="198385"/>
            <a:ext cx="1187004" cy="395419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7B18005-633E-4AC1-9A98-7F1906ADF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033" y="-28325"/>
            <a:ext cx="779065" cy="839930"/>
          </a:xfrm>
          <a:prstGeom prst="rect">
            <a:avLst/>
          </a:prstGeom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BDB37753-43BD-412D-A2EA-3F055E73F432}"/>
              </a:ext>
            </a:extLst>
          </p:cNvPr>
          <p:cNvSpPr/>
          <p:nvPr/>
        </p:nvSpPr>
        <p:spPr>
          <a:xfrm>
            <a:off x="2488950" y="1295540"/>
            <a:ext cx="19607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b="1" dirty="0">
                <a:solidFill>
                  <a:srgbClr val="CC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CONEJO EN ADOBO</a:t>
            </a:r>
            <a:endParaRPr kumimoji="0" lang="es-MX" sz="1400" b="1" i="0" u="none" strike="noStrike" kern="0" cap="none" spc="0" normalizeH="0" baseline="0" noProof="0" dirty="0">
              <a:ln>
                <a:noFill/>
              </a:ln>
              <a:solidFill>
                <a:srgbClr val="CC66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174F4CA-13F1-4488-B042-42C5A72A7CDB}"/>
              </a:ext>
            </a:extLst>
          </p:cNvPr>
          <p:cNvSpPr/>
          <p:nvPr/>
        </p:nvSpPr>
        <p:spPr>
          <a:xfrm flipV="1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2D8E011-D110-431A-A48C-53C935ABA8C7}"/>
              </a:ext>
            </a:extLst>
          </p:cNvPr>
          <p:cNvSpPr/>
          <p:nvPr/>
        </p:nvSpPr>
        <p:spPr>
          <a:xfrm>
            <a:off x="596318" y="612926"/>
            <a:ext cx="197361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CLAVE: </a:t>
            </a: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ICAT-AJA2</a:t>
            </a:r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MX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CATEGORIA</a:t>
            </a:r>
            <a:r>
              <a:rPr lang="es-MX" sz="9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MX" sz="900">
                <a:latin typeface="Arial" panose="020B0604020202020204" pitchFamily="34" charset="0"/>
                <a:cs typeface="Arial" panose="020B0604020202020204" pitchFamily="34" charset="0"/>
              </a:rPr>
              <a:t>Cultural </a:t>
            </a:r>
            <a:endParaRPr lang="es-MX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SUBCATEGORIA: </a:t>
            </a: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Usos sociales</a:t>
            </a:r>
            <a:endParaRPr kumimoji="0" lang="es-MX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4386E040-5EEC-48EC-B7CA-490CB9A91E36}"/>
              </a:ext>
            </a:extLst>
          </p:cNvPr>
          <p:cNvSpPr/>
          <p:nvPr/>
        </p:nvSpPr>
        <p:spPr>
          <a:xfrm>
            <a:off x="434872" y="3532027"/>
            <a:ext cx="59762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El conejo en adobo es un platillo proveniente de Tlaxcala y fue traído al estado de Hidalgo para formar parte de su gastronomía y así se trajo al municipio de Ajacuba convirtiéndose en un platillo característico y tradicional en un platillo tradicional a razón del inigualable sabor que se le dio y ha sido transmitido de generación en generación, este platillo es cocinado por todos los lugareños como carne aderezada. Se sirve principalmente a los comensales como segundo plato, normalmente se elabora durante la temporada de caza, con conejos de campo o de cerro, sin embargo, se puede servir durante todo el año, a base de conejos criados en granja, los cuales se sirven en restaurantes y en algunas casas de los pobladores de Ajacuba.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4D832C1-5DC6-4B2E-8754-C730CE820818}"/>
              </a:ext>
            </a:extLst>
          </p:cNvPr>
          <p:cNvSpPr/>
          <p:nvPr/>
        </p:nvSpPr>
        <p:spPr>
          <a:xfrm>
            <a:off x="357473" y="1832594"/>
            <a:ext cx="34067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UBICACIÓN: 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Ajacuba, Hidalgo </a:t>
            </a:r>
            <a:r>
              <a:rPr kumimoji="0" lang="es-MX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0">
              <a:defRPr/>
            </a:pPr>
            <a:r>
              <a:rPr kumimoji="0" lang="es-MX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COORDENADAS : </a:t>
            </a:r>
            <a:r>
              <a:rPr lang="es-MX" sz="1200" dirty="0">
                <a:latin typeface="Arial" panose="020B0604020202020204" pitchFamily="34" charset="0"/>
                <a:cs typeface="Arial" panose="020B0604020202020204" pitchFamily="34" charset="0"/>
              </a:rPr>
              <a:t>20°05'32.8"N 99°07'19.5"W</a:t>
            </a:r>
            <a:endParaRPr kumimoji="0" lang="es-MX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5861330-F4DF-40CC-9302-75560284AB6D}"/>
              </a:ext>
            </a:extLst>
          </p:cNvPr>
          <p:cNvSpPr/>
          <p:nvPr/>
        </p:nvSpPr>
        <p:spPr>
          <a:xfrm>
            <a:off x="1797168" y="194710"/>
            <a:ext cx="36697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OBSERVATORIO DEL PATRIMONIO CULTURAL Y NATURAL DEL VALLE DE  MEZQUITAL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63B0CFFE-887A-48DF-9DE2-25BC3078AF9F}"/>
              </a:ext>
            </a:extLst>
          </p:cNvPr>
          <p:cNvSpPr/>
          <p:nvPr/>
        </p:nvSpPr>
        <p:spPr>
          <a:xfrm>
            <a:off x="2646615" y="497510"/>
            <a:ext cx="182614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s-MX" sz="900" dirty="0">
                <a:latin typeface="Arial" panose="020B0604020202020204" pitchFamily="34" charset="0"/>
                <a:cs typeface="Arial" panose="020B0604020202020204" pitchFamily="34" charset="0"/>
              </a:rPr>
              <a:t>INMATERIALES CULTURALES</a:t>
            </a:r>
            <a:endParaRPr kumimoji="0" lang="es-MX" sz="9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109D8D3-C86C-463D-A053-445BE58AC716}"/>
              </a:ext>
            </a:extLst>
          </p:cNvPr>
          <p:cNvSpPr/>
          <p:nvPr/>
        </p:nvSpPr>
        <p:spPr>
          <a:xfrm>
            <a:off x="5811233" y="801505"/>
            <a:ext cx="56297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MX" sz="9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PÁG. </a:t>
            </a:r>
            <a:r>
              <a:rPr lang="es-MX" sz="9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kumimoji="0" lang="es-MX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5529372"/>
      </p:ext>
    </p:extLst>
  </p:cSld>
  <p:clrMapOvr>
    <a:masterClrMapping/>
  </p:clrMapOvr>
</p:sld>
</file>

<file path=ppt/theme/theme1.xml><?xml version="1.0" encoding="utf-8"?>
<a:theme xmlns:a="http://schemas.openxmlformats.org/drawingml/2006/main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175</Words>
  <Application>Microsoft Office PowerPoint</Application>
  <PresentationFormat>Carta (216 x 279 mm)</PresentationFormat>
  <Paragraphs>11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Dosis</vt:lpstr>
      <vt:lpstr>Arial</vt:lpstr>
      <vt:lpstr>Roboto</vt:lpstr>
      <vt:lpstr>William template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DELL</dc:creator>
  <cp:lastModifiedBy>Nicolás</cp:lastModifiedBy>
  <cp:revision>118</cp:revision>
  <cp:lastPrinted>2019-08-15T17:40:00Z</cp:lastPrinted>
  <dcterms:modified xsi:type="dcterms:W3CDTF">2021-12-14T20:16:28Z</dcterms:modified>
</cp:coreProperties>
</file>