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4"/>
  </p:notesMasterIdLst>
  <p:sldIdLst>
    <p:sldId id="262" r:id="rId2"/>
    <p:sldId id="263" r:id="rId3"/>
  </p:sldIdLst>
  <p:sldSz cx="6858000" cy="9144000" type="letter"/>
  <p:notesSz cx="6858000" cy="9144000"/>
  <p:embeddedFontLst>
    <p:embeddedFont>
      <p:font typeface="Dosis" pitchFamily="2" charset="0"/>
      <p:regular r:id="rId5"/>
      <p:bold r:id="rId6"/>
    </p:embeddedFont>
    <p:embeddedFont>
      <p:font typeface="Roboto" panose="02000000000000000000" pitchFamily="2" charset="0"/>
      <p:regular r:id="rId7"/>
      <p:bold r:id="rId8"/>
      <p:italic r:id="rId9"/>
      <p:boldItalic r:id="rId1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CC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3161B52-FC83-446E-9DF1-A99643A550C8}">
  <a:tblStyle styleId="{43161B52-FC83-446E-9DF1-A99643A550C8}"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74" autoAdjust="0"/>
    <p:restoredTop sz="94660"/>
  </p:normalViewPr>
  <p:slideViewPr>
    <p:cSldViewPr snapToGrid="0">
      <p:cViewPr>
        <p:scale>
          <a:sx n="100" d="100"/>
          <a:sy n="100" d="100"/>
        </p:scale>
        <p:origin x="1254" y="-4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4.fntdata"/><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font" Target="fonts/font3.fntdata"/><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font" Target="fonts/font2.fntdata"/><Relationship Id="rId11" Type="http://schemas.openxmlformats.org/officeDocument/2006/relationships/presProps" Target="presProps.xml"/><Relationship Id="rId5" Type="http://schemas.openxmlformats.org/officeDocument/2006/relationships/font" Target="fonts/font1.fntdata"/><Relationship Id="rId10" Type="http://schemas.openxmlformats.org/officeDocument/2006/relationships/font" Target="fonts/font6.fntdata"/><Relationship Id="rId4" Type="http://schemas.openxmlformats.org/officeDocument/2006/relationships/notesMaster" Target="notesMasters/notesMaster1.xml"/><Relationship Id="rId9" Type="http://schemas.openxmlformats.org/officeDocument/2006/relationships/font" Target="fonts/font5.fntdata"/><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35ed75ccf_015: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35ed75ccf_015: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1535147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9"/>
        <p:cNvGrpSpPr/>
        <p:nvPr/>
      </p:nvGrpSpPr>
      <p:grpSpPr>
        <a:xfrm>
          <a:off x="0" y="0"/>
          <a:ext cx="0" cy="0"/>
          <a:chOff x="0" y="0"/>
          <a:chExt cx="0" cy="0"/>
        </a:xfrm>
      </p:grpSpPr>
      <p:sp>
        <p:nvSpPr>
          <p:cNvPr id="90" name="Google Shape;90;p11"/>
          <p:cNvSpPr/>
          <p:nvPr/>
        </p:nvSpPr>
        <p:spPr>
          <a:xfrm>
            <a:off x="-41306" y="-67733"/>
            <a:ext cx="2484469" cy="9270489"/>
          </a:xfrm>
          <a:custGeom>
            <a:avLst/>
            <a:gdLst/>
            <a:ahLst/>
            <a:cxnLst/>
            <a:rect l="l" t="t" r="r" b="b"/>
            <a:pathLst>
              <a:path w="132505" h="208586" extrusionOk="0">
                <a:moveTo>
                  <a:pt x="132505" y="207264"/>
                </a:moveTo>
                <a:lnTo>
                  <a:pt x="25063" y="0"/>
                </a:lnTo>
                <a:lnTo>
                  <a:pt x="0" y="202"/>
                </a:lnTo>
                <a:lnTo>
                  <a:pt x="1322" y="208586"/>
                </a:lnTo>
                <a:close/>
              </a:path>
            </a:pathLst>
          </a:custGeom>
          <a:solidFill>
            <a:srgbClr val="F3F3F3"/>
          </a:solidFill>
          <a:ln>
            <a:noFill/>
          </a:ln>
        </p:spPr>
      </p:sp>
      <p:sp>
        <p:nvSpPr>
          <p:cNvPr id="91" name="Google Shape;91;p11"/>
          <p:cNvSpPr/>
          <p:nvPr/>
        </p:nvSpPr>
        <p:spPr>
          <a:xfrm flipH="1">
            <a:off x="-677653" y="-31219"/>
            <a:ext cx="1319400" cy="1331733"/>
          </a:xfrm>
          <a:prstGeom prst="parallelogram">
            <a:avLst>
              <a:gd name="adj" fmla="val 51542"/>
            </a:avLst>
          </a:prstGeom>
          <a:solidFill>
            <a:srgbClr val="222222"/>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50"/>
          </a:p>
        </p:txBody>
      </p:sp>
      <p:sp>
        <p:nvSpPr>
          <p:cNvPr id="92" name="Google Shape;92;p11"/>
          <p:cNvSpPr/>
          <p:nvPr/>
        </p:nvSpPr>
        <p:spPr>
          <a:xfrm flipH="1">
            <a:off x="354101" y="-16933"/>
            <a:ext cx="388800" cy="1331733"/>
          </a:xfrm>
          <a:prstGeom prst="parallelogram">
            <a:avLst>
              <a:gd name="adj" fmla="val 75009"/>
            </a:avLst>
          </a:prstGeom>
          <a:solidFill>
            <a:srgbClr val="FF8700"/>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50"/>
          </a:p>
        </p:txBody>
      </p:sp>
      <p:sp>
        <p:nvSpPr>
          <p:cNvPr id="93" name="Google Shape;93;p11"/>
          <p:cNvSpPr/>
          <p:nvPr/>
        </p:nvSpPr>
        <p:spPr>
          <a:xfrm flipH="1">
            <a:off x="742781" y="8757067"/>
            <a:ext cx="6277275" cy="405333"/>
          </a:xfrm>
          <a:prstGeom prst="parallelogram">
            <a:avLst>
              <a:gd name="adj" fmla="val 51542"/>
            </a:avLst>
          </a:prstGeom>
          <a:solidFill>
            <a:srgbClr val="FF8700"/>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50"/>
          </a:p>
        </p:txBody>
      </p:sp>
      <p:sp>
        <p:nvSpPr>
          <p:cNvPr id="94" name="Google Shape;94;p11"/>
          <p:cNvSpPr txBox="1">
            <a:spLocks noGrp="1"/>
          </p:cNvSpPr>
          <p:nvPr>
            <p:ph type="sldNum" idx="12"/>
          </p:nvPr>
        </p:nvSpPr>
        <p:spPr>
          <a:xfrm>
            <a:off x="0" y="0"/>
            <a:ext cx="446175" cy="1300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s-MX" smtClean="0"/>
              <a:pPr/>
              <a:t>‹Nº›</a:t>
            </a:fld>
            <a:endParaRPr lang="es-MX"/>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28675" y="490800"/>
            <a:ext cx="5043375" cy="1331733"/>
          </a:xfrm>
          <a:prstGeom prst="rect">
            <a:avLst/>
          </a:prstGeom>
          <a:noFill/>
          <a:ln>
            <a:noFill/>
          </a:ln>
        </p:spPr>
        <p:txBody>
          <a:bodyPr spcFirstLastPara="1" wrap="square" lIns="91425" tIns="91425" rIns="91425" bIns="91425" anchor="ctr" anchorCtr="0"/>
          <a:lstStyle>
            <a:lvl1pPr lvl="0">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1pPr>
            <a:lvl2pPr lvl="1">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2pPr>
            <a:lvl3pPr lvl="2">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3pPr>
            <a:lvl4pPr lvl="3">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4pPr>
            <a:lvl5pPr lvl="4">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5pPr>
            <a:lvl6pPr lvl="5">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6pPr>
            <a:lvl7pPr lvl="6">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7pPr>
            <a:lvl8pPr lvl="7">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8pPr>
            <a:lvl9pPr lvl="8">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9pPr>
          </a:lstStyle>
          <a:p>
            <a:endParaRPr/>
          </a:p>
        </p:txBody>
      </p:sp>
      <p:sp>
        <p:nvSpPr>
          <p:cNvPr id="7" name="Google Shape;7;p1"/>
          <p:cNvSpPr txBox="1">
            <a:spLocks noGrp="1"/>
          </p:cNvSpPr>
          <p:nvPr>
            <p:ph type="body" idx="1"/>
          </p:nvPr>
        </p:nvSpPr>
        <p:spPr>
          <a:xfrm>
            <a:off x="828675" y="2133600"/>
            <a:ext cx="5686425" cy="6623467"/>
          </a:xfrm>
          <a:prstGeom prst="rect">
            <a:avLst/>
          </a:prstGeom>
          <a:noFill/>
          <a:ln>
            <a:noFill/>
          </a:ln>
        </p:spPr>
        <p:txBody>
          <a:bodyPr spcFirstLastPara="1" wrap="square" lIns="91425" tIns="91425" rIns="91425" bIns="91425" anchor="t" anchorCtr="0"/>
          <a:lstStyle>
            <a:lvl1pPr marL="457200" lvl="0" indent="-419100">
              <a:spcBef>
                <a:spcPts val="600"/>
              </a:spcBef>
              <a:spcAft>
                <a:spcPts val="0"/>
              </a:spcAft>
              <a:buClr>
                <a:srgbClr val="FF8700"/>
              </a:buClr>
              <a:buSzPts val="3000"/>
              <a:buFont typeface="Roboto"/>
              <a:buChar char="▸"/>
              <a:defRPr sz="3000">
                <a:solidFill>
                  <a:srgbClr val="222222"/>
                </a:solidFill>
                <a:latin typeface="Roboto"/>
                <a:ea typeface="Roboto"/>
                <a:cs typeface="Roboto"/>
                <a:sym typeface="Roboto"/>
              </a:defRPr>
            </a:lvl1pPr>
            <a:lvl2pPr marL="914400" lvl="1" indent="-381000">
              <a:spcBef>
                <a:spcPts val="0"/>
              </a:spcBef>
              <a:spcAft>
                <a:spcPts val="0"/>
              </a:spcAft>
              <a:buClr>
                <a:srgbClr val="FF8700"/>
              </a:buClr>
              <a:buSzPts val="2400"/>
              <a:buFont typeface="Roboto"/>
              <a:buChar char="▹"/>
              <a:defRPr sz="2400">
                <a:solidFill>
                  <a:srgbClr val="222222"/>
                </a:solidFill>
                <a:latin typeface="Roboto"/>
                <a:ea typeface="Roboto"/>
                <a:cs typeface="Roboto"/>
                <a:sym typeface="Roboto"/>
              </a:defRPr>
            </a:lvl2pPr>
            <a:lvl3pPr marL="1371600" lvl="2" indent="-381000">
              <a:spcBef>
                <a:spcPts val="0"/>
              </a:spcBef>
              <a:spcAft>
                <a:spcPts val="0"/>
              </a:spcAft>
              <a:buClr>
                <a:srgbClr val="FF8700"/>
              </a:buClr>
              <a:buSzPts val="2400"/>
              <a:buFont typeface="Roboto"/>
              <a:buChar char="▹"/>
              <a:defRPr sz="2400">
                <a:solidFill>
                  <a:srgbClr val="222222"/>
                </a:solidFill>
                <a:latin typeface="Roboto"/>
                <a:ea typeface="Roboto"/>
                <a:cs typeface="Roboto"/>
                <a:sym typeface="Roboto"/>
              </a:defRPr>
            </a:lvl3pPr>
            <a:lvl4pPr marL="1828800" lvl="3"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4pPr>
            <a:lvl5pPr marL="2286000" lvl="4"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5pPr>
            <a:lvl6pPr marL="2743200" lvl="5"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6pPr>
            <a:lvl7pPr marL="3200400" lvl="6"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7pPr>
            <a:lvl8pPr marL="3657600" lvl="7"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8pPr>
            <a:lvl9pPr marL="4114800" lvl="8"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9pPr>
          </a:lstStyle>
          <a:p>
            <a:endParaRPr/>
          </a:p>
        </p:txBody>
      </p:sp>
      <p:sp>
        <p:nvSpPr>
          <p:cNvPr id="8" name="Google Shape;8;p1"/>
          <p:cNvSpPr txBox="1">
            <a:spLocks noGrp="1"/>
          </p:cNvSpPr>
          <p:nvPr>
            <p:ph type="sldNum" idx="12"/>
          </p:nvPr>
        </p:nvSpPr>
        <p:spPr>
          <a:xfrm>
            <a:off x="0" y="0"/>
            <a:ext cx="446175" cy="1300800"/>
          </a:xfrm>
          <a:prstGeom prst="rect">
            <a:avLst/>
          </a:prstGeom>
          <a:noFill/>
          <a:ln>
            <a:noFill/>
          </a:ln>
        </p:spPr>
        <p:txBody>
          <a:bodyPr spcFirstLastPara="1" wrap="square" lIns="91425" tIns="91425" rIns="91425" bIns="91425" anchor="ctr" anchorCtr="0">
            <a:noAutofit/>
          </a:bodyPr>
          <a:lstStyle>
            <a:lvl1pPr lvl="0" algn="ctr">
              <a:buNone/>
              <a:defRPr sz="975" b="1">
                <a:solidFill>
                  <a:srgbClr val="FFFFFF"/>
                </a:solidFill>
                <a:latin typeface="Roboto"/>
                <a:ea typeface="Roboto"/>
                <a:cs typeface="Roboto"/>
                <a:sym typeface="Roboto"/>
              </a:defRPr>
            </a:lvl1pPr>
            <a:lvl2pPr lvl="1" algn="ctr">
              <a:buNone/>
              <a:defRPr sz="975" b="1">
                <a:solidFill>
                  <a:srgbClr val="FFFFFF"/>
                </a:solidFill>
                <a:latin typeface="Roboto"/>
                <a:ea typeface="Roboto"/>
                <a:cs typeface="Roboto"/>
                <a:sym typeface="Roboto"/>
              </a:defRPr>
            </a:lvl2pPr>
            <a:lvl3pPr lvl="2" algn="ctr">
              <a:buNone/>
              <a:defRPr sz="975" b="1">
                <a:solidFill>
                  <a:srgbClr val="FFFFFF"/>
                </a:solidFill>
                <a:latin typeface="Roboto"/>
                <a:ea typeface="Roboto"/>
                <a:cs typeface="Roboto"/>
                <a:sym typeface="Roboto"/>
              </a:defRPr>
            </a:lvl3pPr>
            <a:lvl4pPr lvl="3" algn="ctr">
              <a:buNone/>
              <a:defRPr sz="975" b="1">
                <a:solidFill>
                  <a:srgbClr val="FFFFFF"/>
                </a:solidFill>
                <a:latin typeface="Roboto"/>
                <a:ea typeface="Roboto"/>
                <a:cs typeface="Roboto"/>
                <a:sym typeface="Roboto"/>
              </a:defRPr>
            </a:lvl4pPr>
            <a:lvl5pPr lvl="4" algn="ctr">
              <a:buNone/>
              <a:defRPr sz="975" b="1">
                <a:solidFill>
                  <a:srgbClr val="FFFFFF"/>
                </a:solidFill>
                <a:latin typeface="Roboto"/>
                <a:ea typeface="Roboto"/>
                <a:cs typeface="Roboto"/>
                <a:sym typeface="Roboto"/>
              </a:defRPr>
            </a:lvl5pPr>
            <a:lvl6pPr lvl="5" algn="ctr">
              <a:buNone/>
              <a:defRPr sz="975" b="1">
                <a:solidFill>
                  <a:srgbClr val="FFFFFF"/>
                </a:solidFill>
                <a:latin typeface="Roboto"/>
                <a:ea typeface="Roboto"/>
                <a:cs typeface="Roboto"/>
                <a:sym typeface="Roboto"/>
              </a:defRPr>
            </a:lvl6pPr>
            <a:lvl7pPr lvl="6" algn="ctr">
              <a:buNone/>
              <a:defRPr sz="975" b="1">
                <a:solidFill>
                  <a:srgbClr val="FFFFFF"/>
                </a:solidFill>
                <a:latin typeface="Roboto"/>
                <a:ea typeface="Roboto"/>
                <a:cs typeface="Roboto"/>
                <a:sym typeface="Roboto"/>
              </a:defRPr>
            </a:lvl7pPr>
            <a:lvl8pPr lvl="7" algn="ctr">
              <a:buNone/>
              <a:defRPr sz="975" b="1">
                <a:solidFill>
                  <a:srgbClr val="FFFFFF"/>
                </a:solidFill>
                <a:latin typeface="Roboto"/>
                <a:ea typeface="Roboto"/>
                <a:cs typeface="Roboto"/>
                <a:sym typeface="Roboto"/>
              </a:defRPr>
            </a:lvl8pPr>
            <a:lvl9pPr lvl="8" algn="ctr">
              <a:buNone/>
              <a:defRPr sz="975" b="1">
                <a:solidFill>
                  <a:srgbClr val="FFFFFF"/>
                </a:solidFill>
                <a:latin typeface="Roboto"/>
                <a:ea typeface="Roboto"/>
                <a:cs typeface="Roboto"/>
                <a:sym typeface="Roboto"/>
              </a:defRPr>
            </a:lvl9pPr>
          </a:lstStyle>
          <a:p>
            <a:fld id="{00000000-1234-1234-1234-123412341234}" type="slidenum">
              <a:rPr lang="es-MX" smtClean="0"/>
              <a:pPr/>
              <a:t>‹Nº›</a:t>
            </a:fld>
            <a:endParaRPr lang="es-MX"/>
          </a:p>
        </p:txBody>
      </p:sp>
    </p:spTree>
  </p:cSld>
  <p:clrMap bg1="lt1" tx1="dk1" bg2="dk2" tx2="lt2" accent1="accent1" accent2="accent2" accent3="accent3" accent4="accent4" accent5="accent5" accent6="accent6" hlink="hlink" folHlink="folHlink"/>
  <p:sldLayoutIdLst>
    <p:sldLayoutId id="2147483657" r:id="rId1"/>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3" name="Rectángulo 2">
            <a:extLst>
              <a:ext uri="{FF2B5EF4-FFF2-40B4-BE49-F238E27FC236}">
                <a16:creationId xmlns:a16="http://schemas.microsoft.com/office/drawing/2014/main" id="{4E0129A3-3D59-443F-89CE-27FBF80FD878}"/>
              </a:ext>
            </a:extLst>
          </p:cNvPr>
          <p:cNvSpPr/>
          <p:nvPr/>
        </p:nvSpPr>
        <p:spPr>
          <a:xfrm flipV="1">
            <a:off x="434872" y="1085262"/>
            <a:ext cx="6149103" cy="45719"/>
          </a:xfrm>
          <a:prstGeom prst="rect">
            <a:avLst/>
          </a:prstGeom>
          <a:solidFill>
            <a:srgbClr val="FF99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latin typeface="Arial" panose="020B0604020202020204" pitchFamily="34" charset="0"/>
              <a:cs typeface="Arial" panose="020B0604020202020204" pitchFamily="34" charset="0"/>
            </a:endParaRPr>
          </a:p>
        </p:txBody>
      </p:sp>
      <p:sp>
        <p:nvSpPr>
          <p:cNvPr id="160" name="Google Shape;160;p19"/>
          <p:cNvSpPr txBox="1">
            <a:spLocks noGrp="1"/>
          </p:cNvSpPr>
          <p:nvPr>
            <p:ph type="sldNum" idx="12"/>
          </p:nvPr>
        </p:nvSpPr>
        <p:spPr>
          <a:xfrm>
            <a:off x="0" y="2643188"/>
            <a:ext cx="446175" cy="548775"/>
          </a:xfrm>
          <a:prstGeom prst="rect">
            <a:avLst/>
          </a:prstGeom>
        </p:spPr>
        <p:txBody>
          <a:bodyPr spcFirstLastPara="1" wrap="square" lIns="68569" tIns="68569" rIns="68569" bIns="68569" anchor="ctr" anchorCtr="0">
            <a:noAutofit/>
          </a:bodyPr>
          <a:lstStyle/>
          <a:p>
            <a:fld id="{00000000-1234-1234-1234-123412341234}" type="slidenum">
              <a:rPr lang="en">
                <a:latin typeface="Arial" panose="020B0604020202020204" pitchFamily="34" charset="0"/>
                <a:cs typeface="Arial" panose="020B0604020202020204" pitchFamily="34" charset="0"/>
              </a:rPr>
              <a:pPr/>
              <a:t>1</a:t>
            </a:fld>
            <a:endParaRPr dirty="0">
              <a:latin typeface="Arial" panose="020B0604020202020204" pitchFamily="34" charset="0"/>
              <a:cs typeface="Arial" panose="020B0604020202020204" pitchFamily="34" charset="0"/>
            </a:endParaRPr>
          </a:p>
        </p:txBody>
      </p:sp>
      <p:pic>
        <p:nvPicPr>
          <p:cNvPr id="19" name="Imagen 18">
            <a:extLst>
              <a:ext uri="{FF2B5EF4-FFF2-40B4-BE49-F238E27FC236}">
                <a16:creationId xmlns:a16="http://schemas.microsoft.com/office/drawing/2014/main" id="{4CCAB90C-5234-43C0-8BA2-6226B8D9698D}"/>
              </a:ext>
            </a:extLst>
          </p:cNvPr>
          <p:cNvPicPr>
            <a:picLocks noChangeAspect="1"/>
          </p:cNvPicPr>
          <p:nvPr/>
        </p:nvPicPr>
        <p:blipFill rotWithShape="1">
          <a:blip r:embed="rId3">
            <a:extLst>
              <a:ext uri="{28A0092B-C50C-407E-A947-70E740481C1C}">
                <a14:useLocalDpi xmlns:a14="http://schemas.microsoft.com/office/drawing/2010/main" val="0"/>
              </a:ext>
            </a:extLst>
          </a:blip>
          <a:srcRect t="29397" r="18234" b="5061"/>
          <a:stretch/>
        </p:blipFill>
        <p:spPr>
          <a:xfrm>
            <a:off x="729380" y="45614"/>
            <a:ext cx="1187004" cy="395419"/>
          </a:xfrm>
          <a:prstGeom prst="rect">
            <a:avLst/>
          </a:prstGeom>
        </p:spPr>
      </p:pic>
      <p:sp>
        <p:nvSpPr>
          <p:cNvPr id="17" name="Rectángulo 16">
            <a:extLst>
              <a:ext uri="{FF2B5EF4-FFF2-40B4-BE49-F238E27FC236}">
                <a16:creationId xmlns:a16="http://schemas.microsoft.com/office/drawing/2014/main" id="{7B064DCB-B031-44B9-BC4F-D066A4773DDD}"/>
              </a:ext>
            </a:extLst>
          </p:cNvPr>
          <p:cNvSpPr/>
          <p:nvPr/>
        </p:nvSpPr>
        <p:spPr>
          <a:xfrm>
            <a:off x="2147308" y="1340499"/>
            <a:ext cx="2547492" cy="307777"/>
          </a:xfrm>
          <a:prstGeom prst="rect">
            <a:avLst/>
          </a:prstGeom>
          <a:ln>
            <a:noFill/>
          </a:ln>
        </p:spPr>
        <p:txBody>
          <a:bodyPr wrap="none">
            <a:spAutoFit/>
          </a:bodyPr>
          <a:lstStyle/>
          <a:p>
            <a:r>
              <a:rPr lang="es-MX" b="1" dirty="0">
                <a:solidFill>
                  <a:srgbClr val="CC6600"/>
                </a:solidFill>
                <a:latin typeface="Arial" panose="020B0604020202020204" pitchFamily="34" charset="0"/>
                <a:cs typeface="Arial" panose="020B0604020202020204" pitchFamily="34" charset="0"/>
              </a:rPr>
              <a:t>NOMBRE DEL INMATERIAL</a:t>
            </a:r>
          </a:p>
        </p:txBody>
      </p:sp>
      <p:sp>
        <p:nvSpPr>
          <p:cNvPr id="20" name="Rectángulo 19">
            <a:extLst>
              <a:ext uri="{FF2B5EF4-FFF2-40B4-BE49-F238E27FC236}">
                <a16:creationId xmlns:a16="http://schemas.microsoft.com/office/drawing/2014/main" id="{81D86052-56C9-4BF4-9E48-FFF55ECFB899}"/>
              </a:ext>
            </a:extLst>
          </p:cNvPr>
          <p:cNvSpPr/>
          <p:nvPr/>
        </p:nvSpPr>
        <p:spPr>
          <a:xfrm>
            <a:off x="300625" y="1752181"/>
            <a:ext cx="5248315" cy="646331"/>
          </a:xfrm>
          <a:prstGeom prst="rect">
            <a:avLst/>
          </a:prstGeom>
        </p:spPr>
        <p:txBody>
          <a:bodyPr wrap="square">
            <a:spAutoFit/>
          </a:bodyPr>
          <a:lstStyle/>
          <a:p>
            <a:endParaRPr lang="es-MX" sz="1200" dirty="0">
              <a:solidFill>
                <a:schemeClr val="tx1"/>
              </a:solidFill>
              <a:latin typeface="Arial" panose="020B0604020202020204" pitchFamily="34" charset="0"/>
              <a:cs typeface="Arial" panose="020B0604020202020204" pitchFamily="34" charset="0"/>
            </a:endParaRPr>
          </a:p>
          <a:p>
            <a:r>
              <a:rPr lang="es-MX" sz="1200" b="1" dirty="0">
                <a:solidFill>
                  <a:schemeClr val="tx1"/>
                </a:solidFill>
                <a:latin typeface="Arial" panose="020B0604020202020204" pitchFamily="34" charset="0"/>
                <a:cs typeface="Arial" panose="020B0604020202020204" pitchFamily="34" charset="0"/>
              </a:rPr>
              <a:t>Ubicación: </a:t>
            </a:r>
            <a:r>
              <a:rPr lang="es-MX" sz="1200" dirty="0">
                <a:solidFill>
                  <a:schemeClr val="tx1"/>
                </a:solidFill>
                <a:latin typeface="Arial" panose="020B0604020202020204" pitchFamily="34" charset="0"/>
                <a:cs typeface="Arial" panose="020B0604020202020204" pitchFamily="34" charset="0"/>
              </a:rPr>
              <a:t>Ajacuba, Hidalgo </a:t>
            </a:r>
            <a:endParaRPr lang="es-MX" sz="1200" dirty="0">
              <a:latin typeface="Arial" panose="020B0604020202020204" pitchFamily="34" charset="0"/>
              <a:cs typeface="Arial" panose="020B0604020202020204" pitchFamily="34" charset="0"/>
            </a:endParaRPr>
          </a:p>
          <a:p>
            <a:r>
              <a:rPr lang="es-MX" sz="1200" b="1" dirty="0">
                <a:solidFill>
                  <a:schemeClr val="tx1"/>
                </a:solidFill>
                <a:latin typeface="Arial" panose="020B0604020202020204" pitchFamily="34" charset="0"/>
                <a:cs typeface="Arial" panose="020B0604020202020204" pitchFamily="34" charset="0"/>
              </a:rPr>
              <a:t>Coordenadas: </a:t>
            </a:r>
            <a:r>
              <a:rPr lang="es-MX" sz="1200" dirty="0">
                <a:solidFill>
                  <a:schemeClr val="tx1"/>
                </a:solidFill>
                <a:latin typeface="Arial" panose="020B0604020202020204" pitchFamily="34" charset="0"/>
                <a:cs typeface="Arial" panose="020B0604020202020204" pitchFamily="34" charset="0"/>
              </a:rPr>
              <a:t>20°05'32.8"N 99°07'19.5"W</a:t>
            </a:r>
          </a:p>
        </p:txBody>
      </p:sp>
      <p:sp>
        <p:nvSpPr>
          <p:cNvPr id="22" name="Rectángulo 21">
            <a:extLst>
              <a:ext uri="{FF2B5EF4-FFF2-40B4-BE49-F238E27FC236}">
                <a16:creationId xmlns:a16="http://schemas.microsoft.com/office/drawing/2014/main" id="{B6084173-D0DA-4A04-B24F-95AE77CF81D8}"/>
              </a:ext>
            </a:extLst>
          </p:cNvPr>
          <p:cNvSpPr/>
          <p:nvPr/>
        </p:nvSpPr>
        <p:spPr>
          <a:xfrm>
            <a:off x="4695456" y="2603779"/>
            <a:ext cx="635110" cy="253916"/>
          </a:xfrm>
          <a:prstGeom prst="rect">
            <a:avLst/>
          </a:prstGeom>
        </p:spPr>
        <p:txBody>
          <a:bodyPr wrap="none">
            <a:spAutoFit/>
          </a:bodyPr>
          <a:lstStyle/>
          <a:p>
            <a:r>
              <a:rPr lang="es-MX" sz="1050" dirty="0">
                <a:solidFill>
                  <a:schemeClr val="tx1"/>
                </a:solidFill>
                <a:latin typeface="Arial" panose="020B0604020202020204" pitchFamily="34" charset="0"/>
                <a:cs typeface="Arial" panose="020B0604020202020204" pitchFamily="34" charset="0"/>
              </a:rPr>
              <a:t>Imagen</a:t>
            </a:r>
            <a:endParaRPr lang="es-MX" sz="1200" dirty="0">
              <a:solidFill>
                <a:schemeClr val="tx1"/>
              </a:solidFill>
              <a:latin typeface="Arial" panose="020B0604020202020204" pitchFamily="34" charset="0"/>
              <a:cs typeface="Arial" panose="020B0604020202020204" pitchFamily="34" charset="0"/>
            </a:endParaRPr>
          </a:p>
        </p:txBody>
      </p:sp>
      <p:sp>
        <p:nvSpPr>
          <p:cNvPr id="18" name="Rectángulo 17">
            <a:extLst>
              <a:ext uri="{FF2B5EF4-FFF2-40B4-BE49-F238E27FC236}">
                <a16:creationId xmlns:a16="http://schemas.microsoft.com/office/drawing/2014/main" id="{47447F1D-F676-404F-9D4A-F2F5B9A5DC85}"/>
              </a:ext>
            </a:extLst>
          </p:cNvPr>
          <p:cNvSpPr/>
          <p:nvPr/>
        </p:nvSpPr>
        <p:spPr>
          <a:xfrm>
            <a:off x="357633" y="4082970"/>
            <a:ext cx="6072339" cy="307777"/>
          </a:xfrm>
          <a:prstGeom prst="rect">
            <a:avLst/>
          </a:prstGeom>
        </p:spPr>
        <p:txBody>
          <a:bodyPr wrap="square">
            <a:spAutoFit/>
          </a:bodyPr>
          <a:lstStyle/>
          <a:p>
            <a:pPr algn="just"/>
            <a:endParaRPr lang="es-MX" dirty="0">
              <a:latin typeface="Arial" panose="020B0604020202020204" pitchFamily="34" charset="0"/>
              <a:cs typeface="Arial" panose="020B0604020202020204" pitchFamily="34" charset="0"/>
            </a:endParaRPr>
          </a:p>
        </p:txBody>
      </p:sp>
      <p:sp>
        <p:nvSpPr>
          <p:cNvPr id="9" name="Rectángulo 8"/>
          <p:cNvSpPr/>
          <p:nvPr/>
        </p:nvSpPr>
        <p:spPr>
          <a:xfrm>
            <a:off x="446175" y="3512566"/>
            <a:ext cx="1433406" cy="375552"/>
          </a:xfrm>
          <a:prstGeom prst="rect">
            <a:avLst/>
          </a:prstGeom>
        </p:spPr>
        <p:txBody>
          <a:bodyPr wrap="none">
            <a:spAutoFit/>
          </a:bodyPr>
          <a:lstStyle/>
          <a:p>
            <a:pPr algn="just">
              <a:lnSpc>
                <a:spcPct val="150000"/>
              </a:lnSpc>
              <a:spcAft>
                <a:spcPts val="800"/>
              </a:spcAft>
            </a:pPr>
            <a:r>
              <a:rPr lang="es-419" b="1" dirty="0">
                <a:latin typeface="Arial" panose="020B0604020202020204" pitchFamily="34" charset="0"/>
                <a:ea typeface="Calibri" panose="020F0502020204030204" pitchFamily="34" charset="0"/>
                <a:cs typeface="Arial" panose="020B0604020202020204" pitchFamily="34" charset="0"/>
              </a:rPr>
              <a:t>DESCRIPCIÓN</a:t>
            </a:r>
            <a:endParaRPr lang="es-MX" sz="1200" dirty="0">
              <a:effectLst/>
              <a:latin typeface="Arial" panose="020B0604020202020204" pitchFamily="34" charset="0"/>
              <a:ea typeface="Calibri" panose="020F0502020204030204" pitchFamily="34" charset="0"/>
              <a:cs typeface="Arial" panose="020B0604020202020204" pitchFamily="34" charset="0"/>
            </a:endParaRPr>
          </a:p>
        </p:txBody>
      </p:sp>
      <p:sp>
        <p:nvSpPr>
          <p:cNvPr id="15" name="Rectángulo 14"/>
          <p:cNvSpPr/>
          <p:nvPr/>
        </p:nvSpPr>
        <p:spPr>
          <a:xfrm>
            <a:off x="432808" y="4082970"/>
            <a:ext cx="6151167" cy="4216539"/>
          </a:xfrm>
          <a:prstGeom prst="rect">
            <a:avLst/>
          </a:prstGeom>
        </p:spPr>
        <p:txBody>
          <a:bodyPr wrap="square">
            <a:spAutoFit/>
          </a:bodyPr>
          <a:lstStyle/>
          <a:p>
            <a:pPr algn="just"/>
            <a:r>
              <a:rPr lang="es-MX" sz="1200" dirty="0">
                <a:latin typeface="Arial" panose="020B0604020202020204" pitchFamily="34" charset="0"/>
                <a:cs typeface="Arial" panose="020B0604020202020204" pitchFamily="34" charset="0"/>
              </a:rPr>
              <a:t>Los Xamues también reciben el nombre de tantarria, xamuis, shashues, chinche de mezquite. Se trata de deliciosos insectos que son degustados desde la época prehispánica. Se encuentran en las ramas del árbol del mezquite en lugares semidesérticos como el Valle del Mezquital.</a:t>
            </a:r>
          </a:p>
          <a:p>
            <a:pPr algn="just"/>
            <a:r>
              <a:rPr lang="es-MX" sz="1200" dirty="0">
                <a:latin typeface="Arial" panose="020B0604020202020204" pitchFamily="34" charset="0"/>
                <a:cs typeface="Arial" panose="020B0604020202020204" pitchFamily="34" charset="0"/>
              </a:rPr>
              <a:t>Para capturarlos, los lugareños suelen utilizar guantes pues las tantarrias se orinan y dejan manchas amarillas en las manos y en la ropa. Cabe señalar que, para ser consumidos, estos insectos deben de tener entre 3 y 4 semanas de vida pues después su sabor se vuelve agrio.</a:t>
            </a:r>
          </a:p>
          <a:p>
            <a:pPr algn="just"/>
            <a:r>
              <a:rPr lang="es-MX" sz="1200" dirty="0">
                <a:latin typeface="Arial" panose="020B0604020202020204" pitchFamily="34" charset="0"/>
                <a:cs typeface="Arial" panose="020B0604020202020204" pitchFamily="34" charset="0"/>
              </a:rPr>
              <a:t>La primera época del año en la cual aparecen las tantarrias adultas es entre junio y agosto. La segunda, y en la cual abundan, es entre mayo y septiembre.</a:t>
            </a:r>
          </a:p>
          <a:p>
            <a:pPr algn="just"/>
            <a:endParaRPr lang="es-MX" sz="1200" dirty="0">
              <a:latin typeface="Arial" panose="020B0604020202020204" pitchFamily="34" charset="0"/>
              <a:cs typeface="Arial" panose="020B0604020202020204" pitchFamily="34" charset="0"/>
            </a:endParaRPr>
          </a:p>
          <a:p>
            <a:pPr algn="just"/>
            <a:endParaRPr lang="es-MX" b="1" dirty="0">
              <a:latin typeface="Arial" panose="020B0604020202020204" pitchFamily="34" charset="0"/>
              <a:cs typeface="Arial" panose="020B0604020202020204" pitchFamily="34" charset="0"/>
            </a:endParaRPr>
          </a:p>
          <a:p>
            <a:pPr algn="just"/>
            <a:r>
              <a:rPr lang="es-MX" b="1" dirty="0">
                <a:latin typeface="Arial" panose="020B0604020202020204" pitchFamily="34" charset="0"/>
                <a:cs typeface="Arial" panose="020B0604020202020204" pitchFamily="34" charset="0"/>
              </a:rPr>
              <a:t>RESEÑA </a:t>
            </a:r>
          </a:p>
          <a:p>
            <a:pPr algn="just"/>
            <a:endParaRPr lang="es-MX" sz="1200" dirty="0">
              <a:latin typeface="Arial" panose="020B0604020202020204" pitchFamily="34" charset="0"/>
              <a:cs typeface="Arial" panose="020B0604020202020204" pitchFamily="34" charset="0"/>
            </a:endParaRPr>
          </a:p>
          <a:p>
            <a:pPr algn="just"/>
            <a:r>
              <a:rPr lang="es-MX" sz="1200" dirty="0">
                <a:latin typeface="Arial" panose="020B0604020202020204" pitchFamily="34" charset="0"/>
                <a:cs typeface="Arial" panose="020B0604020202020204" pitchFamily="34" charset="0"/>
              </a:rPr>
              <a:t>Los xamues son principalmente encontrados en las copas de árboles de mezquite, crecen en áreas y semiáridas, se alimentan de brotes primaverales del mismo refugiándose en este, a su temprana edad se hacen pequeños cúmulos de estos especímenes que rebasan los 50 individuos.</a:t>
            </a:r>
          </a:p>
          <a:p>
            <a:pPr algn="just"/>
            <a:r>
              <a:rPr lang="es-MX" sz="1200" dirty="0">
                <a:latin typeface="Arial" panose="020B0604020202020204" pitchFamily="34" charset="0"/>
                <a:cs typeface="Arial" panose="020B0604020202020204" pitchFamily="34" charset="0"/>
              </a:rPr>
              <a:t>Tienen importancia en la elaboración de una deliciosa salsa de xamues, tradición de la región del Valle del Mezquital y traídos a Ajacuba como una salsa tradicional y representativa del lugar.</a:t>
            </a:r>
          </a:p>
          <a:p>
            <a:pPr algn="just"/>
            <a:endParaRPr lang="es-MX" sz="1200" dirty="0">
              <a:latin typeface="Arial" panose="020B0604020202020204" pitchFamily="34" charset="0"/>
              <a:cs typeface="Arial" panose="020B0604020202020204" pitchFamily="34" charset="0"/>
            </a:endParaRPr>
          </a:p>
        </p:txBody>
      </p:sp>
      <p:sp>
        <p:nvSpPr>
          <p:cNvPr id="21" name="Rectángulo 20">
            <a:extLst>
              <a:ext uri="{FF2B5EF4-FFF2-40B4-BE49-F238E27FC236}">
                <a16:creationId xmlns:a16="http://schemas.microsoft.com/office/drawing/2014/main" id="{7FE5333F-C457-4683-91A2-8F73D7A0CBD7}"/>
              </a:ext>
            </a:extLst>
          </p:cNvPr>
          <p:cNvSpPr/>
          <p:nvPr/>
        </p:nvSpPr>
        <p:spPr>
          <a:xfrm>
            <a:off x="729381" y="540551"/>
            <a:ext cx="4968259" cy="507831"/>
          </a:xfrm>
          <a:prstGeom prst="rect">
            <a:avLst/>
          </a:prstGeom>
        </p:spPr>
        <p:txBody>
          <a:bodyPr wrap="square">
            <a:spAutoFit/>
          </a:bodyPr>
          <a:lstStyle/>
          <a:p>
            <a:r>
              <a:rPr lang="es-MX" sz="900" b="1" dirty="0">
                <a:latin typeface="Arial" panose="020B0604020202020204" pitchFamily="34" charset="0"/>
                <a:cs typeface="Arial" panose="020B0604020202020204" pitchFamily="34" charset="0"/>
              </a:rPr>
              <a:t>CLAVE: </a:t>
            </a:r>
            <a:r>
              <a:rPr lang="es-MX" sz="900" dirty="0">
                <a:latin typeface="Arial" panose="020B0604020202020204" pitchFamily="34" charset="0"/>
                <a:cs typeface="Arial" panose="020B0604020202020204" pitchFamily="34" charset="0"/>
              </a:rPr>
              <a:t>ICAT-AJA3</a:t>
            </a:r>
          </a:p>
          <a:p>
            <a:r>
              <a:rPr lang="es-MX" sz="900" b="1" dirty="0">
                <a:latin typeface="Arial" panose="020B0604020202020204" pitchFamily="34" charset="0"/>
                <a:cs typeface="Arial" panose="020B0604020202020204" pitchFamily="34" charset="0"/>
              </a:rPr>
              <a:t>CATEGORIA: </a:t>
            </a:r>
            <a:r>
              <a:rPr lang="es-MX" sz="900" dirty="0">
                <a:latin typeface="Arial" panose="020B0604020202020204" pitchFamily="34" charset="0"/>
                <a:cs typeface="Arial" panose="020B0604020202020204" pitchFamily="34" charset="0"/>
              </a:rPr>
              <a:t>CULTURAL </a:t>
            </a:r>
          </a:p>
          <a:p>
            <a:r>
              <a:rPr lang="es-MX" sz="900" b="1" dirty="0">
                <a:latin typeface="Arial" panose="020B0604020202020204" pitchFamily="34" charset="0"/>
                <a:cs typeface="Arial" panose="020B0604020202020204" pitchFamily="34" charset="0"/>
              </a:rPr>
              <a:t>SUBCATEGORIA:  </a:t>
            </a:r>
            <a:r>
              <a:rPr lang="es-MX" sz="900" dirty="0">
                <a:latin typeface="Arial" panose="020B0604020202020204" pitchFamily="34" charset="0"/>
                <a:cs typeface="Arial" panose="020B0604020202020204" pitchFamily="34" charset="0"/>
              </a:rPr>
              <a:t>USOS SOCIALES </a:t>
            </a:r>
          </a:p>
        </p:txBody>
      </p:sp>
      <p:pic>
        <p:nvPicPr>
          <p:cNvPr id="2" name="Imagen 1">
            <a:extLst>
              <a:ext uri="{FF2B5EF4-FFF2-40B4-BE49-F238E27FC236}">
                <a16:creationId xmlns:a16="http://schemas.microsoft.com/office/drawing/2014/main" id="{2B5CED08-EE10-441F-AA13-D7956BCD56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11630" y="59643"/>
            <a:ext cx="628366" cy="677457"/>
          </a:xfrm>
          <a:prstGeom prst="rect">
            <a:avLst/>
          </a:prstGeom>
        </p:spPr>
      </p:pic>
      <p:sp>
        <p:nvSpPr>
          <p:cNvPr id="5" name="Rectángulo 4">
            <a:extLst>
              <a:ext uri="{FF2B5EF4-FFF2-40B4-BE49-F238E27FC236}">
                <a16:creationId xmlns:a16="http://schemas.microsoft.com/office/drawing/2014/main" id="{8D75608E-E160-4E85-9007-6A8112D04EE3}"/>
              </a:ext>
            </a:extLst>
          </p:cNvPr>
          <p:cNvSpPr/>
          <p:nvPr/>
        </p:nvSpPr>
        <p:spPr>
          <a:xfrm>
            <a:off x="1879163" y="81342"/>
            <a:ext cx="3669777" cy="369332"/>
          </a:xfrm>
          <a:prstGeom prst="rect">
            <a:avLst/>
          </a:prstGeom>
        </p:spPr>
        <p:txBody>
          <a:bodyPr wrap="squar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9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CENTRO DE INFORMACIÓN CULTURAL Y NATURAL</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9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DEL VALLE DE MEZQUITAL</a:t>
            </a:r>
          </a:p>
        </p:txBody>
      </p:sp>
      <p:sp>
        <p:nvSpPr>
          <p:cNvPr id="6" name="Rectángulo 5">
            <a:extLst>
              <a:ext uri="{FF2B5EF4-FFF2-40B4-BE49-F238E27FC236}">
                <a16:creationId xmlns:a16="http://schemas.microsoft.com/office/drawing/2014/main" id="{2E48D083-051D-474C-9974-0ED46092E147}"/>
              </a:ext>
            </a:extLst>
          </p:cNvPr>
          <p:cNvSpPr/>
          <p:nvPr/>
        </p:nvSpPr>
        <p:spPr>
          <a:xfrm>
            <a:off x="2765310" y="390050"/>
            <a:ext cx="1826141" cy="230832"/>
          </a:xfrm>
          <a:prstGeom prst="rect">
            <a:avLst/>
          </a:prstGeom>
        </p:spPr>
        <p:txBody>
          <a:bodyPr wrap="non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s-MX" sz="900" dirty="0">
                <a:latin typeface="Arial" panose="020B0604020202020204" pitchFamily="34" charset="0"/>
                <a:cs typeface="Arial" panose="020B0604020202020204" pitchFamily="34" charset="0"/>
              </a:rPr>
              <a:t>INMATERIALES CULTURALES</a:t>
            </a:r>
            <a:endParaRPr kumimoji="0" lang="es-MX" sz="90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7" name="Rectángulo 6">
            <a:extLst>
              <a:ext uri="{FF2B5EF4-FFF2-40B4-BE49-F238E27FC236}">
                <a16:creationId xmlns:a16="http://schemas.microsoft.com/office/drawing/2014/main" id="{E40DE4BA-E050-4A6E-B178-873A248C01B3}"/>
              </a:ext>
            </a:extLst>
          </p:cNvPr>
          <p:cNvSpPr/>
          <p:nvPr/>
        </p:nvSpPr>
        <p:spPr>
          <a:xfrm>
            <a:off x="5915201" y="704706"/>
            <a:ext cx="562975" cy="230832"/>
          </a:xfrm>
          <a:prstGeom prst="rect">
            <a:avLst/>
          </a:prstGeom>
        </p:spPr>
        <p:txBody>
          <a:bodyPr wrap="non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s-MX" sz="900" b="1" dirty="0">
                <a:latin typeface="Arial" panose="020B0604020202020204" pitchFamily="34" charset="0"/>
                <a:cs typeface="Arial" panose="020B0604020202020204" pitchFamily="34" charset="0"/>
              </a:rPr>
              <a:t>PÁG. 1</a:t>
            </a:r>
            <a:endParaRPr lang="es-MX" sz="900" dirty="0">
              <a:latin typeface="Arial" panose="020B0604020202020204" pitchFamily="34" charset="0"/>
              <a:cs typeface="Arial" panose="020B0604020202020204" pitchFamily="34" charset="0"/>
            </a:endParaRPr>
          </a:p>
        </p:txBody>
      </p:sp>
      <p:pic>
        <p:nvPicPr>
          <p:cNvPr id="8" name="Imagen 7">
            <a:extLst>
              <a:ext uri="{FF2B5EF4-FFF2-40B4-BE49-F238E27FC236}">
                <a16:creationId xmlns:a16="http://schemas.microsoft.com/office/drawing/2014/main" id="{97BC4DA9-7998-4B61-85DB-40DF1BBACDCF}"/>
              </a:ext>
            </a:extLst>
          </p:cNvPr>
          <p:cNvPicPr>
            <a:picLocks noChangeAspect="1"/>
          </p:cNvPicPr>
          <p:nvPr/>
        </p:nvPicPr>
        <p:blipFill>
          <a:blip r:embed="rId5"/>
          <a:stretch>
            <a:fillRect/>
          </a:stretch>
        </p:blipFill>
        <p:spPr>
          <a:xfrm>
            <a:off x="6139996" y="186776"/>
            <a:ext cx="443978" cy="364201"/>
          </a:xfrm>
          <a:prstGeom prst="rect">
            <a:avLst/>
          </a:prstGeom>
        </p:spPr>
      </p:pic>
      <p:pic>
        <p:nvPicPr>
          <p:cNvPr id="10" name="Imagen 9">
            <a:extLst>
              <a:ext uri="{FF2B5EF4-FFF2-40B4-BE49-F238E27FC236}">
                <a16:creationId xmlns:a16="http://schemas.microsoft.com/office/drawing/2014/main" id="{7BC72600-24F1-4E09-9727-ACEA52687120}"/>
              </a:ext>
            </a:extLst>
          </p:cNvPr>
          <p:cNvPicPr>
            <a:picLocks noChangeAspect="1"/>
          </p:cNvPicPr>
          <p:nvPr/>
        </p:nvPicPr>
        <p:blipFill>
          <a:blip r:embed="rId6"/>
          <a:stretch>
            <a:fillRect/>
          </a:stretch>
        </p:blipFill>
        <p:spPr>
          <a:xfrm>
            <a:off x="3678381" y="1702230"/>
            <a:ext cx="2878994" cy="2095268"/>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3" name="Rectángulo 2">
            <a:extLst>
              <a:ext uri="{FF2B5EF4-FFF2-40B4-BE49-F238E27FC236}">
                <a16:creationId xmlns:a16="http://schemas.microsoft.com/office/drawing/2014/main" id="{4E0129A3-3D59-443F-89CE-27FBF80FD878}"/>
              </a:ext>
            </a:extLst>
          </p:cNvPr>
          <p:cNvSpPr/>
          <p:nvPr/>
        </p:nvSpPr>
        <p:spPr>
          <a:xfrm flipV="1">
            <a:off x="434872" y="1085262"/>
            <a:ext cx="6149103" cy="45719"/>
          </a:xfrm>
          <a:prstGeom prst="rect">
            <a:avLst/>
          </a:prstGeom>
          <a:solidFill>
            <a:srgbClr val="FF99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8" name="Rectángulo 17">
            <a:extLst>
              <a:ext uri="{FF2B5EF4-FFF2-40B4-BE49-F238E27FC236}">
                <a16:creationId xmlns:a16="http://schemas.microsoft.com/office/drawing/2014/main" id="{47447F1D-F676-404F-9D4A-F2F5B9A5DC85}"/>
              </a:ext>
            </a:extLst>
          </p:cNvPr>
          <p:cNvSpPr/>
          <p:nvPr/>
        </p:nvSpPr>
        <p:spPr>
          <a:xfrm>
            <a:off x="357633" y="4082970"/>
            <a:ext cx="6072339" cy="307777"/>
          </a:xfrm>
          <a:prstGeom prst="rect">
            <a:avLst/>
          </a:prstGeom>
        </p:spPr>
        <p:txBody>
          <a:bodyPr wrap="square">
            <a:spAutoFit/>
          </a:bodyPr>
          <a:lstStyle/>
          <a:p>
            <a:pPr algn="just"/>
            <a:endParaRPr lang="es-MX" dirty="0">
              <a:latin typeface="Arial" panose="020B0604020202020204" pitchFamily="34" charset="0"/>
              <a:cs typeface="Arial" panose="020B0604020202020204" pitchFamily="34" charset="0"/>
            </a:endParaRPr>
          </a:p>
        </p:txBody>
      </p:sp>
      <p:sp>
        <p:nvSpPr>
          <p:cNvPr id="15" name="Rectángulo 14"/>
          <p:cNvSpPr/>
          <p:nvPr/>
        </p:nvSpPr>
        <p:spPr>
          <a:xfrm>
            <a:off x="291847" y="1739612"/>
            <a:ext cx="6151167" cy="3816429"/>
          </a:xfrm>
          <a:prstGeom prst="rect">
            <a:avLst/>
          </a:prstGeom>
        </p:spPr>
        <p:txBody>
          <a:bodyPr wrap="square">
            <a:spAutoFit/>
          </a:bodyPr>
          <a:lstStyle/>
          <a:p>
            <a:pPr algn="just"/>
            <a:r>
              <a:rPr lang="es-MX" b="1" dirty="0">
                <a:latin typeface="Arial" panose="020B0604020202020204" pitchFamily="34" charset="0"/>
                <a:cs typeface="Arial" panose="020B0604020202020204" pitchFamily="34" charset="0"/>
              </a:rPr>
              <a:t>INTEGRANTES</a:t>
            </a:r>
            <a:r>
              <a:rPr lang="es-MX" dirty="0">
                <a:latin typeface="Arial" panose="020B0604020202020204" pitchFamily="34" charset="0"/>
                <a:cs typeface="Arial" panose="020B0604020202020204" pitchFamily="34" charset="0"/>
              </a:rPr>
              <a:t> </a:t>
            </a:r>
          </a:p>
          <a:p>
            <a:pPr algn="just"/>
            <a:endParaRPr lang="es-MX" dirty="0">
              <a:latin typeface="Arial" panose="020B0604020202020204" pitchFamily="34" charset="0"/>
              <a:cs typeface="Arial" panose="020B0604020202020204" pitchFamily="34" charset="0"/>
            </a:endParaRPr>
          </a:p>
          <a:p>
            <a:pPr marL="228600" indent="-228600" algn="just">
              <a:buFont typeface="+mj-lt"/>
              <a:buAutoNum type="arabicPeriod"/>
            </a:pPr>
            <a:r>
              <a:rPr lang="es-MX" sz="1200" dirty="0">
                <a:latin typeface="Arial" panose="020B0604020202020204" pitchFamily="34" charset="0"/>
                <a:cs typeface="Arial" panose="020B0604020202020204" pitchFamily="34" charset="0"/>
              </a:rPr>
              <a:t>Xamues</a:t>
            </a:r>
          </a:p>
          <a:p>
            <a:pPr marL="228600" indent="-228600" algn="just">
              <a:buFont typeface="+mj-lt"/>
              <a:buAutoNum type="arabicPeriod"/>
            </a:pPr>
            <a:r>
              <a:rPr lang="es-MX" sz="1200" dirty="0">
                <a:latin typeface="Arial" panose="020B0604020202020204" pitchFamily="34" charset="0"/>
                <a:cs typeface="Arial" panose="020B0604020202020204" pitchFamily="34" charset="0"/>
              </a:rPr>
              <a:t>Chile rayado</a:t>
            </a:r>
          </a:p>
          <a:p>
            <a:pPr marL="228600" indent="-228600" algn="just">
              <a:buFont typeface="+mj-lt"/>
              <a:buAutoNum type="arabicPeriod"/>
            </a:pPr>
            <a:r>
              <a:rPr lang="es-MX" sz="1200" dirty="0">
                <a:latin typeface="Arial" panose="020B0604020202020204" pitchFamily="34" charset="0"/>
                <a:cs typeface="Arial" panose="020B0604020202020204" pitchFamily="34" charset="0"/>
              </a:rPr>
              <a:t>Tomate</a:t>
            </a:r>
          </a:p>
          <a:p>
            <a:pPr marL="228600" indent="-228600" algn="just">
              <a:buFont typeface="+mj-lt"/>
              <a:buAutoNum type="arabicPeriod"/>
            </a:pPr>
            <a:r>
              <a:rPr lang="es-MX" sz="1200" dirty="0">
                <a:latin typeface="Arial" panose="020B0604020202020204" pitchFamily="34" charset="0"/>
                <a:cs typeface="Arial" panose="020B0604020202020204" pitchFamily="34" charset="0"/>
              </a:rPr>
              <a:t>Sal</a:t>
            </a:r>
          </a:p>
          <a:p>
            <a:pPr marL="228600" indent="-228600" algn="just">
              <a:buFont typeface="+mj-lt"/>
              <a:buAutoNum type="arabicPeriod"/>
            </a:pPr>
            <a:r>
              <a:rPr lang="es-MX" sz="1200" dirty="0">
                <a:latin typeface="Arial" panose="020B0604020202020204" pitchFamily="34" charset="0"/>
                <a:cs typeface="Arial" panose="020B0604020202020204" pitchFamily="34" charset="0"/>
              </a:rPr>
              <a:t>Aceites de oliva</a:t>
            </a:r>
          </a:p>
          <a:p>
            <a:pPr algn="just"/>
            <a:endParaRPr lang="es-MX" b="1" dirty="0">
              <a:latin typeface="Arial" panose="020B0604020202020204" pitchFamily="34" charset="0"/>
              <a:cs typeface="Arial" panose="020B0604020202020204" pitchFamily="34" charset="0"/>
            </a:endParaRPr>
          </a:p>
          <a:p>
            <a:pPr algn="just"/>
            <a:endParaRPr lang="es-MX" b="1" dirty="0">
              <a:latin typeface="Arial" panose="020B0604020202020204" pitchFamily="34" charset="0"/>
              <a:cs typeface="Arial" panose="020B0604020202020204" pitchFamily="34" charset="0"/>
            </a:endParaRPr>
          </a:p>
          <a:p>
            <a:pPr algn="just"/>
            <a:endParaRPr lang="es-MX" b="1" dirty="0">
              <a:latin typeface="Arial" panose="020B0604020202020204" pitchFamily="34" charset="0"/>
              <a:cs typeface="Arial" panose="020B0604020202020204" pitchFamily="34" charset="0"/>
            </a:endParaRPr>
          </a:p>
          <a:p>
            <a:pPr algn="just"/>
            <a:endParaRPr lang="es-MX" b="1" dirty="0">
              <a:latin typeface="Arial" panose="020B0604020202020204" pitchFamily="34" charset="0"/>
              <a:cs typeface="Arial" panose="020B0604020202020204" pitchFamily="34" charset="0"/>
            </a:endParaRPr>
          </a:p>
          <a:p>
            <a:pPr algn="just"/>
            <a:r>
              <a:rPr lang="es-MX" b="1" dirty="0">
                <a:latin typeface="Arial" panose="020B0604020202020204" pitchFamily="34" charset="0"/>
                <a:cs typeface="Arial" panose="020B0604020202020204" pitchFamily="34" charset="0"/>
              </a:rPr>
              <a:t>PROCEDIMIENTO</a:t>
            </a:r>
            <a:r>
              <a:rPr lang="es-MX" dirty="0">
                <a:latin typeface="Arial" panose="020B0604020202020204" pitchFamily="34" charset="0"/>
                <a:cs typeface="Arial" panose="020B0604020202020204" pitchFamily="34" charset="0"/>
              </a:rPr>
              <a:t> </a:t>
            </a:r>
          </a:p>
          <a:p>
            <a:pPr algn="just"/>
            <a:endParaRPr lang="es-MX" sz="1200" dirty="0">
              <a:latin typeface="Arial" panose="020B0604020202020204" pitchFamily="34" charset="0"/>
              <a:cs typeface="Arial" panose="020B0604020202020204" pitchFamily="34" charset="0"/>
            </a:endParaRPr>
          </a:p>
          <a:p>
            <a:pPr marL="228600" indent="-228600" algn="just">
              <a:buAutoNum type="arabicPeriod"/>
            </a:pPr>
            <a:r>
              <a:rPr lang="es-MX" sz="1200" dirty="0">
                <a:latin typeface="Arial" panose="020B0604020202020204" pitchFamily="34" charset="0"/>
                <a:cs typeface="Arial" panose="020B0604020202020204" pitchFamily="34" charset="0"/>
              </a:rPr>
              <a:t>En un recipiente con agua y sal se desfleman los xamues durante una hora y después se enjuagan </a:t>
            </a:r>
          </a:p>
          <a:p>
            <a:pPr algn="just"/>
            <a:r>
              <a:rPr lang="es-MX" sz="1200" dirty="0">
                <a:latin typeface="Arial" panose="020B0604020202020204" pitchFamily="34" charset="0"/>
                <a:cs typeface="Arial" panose="020B0604020202020204" pitchFamily="34" charset="0"/>
              </a:rPr>
              <a:t>2. En un comal de barro se tuestan los xamues </a:t>
            </a:r>
          </a:p>
          <a:p>
            <a:pPr algn="just"/>
            <a:r>
              <a:rPr lang="es-MX" sz="1200" dirty="0">
                <a:latin typeface="Arial" panose="020B0604020202020204" pitchFamily="34" charset="0"/>
                <a:cs typeface="Arial" panose="020B0604020202020204" pitchFamily="34" charset="0"/>
              </a:rPr>
              <a:t>3. A la salsa se le agregan los xamues y se muele la mezcla</a:t>
            </a:r>
          </a:p>
          <a:p>
            <a:pPr algn="just"/>
            <a:r>
              <a:rPr lang="es-MX" sz="1200" dirty="0">
                <a:latin typeface="Arial" panose="020B0604020202020204" pitchFamily="34" charset="0"/>
                <a:cs typeface="Arial" panose="020B0604020202020204" pitchFamily="34" charset="0"/>
              </a:rPr>
              <a:t>4. Se presenta la salsa en el molcajete espolvoreando por encima algunos xamues completos</a:t>
            </a:r>
          </a:p>
        </p:txBody>
      </p:sp>
      <p:pic>
        <p:nvPicPr>
          <p:cNvPr id="12" name="Imagen 11">
            <a:extLst>
              <a:ext uri="{FF2B5EF4-FFF2-40B4-BE49-F238E27FC236}">
                <a16:creationId xmlns:a16="http://schemas.microsoft.com/office/drawing/2014/main" id="{A4F8EF64-0EBD-4A02-8C29-6058D168217E}"/>
              </a:ext>
            </a:extLst>
          </p:cNvPr>
          <p:cNvPicPr>
            <a:picLocks noChangeAspect="1"/>
          </p:cNvPicPr>
          <p:nvPr/>
        </p:nvPicPr>
        <p:blipFill rotWithShape="1">
          <a:blip r:embed="rId3">
            <a:extLst>
              <a:ext uri="{28A0092B-C50C-407E-A947-70E740481C1C}">
                <a14:useLocalDpi xmlns:a14="http://schemas.microsoft.com/office/drawing/2010/main" val="0"/>
              </a:ext>
            </a:extLst>
          </a:blip>
          <a:srcRect t="29397" r="18234" b="5061"/>
          <a:stretch/>
        </p:blipFill>
        <p:spPr>
          <a:xfrm>
            <a:off x="729380" y="45614"/>
            <a:ext cx="1187004" cy="395419"/>
          </a:xfrm>
          <a:prstGeom prst="rect">
            <a:avLst/>
          </a:prstGeom>
        </p:spPr>
      </p:pic>
      <p:sp>
        <p:nvSpPr>
          <p:cNvPr id="13" name="Rectángulo 12">
            <a:extLst>
              <a:ext uri="{FF2B5EF4-FFF2-40B4-BE49-F238E27FC236}">
                <a16:creationId xmlns:a16="http://schemas.microsoft.com/office/drawing/2014/main" id="{8E393277-828F-4698-83CC-69D4AA6647C8}"/>
              </a:ext>
            </a:extLst>
          </p:cNvPr>
          <p:cNvSpPr/>
          <p:nvPr/>
        </p:nvSpPr>
        <p:spPr>
          <a:xfrm>
            <a:off x="729381" y="540551"/>
            <a:ext cx="4968259" cy="507831"/>
          </a:xfrm>
          <a:prstGeom prst="rect">
            <a:avLst/>
          </a:prstGeom>
        </p:spPr>
        <p:txBody>
          <a:bodyPr wrap="square">
            <a:spAutoFit/>
          </a:bodyPr>
          <a:lstStyle/>
          <a:p>
            <a:r>
              <a:rPr lang="es-MX" sz="900" b="1" dirty="0">
                <a:latin typeface="Arial" panose="020B0604020202020204" pitchFamily="34" charset="0"/>
                <a:cs typeface="Arial" panose="020B0604020202020204" pitchFamily="34" charset="0"/>
              </a:rPr>
              <a:t>CLAVE: </a:t>
            </a:r>
            <a:r>
              <a:rPr lang="es-MX" sz="900" dirty="0">
                <a:latin typeface="Arial" panose="020B0604020202020204" pitchFamily="34" charset="0"/>
                <a:cs typeface="Arial" panose="020B0604020202020204" pitchFamily="34" charset="0"/>
              </a:rPr>
              <a:t>ICAT-AJA3</a:t>
            </a:r>
          </a:p>
          <a:p>
            <a:r>
              <a:rPr lang="es-MX" sz="900" b="1" dirty="0">
                <a:latin typeface="Arial" panose="020B0604020202020204" pitchFamily="34" charset="0"/>
                <a:cs typeface="Arial" panose="020B0604020202020204" pitchFamily="34" charset="0"/>
              </a:rPr>
              <a:t>CATEGORIA: </a:t>
            </a:r>
            <a:r>
              <a:rPr lang="es-MX" sz="900" dirty="0">
                <a:latin typeface="Arial" panose="020B0604020202020204" pitchFamily="34" charset="0"/>
                <a:cs typeface="Arial" panose="020B0604020202020204" pitchFamily="34" charset="0"/>
              </a:rPr>
              <a:t>CULTURAL</a:t>
            </a:r>
          </a:p>
          <a:p>
            <a:r>
              <a:rPr lang="es-MX" sz="900" b="1" dirty="0">
                <a:latin typeface="Arial" panose="020B0604020202020204" pitchFamily="34" charset="0"/>
                <a:cs typeface="Arial" panose="020B0604020202020204" pitchFamily="34" charset="0"/>
              </a:rPr>
              <a:t>SUBCATEGORIA:  </a:t>
            </a:r>
            <a:r>
              <a:rPr lang="es-MX" sz="900" dirty="0">
                <a:latin typeface="Arial" panose="020B0604020202020204" pitchFamily="34" charset="0"/>
                <a:cs typeface="Arial" panose="020B0604020202020204" pitchFamily="34" charset="0"/>
              </a:rPr>
              <a:t>USOS SOCIALES </a:t>
            </a:r>
          </a:p>
        </p:txBody>
      </p:sp>
      <p:pic>
        <p:nvPicPr>
          <p:cNvPr id="14" name="Imagen 13">
            <a:extLst>
              <a:ext uri="{FF2B5EF4-FFF2-40B4-BE49-F238E27FC236}">
                <a16:creationId xmlns:a16="http://schemas.microsoft.com/office/drawing/2014/main" id="{8722C99E-7556-440E-8E22-F5BAE117F0C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11630" y="59643"/>
            <a:ext cx="628366" cy="677457"/>
          </a:xfrm>
          <a:prstGeom prst="rect">
            <a:avLst/>
          </a:prstGeom>
        </p:spPr>
      </p:pic>
      <p:sp>
        <p:nvSpPr>
          <p:cNvPr id="16" name="Rectángulo 15">
            <a:extLst>
              <a:ext uri="{FF2B5EF4-FFF2-40B4-BE49-F238E27FC236}">
                <a16:creationId xmlns:a16="http://schemas.microsoft.com/office/drawing/2014/main" id="{367D3C02-0A39-4317-A41E-BB7C83880B7B}"/>
              </a:ext>
            </a:extLst>
          </p:cNvPr>
          <p:cNvSpPr/>
          <p:nvPr/>
        </p:nvSpPr>
        <p:spPr>
          <a:xfrm>
            <a:off x="1879163" y="81342"/>
            <a:ext cx="3669777" cy="369332"/>
          </a:xfrm>
          <a:prstGeom prst="rect">
            <a:avLst/>
          </a:prstGeom>
        </p:spPr>
        <p:txBody>
          <a:bodyPr wrap="squar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9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CENTRO DE INFORMACIÓN CULTURAL Y NATURAL</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9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DEL VALLE DE MEZQUITAL</a:t>
            </a:r>
          </a:p>
        </p:txBody>
      </p:sp>
      <p:sp>
        <p:nvSpPr>
          <p:cNvPr id="17" name="Rectángulo 16">
            <a:extLst>
              <a:ext uri="{FF2B5EF4-FFF2-40B4-BE49-F238E27FC236}">
                <a16:creationId xmlns:a16="http://schemas.microsoft.com/office/drawing/2014/main" id="{0959CB34-E5DF-436E-8436-C4E6A4855A51}"/>
              </a:ext>
            </a:extLst>
          </p:cNvPr>
          <p:cNvSpPr/>
          <p:nvPr/>
        </p:nvSpPr>
        <p:spPr>
          <a:xfrm>
            <a:off x="2800980" y="388255"/>
            <a:ext cx="1826141" cy="230832"/>
          </a:xfrm>
          <a:prstGeom prst="rect">
            <a:avLst/>
          </a:prstGeom>
        </p:spPr>
        <p:txBody>
          <a:bodyPr wrap="non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s-MX" sz="900" dirty="0">
                <a:latin typeface="Arial" panose="020B0604020202020204" pitchFamily="34" charset="0"/>
                <a:cs typeface="Arial" panose="020B0604020202020204" pitchFamily="34" charset="0"/>
              </a:rPr>
              <a:t>INMATERIALES CULTURALES</a:t>
            </a:r>
            <a:endParaRPr kumimoji="0" lang="es-MX" sz="90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20" name="Rectángulo 19">
            <a:extLst>
              <a:ext uri="{FF2B5EF4-FFF2-40B4-BE49-F238E27FC236}">
                <a16:creationId xmlns:a16="http://schemas.microsoft.com/office/drawing/2014/main" id="{1C424B9C-7A27-4F24-8145-E0A7820BC387}"/>
              </a:ext>
            </a:extLst>
          </p:cNvPr>
          <p:cNvSpPr/>
          <p:nvPr/>
        </p:nvSpPr>
        <p:spPr>
          <a:xfrm>
            <a:off x="5915201" y="704706"/>
            <a:ext cx="562975" cy="230832"/>
          </a:xfrm>
          <a:prstGeom prst="rect">
            <a:avLst/>
          </a:prstGeom>
        </p:spPr>
        <p:txBody>
          <a:bodyPr wrap="non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s-MX" sz="900" b="1" dirty="0">
                <a:latin typeface="Arial" panose="020B0604020202020204" pitchFamily="34" charset="0"/>
                <a:cs typeface="Arial" panose="020B0604020202020204" pitchFamily="34" charset="0"/>
              </a:rPr>
              <a:t>PÁG. 2</a:t>
            </a:r>
            <a:endParaRPr lang="es-MX" sz="900" dirty="0">
              <a:latin typeface="Arial" panose="020B0604020202020204" pitchFamily="34" charset="0"/>
              <a:cs typeface="Arial" panose="020B0604020202020204" pitchFamily="34" charset="0"/>
            </a:endParaRPr>
          </a:p>
        </p:txBody>
      </p:sp>
      <p:pic>
        <p:nvPicPr>
          <p:cNvPr id="22" name="Imagen 21">
            <a:extLst>
              <a:ext uri="{FF2B5EF4-FFF2-40B4-BE49-F238E27FC236}">
                <a16:creationId xmlns:a16="http://schemas.microsoft.com/office/drawing/2014/main" id="{30576A92-A596-4F1B-8CE9-79D93F362000}"/>
              </a:ext>
            </a:extLst>
          </p:cNvPr>
          <p:cNvPicPr>
            <a:picLocks noChangeAspect="1"/>
          </p:cNvPicPr>
          <p:nvPr/>
        </p:nvPicPr>
        <p:blipFill>
          <a:blip r:embed="rId5"/>
          <a:stretch>
            <a:fillRect/>
          </a:stretch>
        </p:blipFill>
        <p:spPr>
          <a:xfrm>
            <a:off x="6139996" y="186776"/>
            <a:ext cx="443978" cy="364201"/>
          </a:xfrm>
          <a:prstGeom prst="rect">
            <a:avLst/>
          </a:prstGeom>
        </p:spPr>
      </p:pic>
    </p:spTree>
    <p:extLst>
      <p:ext uri="{BB962C8B-B14F-4D97-AF65-F5344CB8AC3E}">
        <p14:creationId xmlns:p14="http://schemas.microsoft.com/office/powerpoint/2010/main" val="2782827276"/>
      </p:ext>
    </p:extLst>
  </p:cSld>
  <p:clrMapOvr>
    <a:masterClrMapping/>
  </p:clrMapOvr>
</p:sld>
</file>

<file path=ppt/theme/theme1.xml><?xml version="1.0" encoding="utf-8"?>
<a:theme xmlns:a="http://schemas.openxmlformats.org/drawingml/2006/main" name="William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2116</TotalTime>
  <Words>353</Words>
  <Application>Microsoft Office PowerPoint</Application>
  <PresentationFormat>Carta (216 x 279 mm)</PresentationFormat>
  <Paragraphs>47</Paragraphs>
  <Slides>2</Slides>
  <Notes>2</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2</vt:i4>
      </vt:variant>
    </vt:vector>
  </HeadingPairs>
  <TitlesOfParts>
    <vt:vector size="6" baseType="lpstr">
      <vt:lpstr>Dosis</vt:lpstr>
      <vt:lpstr>Roboto</vt:lpstr>
      <vt:lpstr>Arial</vt:lpstr>
      <vt:lpstr>William template</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DELL</dc:creator>
  <cp:lastModifiedBy>Nicolás</cp:lastModifiedBy>
  <cp:revision>110</cp:revision>
  <dcterms:modified xsi:type="dcterms:W3CDTF">2021-12-14T20:23:15Z</dcterms:modified>
</cp:coreProperties>
</file>