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 snapToGrid="0">
      <p:cViewPr>
        <p:scale>
          <a:sx n="100" d="100"/>
          <a:sy n="100" d="100"/>
        </p:scale>
        <p:origin x="1338" y="-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60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900"/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 sz="900">
                <a:latin typeface="+mn-lt"/>
              </a:rPr>
              <a:pPr/>
              <a:t>1</a:t>
            </a:fld>
            <a:endParaRPr sz="900" dirty="0">
              <a:latin typeface="+mn-lt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73" name="Rectángulo 72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20412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CLAVE: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ICAT-AJA3</a:t>
            </a:r>
          </a:p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CATEGORIA: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Cultural </a:t>
            </a:r>
          </a:p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SUBCATEGORIA: 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Usos sociales  </a:t>
            </a:r>
          </a:p>
        </p:txBody>
      </p:sp>
      <p:sp>
        <p:nvSpPr>
          <p:cNvPr id="624" name="Rectángulo 623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626" name="Rectángulo 625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627" name="Rectángulo 626"/>
          <p:cNvSpPr/>
          <p:nvPr/>
        </p:nvSpPr>
        <p:spPr>
          <a:xfrm>
            <a:off x="422250" y="2262801"/>
            <a:ext cx="5373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Clima:</a:t>
            </a:r>
          </a:p>
        </p:txBody>
      </p:sp>
      <p:sp>
        <p:nvSpPr>
          <p:cNvPr id="632" name="Rectángulo 631"/>
          <p:cNvSpPr/>
          <p:nvPr/>
        </p:nvSpPr>
        <p:spPr>
          <a:xfrm>
            <a:off x="422250" y="1810384"/>
            <a:ext cx="159530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Ubicación y Localización:</a:t>
            </a:r>
          </a:p>
        </p:txBody>
      </p:sp>
      <p:sp>
        <p:nvSpPr>
          <p:cNvPr id="633" name="Rectángulo 632"/>
          <p:cNvSpPr/>
          <p:nvPr/>
        </p:nvSpPr>
        <p:spPr>
          <a:xfrm>
            <a:off x="434872" y="1367638"/>
            <a:ext cx="65915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Nombre:</a:t>
            </a:r>
          </a:p>
        </p:txBody>
      </p:sp>
      <p:sp>
        <p:nvSpPr>
          <p:cNvPr id="634" name="Rectángulo 633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638" name="Rectángulo 637"/>
          <p:cNvSpPr/>
          <p:nvPr/>
        </p:nvSpPr>
        <p:spPr>
          <a:xfrm>
            <a:off x="458279" y="2938636"/>
            <a:ext cx="3928646" cy="1979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643" name="Rectángulo 642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644" name="Rectángulo 643"/>
          <p:cNvSpPr/>
          <p:nvPr/>
        </p:nvSpPr>
        <p:spPr>
          <a:xfrm>
            <a:off x="4386925" y="3813894"/>
            <a:ext cx="63350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Lengua:</a:t>
            </a:r>
          </a:p>
        </p:txBody>
      </p:sp>
      <p:sp>
        <p:nvSpPr>
          <p:cNvPr id="649" name="Rectángulo 648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0" name="Rectángulo 649"/>
          <p:cNvSpPr/>
          <p:nvPr/>
        </p:nvSpPr>
        <p:spPr>
          <a:xfrm>
            <a:off x="432504" y="4968429"/>
            <a:ext cx="124622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Justificación:</a:t>
            </a:r>
          </a:p>
        </p:txBody>
      </p:sp>
      <p:sp>
        <p:nvSpPr>
          <p:cNvPr id="651" name="Rectángulo 650"/>
          <p:cNvSpPr/>
          <p:nvPr/>
        </p:nvSpPr>
        <p:spPr>
          <a:xfrm>
            <a:off x="4424884" y="3216183"/>
            <a:ext cx="2043339" cy="5291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900" b="1" dirty="0">
                <a:cs typeface="Times New Roman" panose="02020603050405020304" pitchFamily="18" charset="0"/>
              </a:rPr>
              <a:t>Subcategoría:</a:t>
            </a:r>
          </a:p>
          <a:p>
            <a:endParaRPr lang="es-MX" sz="900" b="1" dirty="0">
              <a:cs typeface="Times New Roman" panose="02020603050405020304" pitchFamily="18" charset="0"/>
            </a:endParaRPr>
          </a:p>
          <a:p>
            <a:pPr algn="ctr"/>
            <a:r>
              <a:rPr lang="es-MX" sz="900" b="1" dirty="0">
                <a:cs typeface="Times New Roman" panose="02020603050405020304" pitchFamily="18" charset="0"/>
              </a:rPr>
              <a:t>  </a:t>
            </a:r>
            <a:r>
              <a:rPr lang="es-MX" sz="900" dirty="0">
                <a:cs typeface="Times New Roman" panose="02020603050405020304" pitchFamily="18" charset="0"/>
              </a:rPr>
              <a:t>Época Virreinal</a:t>
            </a:r>
          </a:p>
        </p:txBody>
      </p:sp>
      <p:sp>
        <p:nvSpPr>
          <p:cNvPr id="652" name="Rectángulo 651"/>
          <p:cNvSpPr/>
          <p:nvPr/>
        </p:nvSpPr>
        <p:spPr>
          <a:xfrm>
            <a:off x="1427451" y="1475360"/>
            <a:ext cx="10887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dirty="0">
                <a:latin typeface="+mn-lt"/>
                <a:cs typeface="Times New Roman" panose="02020603050405020304" pitchFamily="18" charset="0"/>
              </a:rPr>
              <a:t>Salsa de </a:t>
            </a:r>
            <a:r>
              <a:rPr lang="es-MX" sz="900" dirty="0" err="1">
                <a:latin typeface="+mn-lt"/>
                <a:cs typeface="Times New Roman" panose="02020603050405020304" pitchFamily="18" charset="0"/>
              </a:rPr>
              <a:t>Xamues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53" name="Rectángulo 652"/>
          <p:cNvSpPr/>
          <p:nvPr/>
        </p:nvSpPr>
        <p:spPr>
          <a:xfrm>
            <a:off x="1626786" y="1914075"/>
            <a:ext cx="272931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dirty="0">
                <a:latin typeface="+mn-lt"/>
                <a:cs typeface="Times New Roman" panose="02020603050405020304" pitchFamily="18" charset="0"/>
              </a:rPr>
              <a:t>Ajacuba, Hidalgo </a:t>
            </a:r>
          </a:p>
        </p:txBody>
      </p:sp>
      <p:sp>
        <p:nvSpPr>
          <p:cNvPr id="659" name="Rectángulo 658"/>
          <p:cNvSpPr/>
          <p:nvPr/>
        </p:nvSpPr>
        <p:spPr>
          <a:xfrm>
            <a:off x="4386925" y="4393876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Uso:</a:t>
            </a:r>
          </a:p>
        </p:txBody>
      </p:sp>
      <p:sp>
        <p:nvSpPr>
          <p:cNvPr id="663" name="Rectángulo 662"/>
          <p:cNvSpPr/>
          <p:nvPr/>
        </p:nvSpPr>
        <p:spPr>
          <a:xfrm>
            <a:off x="458278" y="5257520"/>
            <a:ext cx="2959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900">
                <a:latin typeface="+mn-lt"/>
                <a:cs typeface="Times New Roman" panose="02020603050405020304" pitchFamily="18" charset="0"/>
              </a:rPr>
              <a:t>La salsa de Xamues es un platillo que se realiza en todo el Valle del mezquital y en algunos sitios se considera estos gusanos como plaga para los mezquites, sin embargo, en Ajacuba este platillo se ha desarrollado y tomando características muy representativas, entre las cuales predomina el uso de chiles secos, de árbol y cascabel, así mismo, ya que se muelen estos, se le agregan enteros para darle otra vista y más sabor.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64" name="Rectángulo 663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667" name="Rectángulo 666"/>
          <p:cNvSpPr/>
          <p:nvPr/>
        </p:nvSpPr>
        <p:spPr>
          <a:xfrm>
            <a:off x="1735559" y="2242219"/>
            <a:ext cx="26205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Coordenadas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s-MX" sz="900" dirty="0">
                <a:latin typeface="+mn-lt"/>
              </a:rPr>
              <a:t>20°05'32.8"N 99°07'19.5"W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68" name="Rectángulo 667"/>
          <p:cNvSpPr/>
          <p:nvPr/>
        </p:nvSpPr>
        <p:spPr>
          <a:xfrm>
            <a:off x="420320" y="2957788"/>
            <a:ext cx="38640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Descripción contextual (social, ambiental, cultural): 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  <a:p>
            <a:endParaRPr lang="es-MX" sz="900" dirty="0">
              <a:latin typeface="+mn-lt"/>
              <a:cs typeface="Times New Roman" panose="02020603050405020304" pitchFamily="18" charset="0"/>
            </a:endParaRPr>
          </a:p>
          <a:p>
            <a:endParaRPr lang="es-MX" sz="9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s-MX" sz="900" dirty="0">
                <a:latin typeface="+mn-lt"/>
                <a:cs typeface="Times New Roman" panose="02020603050405020304" pitchFamily="18" charset="0"/>
              </a:rPr>
              <a:t>La salsa de Xamues es un platillo típico del Valle del Mezquital, sin embargo, fue traído al municipio de Ajacuba, dándole su toque con una combinación de chiles rojos secos y especies para darle un sabor único, así como gracias al clima y la zona en la que se prepara, debido a que es un lugar semi seco y está lleno de mezquites, que es el lugar donde se encuentran estos insectos, ya que son un poco difícil de conseguirlos, a razón de la orina ácida  que desprenden, que pinta las manos de color amarillo, este platillo solo se sirve por temporadas, en un aproximado de 2 meses durante el año.</a:t>
            </a:r>
          </a:p>
        </p:txBody>
      </p:sp>
      <p:sp>
        <p:nvSpPr>
          <p:cNvPr id="670" name="Rectángulo 669"/>
          <p:cNvSpPr/>
          <p:nvPr/>
        </p:nvSpPr>
        <p:spPr>
          <a:xfrm>
            <a:off x="1782087" y="2604540"/>
            <a:ext cx="2605834" cy="283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900" b="1" dirty="0">
                <a:cs typeface="Times New Roman" panose="02020603050405020304" pitchFamily="18" charset="0"/>
              </a:rPr>
              <a:t>Temperatura:</a:t>
            </a:r>
            <a:r>
              <a:rPr lang="es-MX" sz="900" dirty="0">
                <a:cs typeface="Times New Roman" panose="02020603050405020304" pitchFamily="18" charset="0"/>
              </a:rPr>
              <a:t>  17.5° C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5114697" y="4023347"/>
            <a:ext cx="16010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900" dirty="0">
                <a:latin typeface="+mn-lt"/>
                <a:cs typeface="Times New Roman" panose="02020603050405020304" pitchFamily="18" charset="0"/>
              </a:rPr>
              <a:t>Otomí y Náhuatl.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466497" y="4990674"/>
            <a:ext cx="124622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b="1" dirty="0">
                <a:latin typeface="+mn-lt"/>
                <a:cs typeface="Times New Roman" panose="02020603050405020304" pitchFamily="18" charset="0"/>
              </a:rPr>
              <a:t>Localización :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9063"/>
            <a:ext cx="628366" cy="677457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10762"/>
            <a:ext cx="3682709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81357" y="531406"/>
            <a:ext cx="182614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INMATERIALES CULTURALES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34126"/>
            <a:ext cx="562975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900" b="1" dirty="0">
                <a:latin typeface="+mn-lt"/>
              </a:rPr>
              <a:t>PÁG. 1</a:t>
            </a:r>
            <a:endParaRPr lang="es-MX" sz="900" dirty="0">
              <a:latin typeface="+mn-lt"/>
            </a:endParaRPr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6196"/>
            <a:ext cx="443978" cy="364201"/>
          </a:xfrm>
          <a:prstGeom prst="rect">
            <a:avLst/>
          </a:prstGeom>
        </p:spPr>
      </p:pic>
      <p:sp>
        <p:nvSpPr>
          <p:cNvPr id="69" name="Rectángulo 68">
            <a:extLst>
              <a:ext uri="{FF2B5EF4-FFF2-40B4-BE49-F238E27FC236}">
                <a16:creationId xmlns:a16="http://schemas.microsoft.com/office/drawing/2014/main" id="{3BBDE87B-6986-4377-9500-300D924FADF8}"/>
              </a:ext>
            </a:extLst>
          </p:cNvPr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DB7701D-415D-4D7C-9EE4-B09C02112B09}"/>
              </a:ext>
            </a:extLst>
          </p:cNvPr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900" dirty="0">
              <a:cs typeface="Times New Roman" panose="02020603050405020304" pitchFamily="18" charset="0"/>
            </a:endParaRP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3589C2AE-635A-41F5-97D9-22B96D18FCB6}"/>
              </a:ext>
            </a:extLst>
          </p:cNvPr>
          <p:cNvSpPr/>
          <p:nvPr/>
        </p:nvSpPr>
        <p:spPr>
          <a:xfrm>
            <a:off x="4945298" y="2240455"/>
            <a:ext cx="16010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900" dirty="0">
                <a:latin typeface="+mn-lt"/>
                <a:cs typeface="Times New Roman" panose="02020603050405020304" pitchFamily="18" charset="0"/>
              </a:rPr>
              <a:t>Imagen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A16F5A0E-7441-49A6-9ECE-0F5D8C109512}"/>
              </a:ext>
            </a:extLst>
          </p:cNvPr>
          <p:cNvSpPr/>
          <p:nvPr/>
        </p:nvSpPr>
        <p:spPr>
          <a:xfrm>
            <a:off x="5256990" y="4532306"/>
            <a:ext cx="16010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900" dirty="0">
                <a:latin typeface="+mn-lt"/>
                <a:cs typeface="Times New Roman" panose="02020603050405020304" pitchFamily="18" charset="0"/>
              </a:rPr>
              <a:t>Cultural 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CA30BA2A-5042-4CB1-9337-5B61774D4D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810" t="16478" r="12451" b="14658"/>
          <a:stretch/>
        </p:blipFill>
        <p:spPr>
          <a:xfrm>
            <a:off x="3557675" y="5484109"/>
            <a:ext cx="2842047" cy="2574629"/>
          </a:xfrm>
          <a:prstGeom prst="rect">
            <a:avLst/>
          </a:prstGeom>
        </p:spPr>
      </p:pic>
      <p:sp>
        <p:nvSpPr>
          <p:cNvPr id="40" name="Rectángulo 39">
            <a:extLst>
              <a:ext uri="{FF2B5EF4-FFF2-40B4-BE49-F238E27FC236}">
                <a16:creationId xmlns:a16="http://schemas.microsoft.com/office/drawing/2014/main" id="{2E6351BD-173B-4E67-A874-ACA270D04A4F}"/>
              </a:ext>
            </a:extLst>
          </p:cNvPr>
          <p:cNvSpPr/>
          <p:nvPr/>
        </p:nvSpPr>
        <p:spPr>
          <a:xfrm>
            <a:off x="554622" y="2509549"/>
            <a:ext cx="1130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900" dirty="0">
                <a:latin typeface="+mn-lt"/>
              </a:rPr>
              <a:t>Semiseco templado</a:t>
            </a:r>
            <a:endParaRPr lang="es-MX" sz="9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2DD31-0418-4EFA-A586-3674FABBE6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6705" y="1518960"/>
            <a:ext cx="1971234" cy="143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32749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</TotalTime>
  <Words>288</Words>
  <Application>Microsoft Office PowerPoint</Application>
  <PresentationFormat>Carta (216 x 279 mm)</PresentationFormat>
  <Paragraphs>31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Roboto</vt:lpstr>
      <vt:lpstr>Arial</vt:lpstr>
      <vt:lpstr>Times New Roman</vt:lpstr>
      <vt:lpstr>Dosis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Nicolás</cp:lastModifiedBy>
  <cp:revision>136</cp:revision>
  <cp:lastPrinted>2019-08-15T17:40:36Z</cp:lastPrinted>
  <dcterms:modified xsi:type="dcterms:W3CDTF">2021-12-14T20:25:19Z</dcterms:modified>
</cp:coreProperties>
</file>