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5"/>
  </p:notesMasterIdLst>
  <p:sldIdLst>
    <p:sldId id="262" r:id="rId2"/>
    <p:sldId id="263" r:id="rId3"/>
    <p:sldId id="264" r:id="rId4"/>
  </p:sldIdLst>
  <p:sldSz cx="6858000" cy="9144000" type="letter"/>
  <p:notesSz cx="6858000" cy="9144000"/>
  <p:embeddedFontLst>
    <p:embeddedFont>
      <p:font typeface="BankGothic Lt BT" panose="020B0607020203060204" pitchFamily="34" charset="0"/>
      <p:regular r:id="rId6"/>
    </p:embeddedFont>
    <p:embeddedFont>
      <p:font typeface="Dosis" pitchFamily="2" charset="0"/>
      <p:regular r:id="rId7"/>
      <p:bold r:id="rId8"/>
    </p:embeddedFont>
    <p:embeddedFont>
      <p:font typeface="Roboto" panose="02000000000000000000" pitchFamily="2"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5" autoAdjust="0"/>
    <p:restoredTop sz="94660"/>
  </p:normalViewPr>
  <p:slideViewPr>
    <p:cSldViewPr snapToGrid="0">
      <p:cViewPr>
        <p:scale>
          <a:sx n="87" d="100"/>
          <a:sy n="87" d="100"/>
        </p:scale>
        <p:origin x="1500"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heme" Target="theme/theme1.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9864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55393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29381" y="170788"/>
            <a:ext cx="1187004" cy="395419"/>
          </a:xfrm>
          <a:prstGeom prst="rect">
            <a:avLst/>
          </a:prstGeom>
        </p:spPr>
      </p:pic>
      <p:sp>
        <p:nvSpPr>
          <p:cNvPr id="17" name="Rectángulo 16">
            <a:extLst>
              <a:ext uri="{FF2B5EF4-FFF2-40B4-BE49-F238E27FC236}">
                <a16:creationId xmlns:a16="http://schemas.microsoft.com/office/drawing/2014/main" id="{7B064DCB-B031-44B9-BC4F-D066A4773DDD}"/>
              </a:ext>
            </a:extLst>
          </p:cNvPr>
          <p:cNvSpPr/>
          <p:nvPr/>
        </p:nvSpPr>
        <p:spPr>
          <a:xfrm>
            <a:off x="2517805" y="1153736"/>
            <a:ext cx="1983235" cy="307777"/>
          </a:xfrm>
          <a:prstGeom prst="rect">
            <a:avLst/>
          </a:prstGeom>
          <a:ln>
            <a:noFill/>
          </a:ln>
        </p:spPr>
        <p:txBody>
          <a:bodyPr wrap="none">
            <a:spAutoFit/>
          </a:bodyPr>
          <a:lstStyle/>
          <a:p>
            <a:r>
              <a:rPr lang="pt-BR" b="1" dirty="0">
                <a:solidFill>
                  <a:srgbClr val="CC6600"/>
                </a:solidFill>
                <a:latin typeface="BankGothic Lt BT" panose="020B0607020203060204" pitchFamily="34" charset="0"/>
                <a:cs typeface="Times New Roman" panose="02020603050405020304" pitchFamily="18" charset="0"/>
              </a:rPr>
              <a:t>LOS CARNAVALES</a:t>
            </a:r>
          </a:p>
        </p:txBody>
      </p:sp>
      <p:sp>
        <p:nvSpPr>
          <p:cNvPr id="20" name="Rectángulo 19">
            <a:extLst>
              <a:ext uri="{FF2B5EF4-FFF2-40B4-BE49-F238E27FC236}">
                <a16:creationId xmlns:a16="http://schemas.microsoft.com/office/drawing/2014/main" id="{81D86052-56C9-4BF4-9E48-FFF55ECFB899}"/>
              </a:ext>
            </a:extLst>
          </p:cNvPr>
          <p:cNvSpPr/>
          <p:nvPr/>
        </p:nvSpPr>
        <p:spPr>
          <a:xfrm>
            <a:off x="247833" y="1853932"/>
            <a:ext cx="3128375" cy="1384995"/>
          </a:xfrm>
          <a:prstGeom prst="rect">
            <a:avLst/>
          </a:prstGeom>
        </p:spPr>
        <p:txBody>
          <a:bodyPr wrap="square">
            <a:spAutoFit/>
          </a:bodyPr>
          <a:lstStyle/>
          <a:p>
            <a:endParaRPr lang="es-MX" sz="1200" b="1" dirty="0">
              <a:solidFill>
                <a:schemeClr val="tx1"/>
              </a:solidFill>
              <a:latin typeface="Arial" panose="020B0604020202020204" pitchFamily="34" charset="0"/>
              <a:cs typeface="Arial" panose="020B0604020202020204" pitchFamily="34" charset="0"/>
            </a:endParaRPr>
          </a:p>
          <a:p>
            <a:r>
              <a:rPr lang="es-MX" sz="1200" b="1" dirty="0">
                <a:solidFill>
                  <a:schemeClr val="tx1"/>
                </a:solidFill>
                <a:latin typeface="Arial" panose="020B0604020202020204" pitchFamily="34" charset="0"/>
                <a:cs typeface="Arial" panose="020B0604020202020204" pitchFamily="34" charset="0"/>
              </a:rPr>
              <a:t>Lugar: </a:t>
            </a:r>
            <a:r>
              <a:rPr lang="es-MX" sz="1200" dirty="0">
                <a:solidFill>
                  <a:schemeClr val="tx1"/>
                </a:solidFill>
                <a:latin typeface="Arial" panose="020B0604020202020204" pitchFamily="34" charset="0"/>
                <a:cs typeface="Arial" panose="020B0604020202020204" pitchFamily="34" charset="0"/>
              </a:rPr>
              <a:t>Alfajayucan</a:t>
            </a:r>
          </a:p>
          <a:p>
            <a:endParaRPr lang="es-MX" sz="1200" dirty="0">
              <a:solidFill>
                <a:schemeClr val="tx1"/>
              </a:solidFill>
              <a:latin typeface="Arial" panose="020B0604020202020204" pitchFamily="34" charset="0"/>
              <a:cs typeface="Arial" panose="020B0604020202020204" pitchFamily="34" charset="0"/>
            </a:endParaRPr>
          </a:p>
          <a:p>
            <a:r>
              <a:rPr lang="es-MX" sz="1200" b="1" dirty="0">
                <a:solidFill>
                  <a:schemeClr val="tx1"/>
                </a:solidFill>
                <a:latin typeface="Arial" panose="020B0604020202020204" pitchFamily="34" charset="0"/>
                <a:cs typeface="Arial" panose="020B0604020202020204" pitchFamily="34" charset="0"/>
              </a:rPr>
              <a:t>Ubicación: </a:t>
            </a:r>
            <a:r>
              <a:rPr lang="es-MX" sz="1200" dirty="0">
                <a:solidFill>
                  <a:schemeClr val="tx1"/>
                </a:solidFill>
                <a:latin typeface="Arial" panose="020B0604020202020204" pitchFamily="34" charset="0"/>
                <a:cs typeface="Arial" panose="020B0604020202020204" pitchFamily="34" charset="0"/>
              </a:rPr>
              <a:t>Municipio de Alfajayucan en el estado de Hidalgo.</a:t>
            </a:r>
          </a:p>
          <a:p>
            <a:endParaRPr lang="es-MX" sz="1200" dirty="0">
              <a:solidFill>
                <a:schemeClr val="tx1"/>
              </a:solidFill>
              <a:latin typeface="Arial" panose="020B0604020202020204" pitchFamily="34" charset="0"/>
              <a:cs typeface="Arial" panose="020B0604020202020204" pitchFamily="34" charset="0"/>
            </a:endParaRPr>
          </a:p>
          <a:p>
            <a:r>
              <a:rPr lang="es-MX" sz="1200" b="1" dirty="0">
                <a:solidFill>
                  <a:schemeClr val="tx1"/>
                </a:solidFill>
                <a:latin typeface="Arial" panose="020B0604020202020204" pitchFamily="34" charset="0"/>
                <a:cs typeface="Arial" panose="020B0604020202020204" pitchFamily="34" charset="0"/>
              </a:rPr>
              <a:t>Coordenadas: </a:t>
            </a:r>
            <a:r>
              <a:rPr lang="es-MX" sz="1200" dirty="0">
                <a:solidFill>
                  <a:schemeClr val="tx1"/>
                </a:solidFill>
                <a:latin typeface="Arial" panose="020B0604020202020204" pitchFamily="34" charset="0"/>
                <a:cs typeface="Arial" panose="020B0604020202020204" pitchFamily="34" charset="0"/>
              </a:rPr>
              <a:t>20°24′35″ N, 99°20′58″ W </a:t>
            </a:r>
          </a:p>
        </p:txBody>
      </p:sp>
      <p:sp>
        <p:nvSpPr>
          <p:cNvPr id="18" name="Rectángulo 17">
            <a:extLst>
              <a:ext uri="{FF2B5EF4-FFF2-40B4-BE49-F238E27FC236}">
                <a16:creationId xmlns:a16="http://schemas.microsoft.com/office/drawing/2014/main" id="{47447F1D-F676-404F-9D4A-F2F5B9A5DC85}"/>
              </a:ext>
            </a:extLst>
          </p:cNvPr>
          <p:cNvSpPr/>
          <p:nvPr/>
        </p:nvSpPr>
        <p:spPr>
          <a:xfrm>
            <a:off x="357633" y="4082970"/>
            <a:ext cx="6072339" cy="307777"/>
          </a:xfrm>
          <a:prstGeom prst="rect">
            <a:avLst/>
          </a:prstGeom>
        </p:spPr>
        <p:txBody>
          <a:bodyPr wrap="square">
            <a:spAutoFit/>
          </a:bodyPr>
          <a:lstStyle/>
          <a:p>
            <a:pPr algn="just"/>
            <a:endParaRPr lang="es-MX" dirty="0">
              <a:latin typeface="BankGothic Lt BT" panose="020B0607020203060204" pitchFamily="34" charset="0"/>
            </a:endParaRPr>
          </a:p>
        </p:txBody>
      </p:sp>
      <p:sp>
        <p:nvSpPr>
          <p:cNvPr id="9" name="Rectángulo 8"/>
          <p:cNvSpPr/>
          <p:nvPr/>
        </p:nvSpPr>
        <p:spPr>
          <a:xfrm>
            <a:off x="2904929" y="4316689"/>
            <a:ext cx="1208985" cy="375552"/>
          </a:xfrm>
          <a:prstGeom prst="rect">
            <a:avLst/>
          </a:prstGeom>
        </p:spPr>
        <p:txBody>
          <a:bodyPr wrap="none">
            <a:spAutoFit/>
          </a:bodyPr>
          <a:lstStyle/>
          <a:p>
            <a:pPr algn="just">
              <a:lnSpc>
                <a:spcPct val="150000"/>
              </a:lnSpc>
              <a:spcAft>
                <a:spcPts val="800"/>
              </a:spcAft>
            </a:pPr>
            <a:r>
              <a:rPr lang="es-419" b="1" dirty="0">
                <a:latin typeface="+mj-lt"/>
                <a:ea typeface="Calibri" panose="020F0502020204030204" pitchFamily="34" charset="0"/>
                <a:cs typeface="Times New Roman" panose="02020603050405020304" pitchFamily="18" charset="0"/>
              </a:rPr>
              <a:t>Descripción</a:t>
            </a:r>
            <a:endParaRPr lang="es-MX" sz="1200" dirty="0">
              <a:effectLst/>
              <a:latin typeface="+mj-lt"/>
              <a:ea typeface="Calibri" panose="020F0502020204030204" pitchFamily="34" charset="0"/>
              <a:cs typeface="Times New Roman" panose="02020603050405020304" pitchFamily="18" charset="0"/>
            </a:endParaRPr>
          </a:p>
        </p:txBody>
      </p:sp>
      <p:sp>
        <p:nvSpPr>
          <p:cNvPr id="15" name="Rectángulo 14"/>
          <p:cNvSpPr/>
          <p:nvPr/>
        </p:nvSpPr>
        <p:spPr>
          <a:xfrm>
            <a:off x="300625" y="4590459"/>
            <a:ext cx="6151167" cy="3046988"/>
          </a:xfrm>
          <a:prstGeom prst="rect">
            <a:avLst/>
          </a:prstGeom>
        </p:spPr>
        <p:txBody>
          <a:bodyPr wrap="square">
            <a:spAutoFit/>
          </a:bodyPr>
          <a:lstStyle/>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Los carnavales de México, aun cuando poseen particularidades, tienen por antecedente las fiestas medievales europeas, en este caso hispanas. Estas celebraciones fueron incorporadas en su momento al Nuevo Mundo con el propósito de reproducir las viejas estructuras culturales y además controlar las llamadas supercherías idolátricas de las sociedades del antiguo México. En función de esta estrategia colonizadora, la Iglesia hispana determinaría hacer del carnaval un acto expiatorio o de arrepentimiento, compuesto por dos grandes momentos; uno de estos exhibiría los excesos de la vida y sus consecuentes faltas al dogma católico, esto es, lo propiamente carnavalesco, seguido en lo inmediato de una larga serie de actos de fe encaminados a la obtención del perdón y a la recuperación de la historia apostólica de Jesús de Nazaret y su doctrina. Esto último se habría de reconocer como Cuaresma (periodo de 46 días) o tiempo donde a partir del “Miércoles de ceniza” se espera la fecha de Resurrección o Domingo de Resurrección.</a:t>
            </a:r>
          </a:p>
          <a:p>
            <a:pPr algn="just"/>
            <a:endParaRPr lang="es-MX" sz="1200" dirty="0">
              <a:latin typeface="Arial" panose="020B0604020202020204" pitchFamily="34" charset="0"/>
              <a:cs typeface="Arial" panose="020B0604020202020204" pitchFamily="34" charset="0"/>
            </a:endParaRPr>
          </a:p>
          <a:p>
            <a:pPr algn="just"/>
            <a:endParaRPr lang="es-MX" sz="1200" dirty="0">
              <a:latin typeface="Arial" panose="020B0604020202020204" pitchFamily="34" charset="0"/>
              <a:cs typeface="Arial" panose="020B0604020202020204" pitchFamily="34" charset="0"/>
            </a:endParaRPr>
          </a:p>
        </p:txBody>
      </p:sp>
      <p:sp>
        <p:nvSpPr>
          <p:cNvPr id="21" name="Rectángulo 20">
            <a:extLst>
              <a:ext uri="{FF2B5EF4-FFF2-40B4-BE49-F238E27FC236}">
                <a16:creationId xmlns:a16="http://schemas.microsoft.com/office/drawing/2014/main" id="{7FE5333F-C457-4683-91A2-8F73D7A0CBD7}"/>
              </a:ext>
            </a:extLst>
          </p:cNvPr>
          <p:cNvSpPr/>
          <p:nvPr/>
        </p:nvSpPr>
        <p:spPr>
          <a:xfrm>
            <a:off x="729381" y="540551"/>
            <a:ext cx="4968259" cy="553998"/>
          </a:xfrm>
          <a:prstGeom prst="rect">
            <a:avLst/>
          </a:prstGeom>
        </p:spPr>
        <p:txBody>
          <a:bodyPr wrap="square">
            <a:spAutoFit/>
          </a:bodyPr>
          <a:lstStyle/>
          <a:p>
            <a:r>
              <a:rPr lang="es-MX" sz="1000" b="1" dirty="0">
                <a:latin typeface="Arial" panose="020B0604020202020204" pitchFamily="34" charset="0"/>
                <a:cs typeface="Arial" panose="020B0604020202020204" pitchFamily="34" charset="0"/>
              </a:rPr>
              <a:t>CLAVE: </a:t>
            </a:r>
            <a:r>
              <a:rPr lang="es-MX" sz="1000" dirty="0">
                <a:latin typeface="Arial" panose="020B0604020202020204" pitchFamily="34" charset="0"/>
                <a:cs typeface="Arial" panose="020B0604020202020204" pitchFamily="34" charset="0"/>
              </a:rPr>
              <a:t>ICAT-ALF1</a:t>
            </a:r>
          </a:p>
          <a:p>
            <a:r>
              <a:rPr lang="es-MX" sz="1000" b="1" dirty="0">
                <a:latin typeface="Arial" panose="020B0604020202020204" pitchFamily="34" charset="0"/>
                <a:cs typeface="Arial" panose="020B0604020202020204" pitchFamily="34" charset="0"/>
              </a:rPr>
              <a:t>CATEGORIA: </a:t>
            </a:r>
            <a:r>
              <a:rPr lang="es-MX" sz="1000" dirty="0">
                <a:latin typeface="Arial" panose="020B0604020202020204" pitchFamily="34" charset="0"/>
                <a:cs typeface="Arial" panose="020B0604020202020204" pitchFamily="34" charset="0"/>
              </a:rPr>
              <a:t>Cultural y Turismo</a:t>
            </a:r>
          </a:p>
          <a:p>
            <a:r>
              <a:rPr lang="es-MX" sz="1000" b="1" dirty="0">
                <a:latin typeface="Arial" panose="020B0604020202020204" pitchFamily="34" charset="0"/>
                <a:cs typeface="Arial" panose="020B0604020202020204" pitchFamily="34" charset="0"/>
              </a:rPr>
              <a:t>SUBCATEGORIA:  </a:t>
            </a:r>
            <a:r>
              <a:rPr lang="es-MX" sz="1000" dirty="0">
                <a:latin typeface="Arial" panose="020B0604020202020204" pitchFamily="34" charset="0"/>
                <a:cs typeface="Arial" panose="020B0604020202020204" pitchFamily="34" charset="0"/>
              </a:rPr>
              <a:t> Actos festivos </a:t>
            </a:r>
          </a:p>
        </p:txBody>
      </p:sp>
      <p:pic>
        <p:nvPicPr>
          <p:cNvPr id="2" name="Imagen 1">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1631" y="184817"/>
            <a:ext cx="628366" cy="677457"/>
          </a:xfrm>
          <a:prstGeom prst="rect">
            <a:avLst/>
          </a:prstGeom>
        </p:spPr>
      </p:pic>
      <p:sp>
        <p:nvSpPr>
          <p:cNvPr id="5" name="Rectángulo 4">
            <a:extLst>
              <a:ext uri="{FF2B5EF4-FFF2-40B4-BE49-F238E27FC236}">
                <a16:creationId xmlns:a16="http://schemas.microsoft.com/office/drawing/2014/main" id="{8D75608E-E160-4E85-9007-6A8112D04EE3}"/>
              </a:ext>
            </a:extLst>
          </p:cNvPr>
          <p:cNvSpPr/>
          <p:nvPr/>
        </p:nvSpPr>
        <p:spPr>
          <a:xfrm>
            <a:off x="1879164" y="206516"/>
            <a:ext cx="3669777" cy="369332"/>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DEL VALLE DE MEZQUITAL</a:t>
            </a:r>
          </a:p>
        </p:txBody>
      </p:sp>
      <p:sp>
        <p:nvSpPr>
          <p:cNvPr id="6" name="Rectángulo 5">
            <a:extLst>
              <a:ext uri="{FF2B5EF4-FFF2-40B4-BE49-F238E27FC236}">
                <a16:creationId xmlns:a16="http://schemas.microsoft.com/office/drawing/2014/main" id="{2E48D083-051D-474C-9974-0ED46092E147}"/>
              </a:ext>
            </a:extLst>
          </p:cNvPr>
          <p:cNvSpPr/>
          <p:nvPr/>
        </p:nvSpPr>
        <p:spPr>
          <a:xfrm>
            <a:off x="2746797" y="524343"/>
            <a:ext cx="182614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Arial" panose="020B0604020202020204" pitchFamily="34" charset="0"/>
                <a:cs typeface="Arial" panose="020B0604020202020204" pitchFamily="34" charset="0"/>
              </a:rPr>
              <a:t>INMATERIALES CULTURALES</a:t>
            </a:r>
            <a:endParaRPr kumimoji="0" lang="es-MX" sz="90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7" name="Rectángulo 6">
            <a:extLst>
              <a:ext uri="{FF2B5EF4-FFF2-40B4-BE49-F238E27FC236}">
                <a16:creationId xmlns:a16="http://schemas.microsoft.com/office/drawing/2014/main" id="{E40DE4BA-E050-4A6E-B178-873A248C01B3}"/>
              </a:ext>
            </a:extLst>
          </p:cNvPr>
          <p:cNvSpPr/>
          <p:nvPr/>
        </p:nvSpPr>
        <p:spPr>
          <a:xfrm>
            <a:off x="5915202" y="829880"/>
            <a:ext cx="668773" cy="24622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s-MX" sz="1000" b="1" dirty="0">
                <a:latin typeface="BankGothic Lt BT" panose="020B0607020203060204" pitchFamily="34" charset="0"/>
              </a:rPr>
              <a:t>PÁG. 1</a:t>
            </a:r>
            <a:endParaRPr lang="es-MX" sz="1000" dirty="0"/>
          </a:p>
        </p:txBody>
      </p:sp>
      <p:pic>
        <p:nvPicPr>
          <p:cNvPr id="8" name="Imagen 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139997" y="311950"/>
            <a:ext cx="443978" cy="364201"/>
          </a:xfrm>
          <a:prstGeom prst="rect">
            <a:avLst/>
          </a:prstGeom>
        </p:spPr>
      </p:pic>
      <p:pic>
        <p:nvPicPr>
          <p:cNvPr id="4" name="Imagen 3">
            <a:extLst>
              <a:ext uri="{FF2B5EF4-FFF2-40B4-BE49-F238E27FC236}">
                <a16:creationId xmlns:a16="http://schemas.microsoft.com/office/drawing/2014/main" id="{94F05CFE-D5F8-43CC-B9C4-286F1FF8E151}"/>
              </a:ext>
            </a:extLst>
          </p:cNvPr>
          <p:cNvPicPr>
            <a:picLocks noChangeAspect="1"/>
          </p:cNvPicPr>
          <p:nvPr/>
        </p:nvPicPr>
        <p:blipFill>
          <a:blip r:embed="rId6"/>
          <a:stretch>
            <a:fillRect/>
          </a:stretch>
        </p:blipFill>
        <p:spPr>
          <a:xfrm>
            <a:off x="3366171" y="1595156"/>
            <a:ext cx="3291547" cy="219436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29381" y="170788"/>
            <a:ext cx="1187004" cy="395419"/>
          </a:xfrm>
          <a:prstGeom prst="rect">
            <a:avLst/>
          </a:prstGeom>
        </p:spPr>
      </p:pic>
      <p:sp>
        <p:nvSpPr>
          <p:cNvPr id="18" name="Rectángulo 17">
            <a:extLst>
              <a:ext uri="{FF2B5EF4-FFF2-40B4-BE49-F238E27FC236}">
                <a16:creationId xmlns:a16="http://schemas.microsoft.com/office/drawing/2014/main" id="{47447F1D-F676-404F-9D4A-F2F5B9A5DC85}"/>
              </a:ext>
            </a:extLst>
          </p:cNvPr>
          <p:cNvSpPr/>
          <p:nvPr/>
        </p:nvSpPr>
        <p:spPr>
          <a:xfrm>
            <a:off x="357633" y="4082970"/>
            <a:ext cx="6072339" cy="307777"/>
          </a:xfrm>
          <a:prstGeom prst="rect">
            <a:avLst/>
          </a:prstGeom>
        </p:spPr>
        <p:txBody>
          <a:bodyPr wrap="square">
            <a:spAutoFit/>
          </a:bodyPr>
          <a:lstStyle/>
          <a:p>
            <a:pPr algn="just"/>
            <a:endParaRPr lang="es-MX" dirty="0">
              <a:latin typeface="BankGothic Lt BT" panose="020B0607020203060204" pitchFamily="34" charset="0"/>
            </a:endParaRPr>
          </a:p>
        </p:txBody>
      </p:sp>
      <p:sp>
        <p:nvSpPr>
          <p:cNvPr id="15" name="Rectángulo 14"/>
          <p:cNvSpPr/>
          <p:nvPr/>
        </p:nvSpPr>
        <p:spPr>
          <a:xfrm>
            <a:off x="434872" y="4082970"/>
            <a:ext cx="6151167" cy="5262979"/>
          </a:xfrm>
          <a:prstGeom prst="rect">
            <a:avLst/>
          </a:prstGeom>
        </p:spPr>
        <p:txBody>
          <a:bodyPr wrap="square">
            <a:spAutoFit/>
          </a:bodyPr>
          <a:lstStyle/>
          <a:p>
            <a:pPr algn="just"/>
            <a:r>
              <a:rPr lang="es-MX" sz="1200" dirty="0">
                <a:latin typeface="Arial" panose="020B0604020202020204" pitchFamily="34" charset="0"/>
                <a:cs typeface="Arial" panose="020B0604020202020204" pitchFamily="34" charset="0"/>
              </a:rPr>
              <a:t>En el estado de Hidalgo, como en muchos otros sitios del país, la celebración del carnaval es un acto cultural muy arraigado en la vida de las comunidades, y sus formas de organización en cada región forman un rico cuerpo de expresiones que se distinguen unas de otras por la variedad de música y danzas que motivan la algarabía de los asistentes. </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El periodo carnavalesco encontró lugar en la vida de la sociedad indígena novohispana, para incorporarse en modo firme a sus sistemas culturales, desde luego, acomodándolo a sus particulares condiciones de existencia material y a sus expectativas sobre el desarrollo de la vida.</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El  Espíritu, Alfajayucan Hidalgo, conserva ritos de agradecimiento a la madre tierra y a Dios. La comunidad de El Espíritu, municipio de Alfajayucan Hidalgo, se caracteriza por sus costumbres y tradiciones que han heredado de generación en generación. </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Los rituales indígenas son una muestra de agradecimiento a la madre tierra y una manera humilde de pedir abundancia en las lluvias y en las cosechas que siguen. A la comunidad de El Espíritu Alfajayucan se le atribuye ser La cuna del los naranjazos, pueblo sagrado por conservar sus tradiciones originales, pueblo de </a:t>
            </a:r>
            <a:r>
              <a:rPr lang="es-MX" sz="1200" dirty="0" err="1">
                <a:latin typeface="Arial" panose="020B0604020202020204" pitchFamily="34" charset="0"/>
                <a:cs typeface="Arial" panose="020B0604020202020204" pitchFamily="34" charset="0"/>
              </a:rPr>
              <a:t>Xitas</a:t>
            </a:r>
            <a:r>
              <a:rPr lang="es-MX" sz="1200" dirty="0">
                <a:latin typeface="Arial" panose="020B0604020202020204" pitchFamily="34" charset="0"/>
                <a:cs typeface="Arial" panose="020B0604020202020204" pitchFamily="34" charset="0"/>
              </a:rPr>
              <a:t>, pueblo de naranjazos y Carnaval. </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La feria de Carnaval tiene varias actividades previas, como la labrada de la cera, la ida a la hierba ( madroño), la barrida, la pone bandera, la </a:t>
            </a:r>
            <a:r>
              <a:rPr lang="es-MX" sz="1200" dirty="0" err="1">
                <a:latin typeface="Arial" panose="020B0604020202020204" pitchFamily="34" charset="0"/>
                <a:cs typeface="Arial" panose="020B0604020202020204" pitchFamily="34" charset="0"/>
              </a:rPr>
              <a:t>enfloriada</a:t>
            </a:r>
            <a:r>
              <a:rPr lang="es-MX" sz="1200" dirty="0">
                <a:latin typeface="Arial" panose="020B0604020202020204" pitchFamily="34" charset="0"/>
                <a:cs typeface="Arial" panose="020B0604020202020204" pitchFamily="34" charset="0"/>
              </a:rPr>
              <a:t>, la bajada de los </a:t>
            </a:r>
            <a:r>
              <a:rPr lang="es-MX" sz="1200" dirty="0" err="1">
                <a:latin typeface="Arial" panose="020B0604020202020204" pitchFamily="34" charset="0"/>
                <a:cs typeface="Arial" panose="020B0604020202020204" pitchFamily="34" charset="0"/>
              </a:rPr>
              <a:t>xitas</a:t>
            </a:r>
            <a:r>
              <a:rPr lang="es-MX" sz="1200" dirty="0">
                <a:latin typeface="Arial" panose="020B0604020202020204" pitchFamily="34" charset="0"/>
                <a:cs typeface="Arial" panose="020B0604020202020204" pitchFamily="34" charset="0"/>
              </a:rPr>
              <a:t>, los tradicionales </a:t>
            </a:r>
            <a:r>
              <a:rPr lang="es-MX" sz="1200" dirty="0" err="1">
                <a:latin typeface="Arial" panose="020B0604020202020204" pitchFamily="34" charset="0"/>
                <a:cs typeface="Arial" panose="020B0604020202020204" pitchFamily="34" charset="0"/>
              </a:rPr>
              <a:t>juxthas</a:t>
            </a:r>
            <a:r>
              <a:rPr lang="es-MX" sz="1200" dirty="0">
                <a:latin typeface="Arial" panose="020B0604020202020204" pitchFamily="34" charset="0"/>
                <a:cs typeface="Arial" panose="020B0604020202020204" pitchFamily="34" charset="0"/>
              </a:rPr>
              <a:t> ( la pulpa del nopal viejo con frijoles) y mole de olla. </a:t>
            </a:r>
          </a:p>
          <a:p>
            <a:pPr algn="just"/>
            <a:endParaRPr lang="es-MX" sz="1200" dirty="0">
              <a:latin typeface="Arial" panose="020B0604020202020204" pitchFamily="34" charset="0"/>
              <a:cs typeface="Arial" panose="020B0604020202020204" pitchFamily="34" charset="0"/>
            </a:endParaRPr>
          </a:p>
          <a:p>
            <a:pPr algn="just"/>
            <a:endParaRPr lang="es-MX" sz="1200" dirty="0">
              <a:latin typeface="Arial" panose="020B0604020202020204" pitchFamily="34" charset="0"/>
              <a:cs typeface="Arial" panose="020B0604020202020204" pitchFamily="34" charset="0"/>
            </a:endParaRPr>
          </a:p>
          <a:p>
            <a:pPr algn="just"/>
            <a:endParaRPr lang="es-MX" sz="1200" dirty="0">
              <a:latin typeface="Arial" panose="020B0604020202020204" pitchFamily="34" charset="0"/>
              <a:cs typeface="Arial" panose="020B0604020202020204" pitchFamily="34" charset="0"/>
            </a:endParaRPr>
          </a:p>
        </p:txBody>
      </p:sp>
      <p:pic>
        <p:nvPicPr>
          <p:cNvPr id="2" name="Imagen 1">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1631" y="184817"/>
            <a:ext cx="628366" cy="677457"/>
          </a:xfrm>
          <a:prstGeom prst="rect">
            <a:avLst/>
          </a:prstGeom>
        </p:spPr>
      </p:pic>
      <p:sp>
        <p:nvSpPr>
          <p:cNvPr id="5" name="Rectángulo 4">
            <a:extLst>
              <a:ext uri="{FF2B5EF4-FFF2-40B4-BE49-F238E27FC236}">
                <a16:creationId xmlns:a16="http://schemas.microsoft.com/office/drawing/2014/main" id="{8D75608E-E160-4E85-9007-6A8112D04EE3}"/>
              </a:ext>
            </a:extLst>
          </p:cNvPr>
          <p:cNvSpPr/>
          <p:nvPr/>
        </p:nvSpPr>
        <p:spPr>
          <a:xfrm>
            <a:off x="1879164" y="206516"/>
            <a:ext cx="3669777" cy="369332"/>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DEL VALLE DE MEZQUITAL</a:t>
            </a:r>
          </a:p>
        </p:txBody>
      </p:sp>
      <p:sp>
        <p:nvSpPr>
          <p:cNvPr id="7" name="Rectángulo 6">
            <a:extLst>
              <a:ext uri="{FF2B5EF4-FFF2-40B4-BE49-F238E27FC236}">
                <a16:creationId xmlns:a16="http://schemas.microsoft.com/office/drawing/2014/main" id="{E40DE4BA-E050-4A6E-B178-873A248C01B3}"/>
              </a:ext>
            </a:extLst>
          </p:cNvPr>
          <p:cNvSpPr/>
          <p:nvPr/>
        </p:nvSpPr>
        <p:spPr>
          <a:xfrm>
            <a:off x="5915202" y="829880"/>
            <a:ext cx="668773" cy="24622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s-MX" sz="1000" b="1" dirty="0">
                <a:latin typeface="BankGothic Lt BT" panose="020B0607020203060204" pitchFamily="34" charset="0"/>
              </a:rPr>
              <a:t>PÁG. 2</a:t>
            </a:r>
            <a:endParaRPr lang="es-MX" sz="1000" dirty="0"/>
          </a:p>
        </p:txBody>
      </p:sp>
      <p:pic>
        <p:nvPicPr>
          <p:cNvPr id="8" name="Imagen 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139997" y="311950"/>
            <a:ext cx="443978" cy="364201"/>
          </a:xfrm>
          <a:prstGeom prst="rect">
            <a:avLst/>
          </a:prstGeom>
        </p:spPr>
      </p:pic>
      <p:pic>
        <p:nvPicPr>
          <p:cNvPr id="14" name="Imagen 13">
            <a:extLst>
              <a:ext uri="{FF2B5EF4-FFF2-40B4-BE49-F238E27FC236}">
                <a16:creationId xmlns:a16="http://schemas.microsoft.com/office/drawing/2014/main" id="{0639320D-E181-4B5C-B76D-9500C9C974EA}"/>
              </a:ext>
            </a:extLst>
          </p:cNvPr>
          <p:cNvPicPr>
            <a:picLocks noChangeAspect="1"/>
          </p:cNvPicPr>
          <p:nvPr/>
        </p:nvPicPr>
        <p:blipFill>
          <a:blip r:embed="rId6"/>
          <a:stretch>
            <a:fillRect/>
          </a:stretch>
        </p:blipFill>
        <p:spPr>
          <a:xfrm>
            <a:off x="1879164" y="1517268"/>
            <a:ext cx="3236839" cy="2157892"/>
          </a:xfrm>
          <a:prstGeom prst="rect">
            <a:avLst/>
          </a:prstGeom>
        </p:spPr>
      </p:pic>
      <p:sp>
        <p:nvSpPr>
          <p:cNvPr id="16" name="Rectángulo 15">
            <a:extLst>
              <a:ext uri="{FF2B5EF4-FFF2-40B4-BE49-F238E27FC236}">
                <a16:creationId xmlns:a16="http://schemas.microsoft.com/office/drawing/2014/main" id="{C781CA43-DA0F-447C-AD70-A14CF8F35F5C}"/>
              </a:ext>
            </a:extLst>
          </p:cNvPr>
          <p:cNvSpPr/>
          <p:nvPr/>
        </p:nvSpPr>
        <p:spPr>
          <a:xfrm>
            <a:off x="2437382" y="1200080"/>
            <a:ext cx="1983235" cy="307777"/>
          </a:xfrm>
          <a:prstGeom prst="rect">
            <a:avLst/>
          </a:prstGeom>
          <a:ln>
            <a:noFill/>
          </a:ln>
        </p:spPr>
        <p:txBody>
          <a:bodyPr wrap="none">
            <a:spAutoFit/>
          </a:bodyPr>
          <a:lstStyle/>
          <a:p>
            <a:r>
              <a:rPr lang="pt-BR" b="1" dirty="0">
                <a:solidFill>
                  <a:srgbClr val="CC6600"/>
                </a:solidFill>
                <a:latin typeface="BankGothic Lt BT" panose="020B0607020203060204" pitchFamily="34" charset="0"/>
                <a:cs typeface="Times New Roman" panose="02020603050405020304" pitchFamily="18" charset="0"/>
              </a:rPr>
              <a:t>LOS CARNAVALES</a:t>
            </a:r>
          </a:p>
        </p:txBody>
      </p:sp>
      <p:sp>
        <p:nvSpPr>
          <p:cNvPr id="20" name="Rectángulo 19">
            <a:extLst>
              <a:ext uri="{FF2B5EF4-FFF2-40B4-BE49-F238E27FC236}">
                <a16:creationId xmlns:a16="http://schemas.microsoft.com/office/drawing/2014/main" id="{F3A8E365-D507-4E08-837D-76800557FFB3}"/>
              </a:ext>
            </a:extLst>
          </p:cNvPr>
          <p:cNvSpPr/>
          <p:nvPr/>
        </p:nvSpPr>
        <p:spPr>
          <a:xfrm>
            <a:off x="3109559" y="3684571"/>
            <a:ext cx="1208985" cy="375552"/>
          </a:xfrm>
          <a:prstGeom prst="rect">
            <a:avLst/>
          </a:prstGeom>
        </p:spPr>
        <p:txBody>
          <a:bodyPr wrap="none">
            <a:spAutoFit/>
          </a:bodyPr>
          <a:lstStyle/>
          <a:p>
            <a:pPr algn="just">
              <a:lnSpc>
                <a:spcPct val="150000"/>
              </a:lnSpc>
              <a:spcAft>
                <a:spcPts val="800"/>
              </a:spcAft>
            </a:pPr>
            <a:r>
              <a:rPr lang="es-419" b="1" dirty="0">
                <a:latin typeface="+mj-lt"/>
                <a:ea typeface="Calibri" panose="020F0502020204030204" pitchFamily="34" charset="0"/>
                <a:cs typeface="Times New Roman" panose="02020603050405020304" pitchFamily="18" charset="0"/>
              </a:rPr>
              <a:t>Descripción</a:t>
            </a:r>
            <a:endParaRPr lang="es-MX" sz="1200" dirty="0">
              <a:effectLst/>
              <a:latin typeface="+mj-lt"/>
              <a:ea typeface="Calibri" panose="020F0502020204030204" pitchFamily="34" charset="0"/>
              <a:cs typeface="Times New Roman" panose="02020603050405020304" pitchFamily="18" charset="0"/>
            </a:endParaRPr>
          </a:p>
        </p:txBody>
      </p:sp>
      <p:sp>
        <p:nvSpPr>
          <p:cNvPr id="22" name="Rectángulo 21">
            <a:extLst>
              <a:ext uri="{FF2B5EF4-FFF2-40B4-BE49-F238E27FC236}">
                <a16:creationId xmlns:a16="http://schemas.microsoft.com/office/drawing/2014/main" id="{859A7603-401F-4D94-90EB-4C453C3D3C1C}"/>
              </a:ext>
            </a:extLst>
          </p:cNvPr>
          <p:cNvSpPr/>
          <p:nvPr/>
        </p:nvSpPr>
        <p:spPr>
          <a:xfrm>
            <a:off x="729381" y="540551"/>
            <a:ext cx="4968259" cy="553998"/>
          </a:xfrm>
          <a:prstGeom prst="rect">
            <a:avLst/>
          </a:prstGeom>
        </p:spPr>
        <p:txBody>
          <a:bodyPr wrap="square">
            <a:spAutoFit/>
          </a:bodyPr>
          <a:lstStyle/>
          <a:p>
            <a:r>
              <a:rPr lang="es-MX" sz="1000" b="1" dirty="0">
                <a:latin typeface="Arial" panose="020B0604020202020204" pitchFamily="34" charset="0"/>
                <a:cs typeface="Arial" panose="020B0604020202020204" pitchFamily="34" charset="0"/>
              </a:rPr>
              <a:t>CLAVE: </a:t>
            </a:r>
            <a:r>
              <a:rPr lang="es-MX" sz="1000" dirty="0">
                <a:latin typeface="Arial" panose="020B0604020202020204" pitchFamily="34" charset="0"/>
                <a:cs typeface="Arial" panose="020B0604020202020204" pitchFamily="34" charset="0"/>
              </a:rPr>
              <a:t>ICAT-ALF1</a:t>
            </a:r>
          </a:p>
          <a:p>
            <a:r>
              <a:rPr lang="es-MX" sz="1000" b="1" dirty="0">
                <a:latin typeface="Arial" panose="020B0604020202020204" pitchFamily="34" charset="0"/>
                <a:cs typeface="Arial" panose="020B0604020202020204" pitchFamily="34" charset="0"/>
              </a:rPr>
              <a:t>CATEGORIA: </a:t>
            </a:r>
            <a:r>
              <a:rPr lang="es-MX" sz="1000" dirty="0">
                <a:latin typeface="Arial" panose="020B0604020202020204" pitchFamily="34" charset="0"/>
                <a:cs typeface="Arial" panose="020B0604020202020204" pitchFamily="34" charset="0"/>
              </a:rPr>
              <a:t>Cultural y Turismo</a:t>
            </a:r>
          </a:p>
          <a:p>
            <a:r>
              <a:rPr lang="es-MX" sz="1000" b="1" dirty="0">
                <a:latin typeface="Arial" panose="020B0604020202020204" pitchFamily="34" charset="0"/>
                <a:cs typeface="Arial" panose="020B0604020202020204" pitchFamily="34" charset="0"/>
              </a:rPr>
              <a:t>SUBCATEGORIA:  </a:t>
            </a:r>
            <a:r>
              <a:rPr lang="es-MX" sz="1000" dirty="0">
                <a:latin typeface="Arial" panose="020B0604020202020204" pitchFamily="34" charset="0"/>
                <a:cs typeface="Arial" panose="020B0604020202020204" pitchFamily="34" charset="0"/>
              </a:rPr>
              <a:t> Actos festivos </a:t>
            </a:r>
          </a:p>
        </p:txBody>
      </p:sp>
      <p:sp>
        <p:nvSpPr>
          <p:cNvPr id="23" name="Rectángulo 22">
            <a:extLst>
              <a:ext uri="{FF2B5EF4-FFF2-40B4-BE49-F238E27FC236}">
                <a16:creationId xmlns:a16="http://schemas.microsoft.com/office/drawing/2014/main" id="{EC4D1610-5CF7-47B6-9254-AA6494389635}"/>
              </a:ext>
            </a:extLst>
          </p:cNvPr>
          <p:cNvSpPr/>
          <p:nvPr/>
        </p:nvSpPr>
        <p:spPr>
          <a:xfrm>
            <a:off x="2746797" y="524343"/>
            <a:ext cx="182614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Arial" panose="020B0604020202020204" pitchFamily="34" charset="0"/>
                <a:cs typeface="Arial" panose="020B0604020202020204" pitchFamily="34" charset="0"/>
              </a:rPr>
              <a:t>INMATERIALES CULTURALES</a:t>
            </a:r>
            <a:endParaRPr kumimoji="0" lang="es-MX" sz="90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2488406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29381" y="170788"/>
            <a:ext cx="1187004" cy="395419"/>
          </a:xfrm>
          <a:prstGeom prst="rect">
            <a:avLst/>
          </a:prstGeom>
        </p:spPr>
      </p:pic>
      <p:sp>
        <p:nvSpPr>
          <p:cNvPr id="18" name="Rectángulo 17">
            <a:extLst>
              <a:ext uri="{FF2B5EF4-FFF2-40B4-BE49-F238E27FC236}">
                <a16:creationId xmlns:a16="http://schemas.microsoft.com/office/drawing/2014/main" id="{47447F1D-F676-404F-9D4A-F2F5B9A5DC85}"/>
              </a:ext>
            </a:extLst>
          </p:cNvPr>
          <p:cNvSpPr/>
          <p:nvPr/>
        </p:nvSpPr>
        <p:spPr>
          <a:xfrm>
            <a:off x="357633" y="4082970"/>
            <a:ext cx="6072339" cy="307777"/>
          </a:xfrm>
          <a:prstGeom prst="rect">
            <a:avLst/>
          </a:prstGeom>
        </p:spPr>
        <p:txBody>
          <a:bodyPr wrap="square">
            <a:spAutoFit/>
          </a:bodyPr>
          <a:lstStyle/>
          <a:p>
            <a:pPr algn="just"/>
            <a:endParaRPr lang="es-MX" dirty="0">
              <a:latin typeface="BankGothic Lt BT" panose="020B0607020203060204" pitchFamily="34" charset="0"/>
            </a:endParaRPr>
          </a:p>
        </p:txBody>
      </p:sp>
      <p:sp>
        <p:nvSpPr>
          <p:cNvPr id="15" name="Rectángulo 14"/>
          <p:cNvSpPr/>
          <p:nvPr/>
        </p:nvSpPr>
        <p:spPr>
          <a:xfrm>
            <a:off x="318218" y="3915260"/>
            <a:ext cx="6151167" cy="3600986"/>
          </a:xfrm>
          <a:prstGeom prst="rect">
            <a:avLst/>
          </a:prstGeom>
        </p:spPr>
        <p:txBody>
          <a:bodyPr wrap="square">
            <a:spAutoFit/>
          </a:bodyPr>
          <a:lstStyle/>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La bajada de los </a:t>
            </a:r>
            <a:r>
              <a:rPr lang="es-MX" sz="1200" dirty="0" err="1">
                <a:latin typeface="Arial" panose="020B0604020202020204" pitchFamily="34" charset="0"/>
                <a:cs typeface="Arial" panose="020B0604020202020204" pitchFamily="34" charset="0"/>
              </a:rPr>
              <a:t>Xitas</a:t>
            </a:r>
            <a:r>
              <a:rPr lang="es-MX" sz="1200" dirty="0">
                <a:latin typeface="Arial" panose="020B0604020202020204" pitchFamily="34" charset="0"/>
                <a:cs typeface="Arial" panose="020B0604020202020204" pitchFamily="34" charset="0"/>
              </a:rPr>
              <a:t> a la cabecera municipal es un acontecimiento en el que se refleja la creatividad de los habitantes por mostrar al mundo nuestro entorno natural, nuestra alegría y nuestra hospitalidad. </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La originalidad de los ritos de la comunidad de El Espíritu es inspiración para otras comunidades que actualmente también realizan una festividad similar. El Espíritu está considerado como el único pueblo que ha conservado y preservando sus tradiciones y costumbres originales.</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los tradicionales juegos de naranjazos con la comunidad de La </a:t>
            </a:r>
            <a:r>
              <a:rPr lang="es-MX" sz="1200" dirty="0" err="1">
                <a:latin typeface="Arial" panose="020B0604020202020204" pitchFamily="34" charset="0"/>
                <a:cs typeface="Arial" panose="020B0604020202020204" pitchFamily="34" charset="0"/>
              </a:rPr>
              <a:t>Huapilla</a:t>
            </a:r>
            <a:r>
              <a:rPr lang="es-MX" sz="1200" dirty="0">
                <a:latin typeface="Arial" panose="020B0604020202020204" pitchFamily="34" charset="0"/>
                <a:cs typeface="Arial" panose="020B0604020202020204" pitchFamily="34" charset="0"/>
              </a:rPr>
              <a:t> y El Espíritu, (se trata de un enfrentamiento en el que al final triunfa la amistad). </a:t>
            </a:r>
          </a:p>
          <a:p>
            <a:pPr algn="just"/>
            <a:r>
              <a:rPr lang="es-MX" sz="1200" dirty="0">
                <a:latin typeface="Arial" panose="020B0604020202020204" pitchFamily="34" charset="0"/>
                <a:cs typeface="Arial" panose="020B0604020202020204" pitchFamily="34" charset="0"/>
              </a:rPr>
              <a:t>De igual manera se lleva a cabo el Floreo de Banderas, exposición de fotografías, eventos culturales y otros atractivos para las familias visitantes.</a:t>
            </a:r>
          </a:p>
          <a:p>
            <a:pPr algn="just"/>
            <a:endParaRPr lang="es-MX" sz="1200" dirty="0">
              <a:latin typeface="Arial" panose="020B0604020202020204" pitchFamily="34" charset="0"/>
              <a:cs typeface="Arial" panose="020B0604020202020204" pitchFamily="34" charset="0"/>
            </a:endParaRPr>
          </a:p>
          <a:p>
            <a:pPr algn="just"/>
            <a:r>
              <a:rPr lang="es-MX" sz="1200" dirty="0">
                <a:latin typeface="Arial" panose="020B0604020202020204" pitchFamily="34" charset="0"/>
                <a:cs typeface="Arial" panose="020B0604020202020204" pitchFamily="34" charset="0"/>
              </a:rPr>
              <a:t>El carnaval, más que un momento festivo en sí mismo, se constituye en un espacio físico-temporal donde se busca reconstruir condiciones históricas resultantes de diversos contactos culturales, como también marco para la reconfiguración de los mismos contactos, creando así nuevas fórmulas culturales. </a:t>
            </a:r>
          </a:p>
        </p:txBody>
      </p:sp>
      <p:pic>
        <p:nvPicPr>
          <p:cNvPr id="2" name="Imagen 1">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1631" y="184817"/>
            <a:ext cx="628366" cy="677457"/>
          </a:xfrm>
          <a:prstGeom prst="rect">
            <a:avLst/>
          </a:prstGeom>
        </p:spPr>
      </p:pic>
      <p:sp>
        <p:nvSpPr>
          <p:cNvPr id="5" name="Rectángulo 4">
            <a:extLst>
              <a:ext uri="{FF2B5EF4-FFF2-40B4-BE49-F238E27FC236}">
                <a16:creationId xmlns:a16="http://schemas.microsoft.com/office/drawing/2014/main" id="{8D75608E-E160-4E85-9007-6A8112D04EE3}"/>
              </a:ext>
            </a:extLst>
          </p:cNvPr>
          <p:cNvSpPr/>
          <p:nvPr/>
        </p:nvSpPr>
        <p:spPr>
          <a:xfrm>
            <a:off x="1879164" y="206516"/>
            <a:ext cx="3669777" cy="40011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rPr>
              <a:t>DEL VALLE DE MEZQUITAL</a:t>
            </a:r>
          </a:p>
        </p:txBody>
      </p:sp>
      <p:sp>
        <p:nvSpPr>
          <p:cNvPr id="7" name="Rectángulo 6">
            <a:extLst>
              <a:ext uri="{FF2B5EF4-FFF2-40B4-BE49-F238E27FC236}">
                <a16:creationId xmlns:a16="http://schemas.microsoft.com/office/drawing/2014/main" id="{E40DE4BA-E050-4A6E-B178-873A248C01B3}"/>
              </a:ext>
            </a:extLst>
          </p:cNvPr>
          <p:cNvSpPr/>
          <p:nvPr/>
        </p:nvSpPr>
        <p:spPr>
          <a:xfrm>
            <a:off x="5915202" y="829880"/>
            <a:ext cx="668773" cy="24622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s-MX" sz="1000" b="1" dirty="0">
                <a:latin typeface="BankGothic Lt BT" panose="020B0607020203060204" pitchFamily="34" charset="0"/>
              </a:rPr>
              <a:t>PÁG. 3</a:t>
            </a:r>
            <a:endParaRPr lang="es-MX" sz="1000" dirty="0"/>
          </a:p>
        </p:txBody>
      </p:sp>
      <p:pic>
        <p:nvPicPr>
          <p:cNvPr id="8" name="Imagen 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139997" y="311950"/>
            <a:ext cx="443978" cy="364201"/>
          </a:xfrm>
          <a:prstGeom prst="rect">
            <a:avLst/>
          </a:prstGeom>
        </p:spPr>
      </p:pic>
      <p:sp>
        <p:nvSpPr>
          <p:cNvPr id="14" name="Rectángulo 13">
            <a:extLst>
              <a:ext uri="{FF2B5EF4-FFF2-40B4-BE49-F238E27FC236}">
                <a16:creationId xmlns:a16="http://schemas.microsoft.com/office/drawing/2014/main" id="{2292E9F5-8435-41DF-8491-F281F4E271B9}"/>
              </a:ext>
            </a:extLst>
          </p:cNvPr>
          <p:cNvSpPr/>
          <p:nvPr/>
        </p:nvSpPr>
        <p:spPr>
          <a:xfrm>
            <a:off x="2517805" y="1260809"/>
            <a:ext cx="1983235" cy="307777"/>
          </a:xfrm>
          <a:prstGeom prst="rect">
            <a:avLst/>
          </a:prstGeom>
          <a:ln>
            <a:noFill/>
          </a:ln>
        </p:spPr>
        <p:txBody>
          <a:bodyPr wrap="none">
            <a:spAutoFit/>
          </a:bodyPr>
          <a:lstStyle/>
          <a:p>
            <a:r>
              <a:rPr lang="pt-BR" b="1" dirty="0">
                <a:solidFill>
                  <a:srgbClr val="CC6600"/>
                </a:solidFill>
                <a:latin typeface="BankGothic Lt BT" panose="020B0607020203060204" pitchFamily="34" charset="0"/>
                <a:cs typeface="Times New Roman" panose="02020603050405020304" pitchFamily="18" charset="0"/>
              </a:rPr>
              <a:t>LOS CARNAVALES</a:t>
            </a:r>
          </a:p>
        </p:txBody>
      </p:sp>
      <p:pic>
        <p:nvPicPr>
          <p:cNvPr id="16" name="Imagen 15">
            <a:extLst>
              <a:ext uri="{FF2B5EF4-FFF2-40B4-BE49-F238E27FC236}">
                <a16:creationId xmlns:a16="http://schemas.microsoft.com/office/drawing/2014/main" id="{87A6D096-9E06-4B79-9D82-7ECD1C9EF415}"/>
              </a:ext>
            </a:extLst>
          </p:cNvPr>
          <p:cNvPicPr>
            <a:picLocks noChangeAspect="1"/>
          </p:cNvPicPr>
          <p:nvPr/>
        </p:nvPicPr>
        <p:blipFill>
          <a:blip r:embed="rId6"/>
          <a:stretch>
            <a:fillRect/>
          </a:stretch>
        </p:blipFill>
        <p:spPr>
          <a:xfrm>
            <a:off x="1837270" y="1568673"/>
            <a:ext cx="3183460" cy="2122306"/>
          </a:xfrm>
          <a:prstGeom prst="rect">
            <a:avLst/>
          </a:prstGeom>
        </p:spPr>
      </p:pic>
      <p:sp>
        <p:nvSpPr>
          <p:cNvPr id="20" name="Rectángulo 19">
            <a:extLst>
              <a:ext uri="{FF2B5EF4-FFF2-40B4-BE49-F238E27FC236}">
                <a16:creationId xmlns:a16="http://schemas.microsoft.com/office/drawing/2014/main" id="{E49970B7-F05E-4B3B-B4F7-698730434F9F}"/>
              </a:ext>
            </a:extLst>
          </p:cNvPr>
          <p:cNvSpPr/>
          <p:nvPr/>
        </p:nvSpPr>
        <p:spPr>
          <a:xfrm>
            <a:off x="2904929" y="3672703"/>
            <a:ext cx="1208985" cy="375552"/>
          </a:xfrm>
          <a:prstGeom prst="rect">
            <a:avLst/>
          </a:prstGeom>
        </p:spPr>
        <p:txBody>
          <a:bodyPr wrap="none">
            <a:spAutoFit/>
          </a:bodyPr>
          <a:lstStyle/>
          <a:p>
            <a:pPr algn="just">
              <a:lnSpc>
                <a:spcPct val="150000"/>
              </a:lnSpc>
              <a:spcAft>
                <a:spcPts val="800"/>
              </a:spcAft>
            </a:pPr>
            <a:r>
              <a:rPr lang="es-419" b="1" dirty="0">
                <a:latin typeface="+mj-lt"/>
                <a:ea typeface="Calibri" panose="020F0502020204030204" pitchFamily="34" charset="0"/>
                <a:cs typeface="Times New Roman" panose="02020603050405020304" pitchFamily="18" charset="0"/>
              </a:rPr>
              <a:t>Descripción</a:t>
            </a:r>
            <a:endParaRPr lang="es-MX" sz="1200" dirty="0">
              <a:effectLst/>
              <a:latin typeface="+mj-lt"/>
              <a:ea typeface="Calibri" panose="020F0502020204030204" pitchFamily="34" charset="0"/>
              <a:cs typeface="Times New Roman" panose="02020603050405020304" pitchFamily="18" charset="0"/>
            </a:endParaRPr>
          </a:p>
        </p:txBody>
      </p:sp>
      <p:sp>
        <p:nvSpPr>
          <p:cNvPr id="22" name="Rectángulo 21">
            <a:extLst>
              <a:ext uri="{FF2B5EF4-FFF2-40B4-BE49-F238E27FC236}">
                <a16:creationId xmlns:a16="http://schemas.microsoft.com/office/drawing/2014/main" id="{9CB8A719-5795-48C1-B306-0388CDC99E89}"/>
              </a:ext>
            </a:extLst>
          </p:cNvPr>
          <p:cNvSpPr/>
          <p:nvPr/>
        </p:nvSpPr>
        <p:spPr>
          <a:xfrm>
            <a:off x="729381" y="540551"/>
            <a:ext cx="4968259" cy="553998"/>
          </a:xfrm>
          <a:prstGeom prst="rect">
            <a:avLst/>
          </a:prstGeom>
        </p:spPr>
        <p:txBody>
          <a:bodyPr wrap="square">
            <a:spAutoFit/>
          </a:bodyPr>
          <a:lstStyle/>
          <a:p>
            <a:r>
              <a:rPr lang="es-MX" sz="1000" b="1" dirty="0">
                <a:latin typeface="Arial" panose="020B0604020202020204" pitchFamily="34" charset="0"/>
                <a:cs typeface="Arial" panose="020B0604020202020204" pitchFamily="34" charset="0"/>
              </a:rPr>
              <a:t>CLAVE: </a:t>
            </a:r>
            <a:r>
              <a:rPr lang="es-MX" sz="1000" dirty="0">
                <a:latin typeface="Arial" panose="020B0604020202020204" pitchFamily="34" charset="0"/>
                <a:cs typeface="Arial" panose="020B0604020202020204" pitchFamily="34" charset="0"/>
              </a:rPr>
              <a:t>ICAT-ALF1</a:t>
            </a:r>
          </a:p>
          <a:p>
            <a:r>
              <a:rPr lang="es-MX" sz="1000" b="1" dirty="0">
                <a:latin typeface="Arial" panose="020B0604020202020204" pitchFamily="34" charset="0"/>
                <a:cs typeface="Arial" panose="020B0604020202020204" pitchFamily="34" charset="0"/>
              </a:rPr>
              <a:t>CATEGORIA: </a:t>
            </a:r>
            <a:r>
              <a:rPr lang="es-MX" sz="1000" dirty="0">
                <a:latin typeface="Arial" panose="020B0604020202020204" pitchFamily="34" charset="0"/>
                <a:cs typeface="Arial" panose="020B0604020202020204" pitchFamily="34" charset="0"/>
              </a:rPr>
              <a:t>Cultural y Turismo</a:t>
            </a:r>
          </a:p>
          <a:p>
            <a:r>
              <a:rPr lang="es-MX" sz="1000" b="1" dirty="0">
                <a:latin typeface="Arial" panose="020B0604020202020204" pitchFamily="34" charset="0"/>
                <a:cs typeface="Arial" panose="020B0604020202020204" pitchFamily="34" charset="0"/>
              </a:rPr>
              <a:t>SUBCATEGORIA:  </a:t>
            </a:r>
            <a:r>
              <a:rPr lang="es-MX" sz="1000" dirty="0">
                <a:latin typeface="Arial" panose="020B0604020202020204" pitchFamily="34" charset="0"/>
                <a:cs typeface="Arial" panose="020B0604020202020204" pitchFamily="34" charset="0"/>
              </a:rPr>
              <a:t> Actos festivos </a:t>
            </a:r>
          </a:p>
        </p:txBody>
      </p:sp>
      <p:sp>
        <p:nvSpPr>
          <p:cNvPr id="23" name="Rectángulo 22">
            <a:extLst>
              <a:ext uri="{FF2B5EF4-FFF2-40B4-BE49-F238E27FC236}">
                <a16:creationId xmlns:a16="http://schemas.microsoft.com/office/drawing/2014/main" id="{6A050A8F-000F-4981-8330-A0F7A344A592}"/>
              </a:ext>
            </a:extLst>
          </p:cNvPr>
          <p:cNvSpPr/>
          <p:nvPr/>
        </p:nvSpPr>
        <p:spPr>
          <a:xfrm>
            <a:off x="2746797" y="524343"/>
            <a:ext cx="182614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Arial" panose="020B0604020202020204" pitchFamily="34" charset="0"/>
                <a:cs typeface="Arial" panose="020B0604020202020204" pitchFamily="34" charset="0"/>
              </a:rPr>
              <a:t>INMATERIALES CULTURALES</a:t>
            </a:r>
            <a:endParaRPr kumimoji="0" lang="es-MX" sz="90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384569608"/>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2260</TotalTime>
  <Words>749</Words>
  <Application>Microsoft Office PowerPoint</Application>
  <PresentationFormat>Carta (216 x 279 mm)</PresentationFormat>
  <Paragraphs>54</Paragraphs>
  <Slides>3</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Dosis</vt:lpstr>
      <vt:lpstr>Roboto</vt:lpstr>
      <vt:lpstr>BankGothic Lt BT</vt:lpstr>
      <vt:lpstr>William template</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leonel martin</cp:lastModifiedBy>
  <cp:revision>107</cp:revision>
  <dcterms:modified xsi:type="dcterms:W3CDTF">2021-12-15T05:12:53Z</dcterms:modified>
</cp:coreProperties>
</file>