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</p:sldIdLst>
  <p:sldSz cy="9144000" cx="6858000"/>
  <p:notesSz cx="6858000" cy="9144000"/>
  <p:embeddedFontLst>
    <p:embeddedFont>
      <p:font typeface="Dosis"/>
      <p:regular r:id="rId6"/>
      <p:bold r:id="rId7"/>
    </p:embeddedFont>
    <p:embeddedFont>
      <p:font typeface="Roboto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gCoiberooNnJUtnThY/7Wj4R9O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Roboto-boldItalic.fntdata"/><Relationship Id="rId10" Type="http://schemas.openxmlformats.org/officeDocument/2006/relationships/font" Target="fonts/Roboto-italic.fntdata"/><Relationship Id="rId12" Type="http://customschemas.google.com/relationships/presentationmetadata" Target="metadata"/><Relationship Id="rId9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font" Target="fonts/Dosis-regular.fntdata"/><Relationship Id="rId7" Type="http://schemas.openxmlformats.org/officeDocument/2006/relationships/font" Target="fonts/Dosis-bold.fntdata"/><Relationship Id="rId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-41306" y="-67733"/>
            <a:ext cx="2484469" cy="9270489"/>
          </a:xfrm>
          <a:custGeom>
            <a:rect b="b" l="l" r="r" t="t"/>
            <a:pathLst>
              <a:path extrusionOk="0" h="208586" w="132505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11" name="Google Shape;11;p3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fmla="val 51542" name="adj"/>
            </a:avLst>
          </a:prstGeom>
          <a:solidFill>
            <a:srgbClr val="22222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fmla="val 75009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fmla="val 51542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b="0" i="0" sz="30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2033" y="-28325"/>
            <a:ext cx="779065" cy="83993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"/>
          <p:cNvSpPr/>
          <p:nvPr/>
        </p:nvSpPr>
        <p:spPr>
          <a:xfrm>
            <a:off x="2558681" y="1164197"/>
            <a:ext cx="19014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rgbClr val="CC6600"/>
                </a:solidFill>
                <a:latin typeface="Arial"/>
                <a:ea typeface="Arial"/>
                <a:cs typeface="Arial"/>
                <a:sym typeface="Arial"/>
              </a:rPr>
              <a:t>LOS CARNAVALES </a:t>
            </a:r>
            <a:endParaRPr b="1" i="0" sz="1400" u="none" cap="none" strike="noStrike">
              <a:solidFill>
                <a:srgbClr val="CC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316580" y="2904498"/>
            <a:ext cx="6094518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Alfajayucan se encuentra localizado geográficamente, al occidente, dentro del Valle del Mezquital en el Estado de Hidalgo.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Carnavales en Alfajayucan comienzan con la “bajada” de los “Xithas” la cual consiste en realizar un recorrido en la cabecera municipal el domingo anterior a su fiesta, a fin de invitar a la población a la festividad. Una de las características de los carnavales en Alfajayucan, es el tradicional encuentro de naranjazos entre los Xhitas, de dos localidades, el cual consiste en golpearse por parejas con naranjas y al final se dan un abrazo. En esa demarcación las comunidades de: Xamagé, El Espíritu, San Antonio Corrales y Boxthó, son las que cada año realizan su tradicional Carnaval, cada una con sus particularidades.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rituales indígenas son una muestra de agradecimiento a la madre tierra y una manera humilde de pedir abundancia en las lluvias y en las cosechas que siguen. A la comunidad de El Espíritu Alfajayucan se le atribuye ser La cuna del los naranjazos, pueblo sagrado por conservar sus tradiciones originales, pueblo de Xitas, pueblo de naranjazos y Carnaval.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feria de Carnaval tiene varias actividades previas, como la labrada de la cera, la ida a la hierba ( madroño), la barrida, la pone bandera, la enfloriada, la bajada de los xitas</a:t>
            </a:r>
            <a:r>
              <a:rPr lang="es-MX" sz="1200"/>
              <a:t>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1797168" y="194710"/>
            <a:ext cx="36697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OBSERVATORIO DEL PATRIMONIO CULTURAL Y NATURAL DEL VALLE DE  MEZQUITAL</a:t>
            </a:r>
            <a:endParaRPr/>
          </a:p>
        </p:txBody>
      </p:sp>
      <p:sp>
        <p:nvSpPr>
          <p:cNvPr id="25" name="Google Shape;25;p1"/>
          <p:cNvSpPr/>
          <p:nvPr/>
        </p:nvSpPr>
        <p:spPr>
          <a:xfrm>
            <a:off x="5811233" y="801505"/>
            <a:ext cx="66877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1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316580" y="1391817"/>
            <a:ext cx="484292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Lugar: </a:t>
            </a:r>
            <a:r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Alfajayucan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Ubicación: </a:t>
            </a:r>
            <a:r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Municipio de Alfajayucan en el estado de Hidalgo.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Coordenadas: </a:t>
            </a:r>
            <a:r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20°24′35″ N, 99°20′58″ W </a:t>
            </a: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316580" y="2524626"/>
            <a:ext cx="1208985" cy="375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Descripción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763461" y="540551"/>
            <a:ext cx="420412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ICAF-ALF1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CATEGORIA: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cultura y turismo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SUBCATEGORIA: 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Actos festivos </a:t>
            </a:r>
            <a:endParaRPr/>
          </a:p>
        </p:txBody>
      </p:sp>
      <p:sp>
        <p:nvSpPr>
          <p:cNvPr id="29" name="Google Shape;29;p1"/>
          <p:cNvSpPr/>
          <p:nvPr/>
        </p:nvSpPr>
        <p:spPr>
          <a:xfrm>
            <a:off x="2746797" y="524343"/>
            <a:ext cx="182614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</cp:coreProperties>
</file>