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4"/>
  </p:notesMasterIdLst>
  <p:sldIdLst>
    <p:sldId id="262" r:id="rId2"/>
    <p:sldId id="263" r:id="rId3"/>
  </p:sldIdLst>
  <p:sldSz cx="6858000" cy="9144000" type="letter"/>
  <p:notesSz cx="6858000" cy="9144000"/>
  <p:embeddedFontLst>
    <p:embeddedFont>
      <p:font typeface="BankGothic Lt BT" panose="020B0607020203060204" pitchFamily="34" charset="0"/>
      <p:regular r:id="rId5"/>
    </p:embeddedFont>
    <p:embeddedFont>
      <p:font typeface="Dosis" pitchFamily="2" charset="0"/>
      <p:regular r:id="rId6"/>
      <p:bold r:id="rId7"/>
    </p:embeddedFont>
    <p:embeddedFont>
      <p:font typeface="Roboto" panose="02000000000000000000" pitchFamily="2" charset="0"/>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161B52-FC83-446E-9DF1-A99643A550C8}">
  <a:tblStyle styleId="{43161B52-FC83-446E-9DF1-A99643A550C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65" autoAdjust="0"/>
    <p:restoredTop sz="94660"/>
  </p:normalViewPr>
  <p:slideViewPr>
    <p:cSldViewPr snapToGrid="0">
      <p:cViewPr>
        <p:scale>
          <a:sx n="112" d="100"/>
          <a:sy n="112" d="100"/>
        </p:scale>
        <p:origin x="960" y="-33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font" Target="fonts/font3.fntdata"/><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font" Target="fonts/font7.fntdata"/><Relationship Id="rId5" Type="http://schemas.openxmlformats.org/officeDocument/2006/relationships/font" Target="fonts/font1.fntdata"/><Relationship Id="rId15" Type="http://schemas.openxmlformats.org/officeDocument/2006/relationships/tableStyles" Target="tableStyles.xml"/><Relationship Id="rId10" Type="http://schemas.openxmlformats.org/officeDocument/2006/relationships/font" Target="fonts/font6.fntdata"/><Relationship Id="rId4" Type="http://schemas.openxmlformats.org/officeDocument/2006/relationships/notesMaster" Target="notesMasters/notesMaster1.xml"/><Relationship Id="rId9" Type="http://schemas.openxmlformats.org/officeDocument/2006/relationships/font" Target="fonts/font5.fntdata"/><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5ed75ccf_015: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98647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11"/>
          <p:cNvSpPr/>
          <p:nvPr/>
        </p:nvSpPr>
        <p:spPr>
          <a:xfrm>
            <a:off x="-41306" y="-67733"/>
            <a:ext cx="2484469" cy="9270489"/>
          </a:xfrm>
          <a:custGeom>
            <a:avLst/>
            <a:gdLst/>
            <a:ahLst/>
            <a:cxnLst/>
            <a:rect l="l" t="t" r="r" b="b"/>
            <a:pathLst>
              <a:path w="132505" h="208586" extrusionOk="0">
                <a:moveTo>
                  <a:pt x="132505" y="207264"/>
                </a:moveTo>
                <a:lnTo>
                  <a:pt x="25063" y="0"/>
                </a:lnTo>
                <a:lnTo>
                  <a:pt x="0" y="202"/>
                </a:lnTo>
                <a:lnTo>
                  <a:pt x="1322" y="208586"/>
                </a:lnTo>
                <a:close/>
              </a:path>
            </a:pathLst>
          </a:custGeom>
          <a:solidFill>
            <a:srgbClr val="F3F3F3"/>
          </a:solidFill>
          <a:ln>
            <a:noFill/>
          </a:ln>
        </p:spPr>
      </p:sp>
      <p:sp>
        <p:nvSpPr>
          <p:cNvPr id="91" name="Google Shape;91;p11"/>
          <p:cNvSpPr/>
          <p:nvPr/>
        </p:nvSpPr>
        <p:spPr>
          <a:xfrm flipH="1">
            <a:off x="-677653" y="-31219"/>
            <a:ext cx="1319400" cy="1331733"/>
          </a:xfrm>
          <a:prstGeom prst="parallelogram">
            <a:avLst>
              <a:gd name="adj" fmla="val 51542"/>
            </a:avLst>
          </a:prstGeom>
          <a:solidFill>
            <a:srgbClr val="222222"/>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2" name="Google Shape;92;p11"/>
          <p:cNvSpPr/>
          <p:nvPr/>
        </p:nvSpPr>
        <p:spPr>
          <a:xfrm flipH="1">
            <a:off x="354101" y="-16933"/>
            <a:ext cx="388800" cy="1331733"/>
          </a:xfrm>
          <a:prstGeom prst="parallelogram">
            <a:avLst>
              <a:gd name="adj" fmla="val 75009"/>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3" name="Google Shape;93;p11"/>
          <p:cNvSpPr/>
          <p:nvPr/>
        </p:nvSpPr>
        <p:spPr>
          <a:xfrm flipH="1">
            <a:off x="742781" y="8757067"/>
            <a:ext cx="6277275" cy="405333"/>
          </a:xfrm>
          <a:prstGeom prst="parallelogram">
            <a:avLst>
              <a:gd name="adj" fmla="val 51542"/>
            </a:avLst>
          </a:prstGeom>
          <a:solidFill>
            <a:srgbClr val="FF8700"/>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a:p>
        </p:txBody>
      </p:sp>
      <p:sp>
        <p:nvSpPr>
          <p:cNvPr id="94" name="Google Shape;94;p11"/>
          <p:cNvSpPr txBox="1">
            <a:spLocks noGrp="1"/>
          </p:cNvSpPr>
          <p:nvPr>
            <p:ph type="sldNum" idx="12"/>
          </p:nvPr>
        </p:nvSpPr>
        <p:spPr>
          <a:xfrm>
            <a:off x="0" y="0"/>
            <a:ext cx="446175" cy="1300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28675" y="490800"/>
            <a:ext cx="5043375" cy="1331733"/>
          </a:xfrm>
          <a:prstGeom prst="rect">
            <a:avLst/>
          </a:prstGeom>
          <a:noFill/>
          <a:ln>
            <a:noFill/>
          </a:ln>
        </p:spPr>
        <p:txBody>
          <a:bodyPr spcFirstLastPara="1" wrap="square" lIns="91425" tIns="91425" rIns="91425" bIns="91425" anchor="ctr" anchorCtr="0"/>
          <a:lstStyle>
            <a:lvl1pPr lvl="0">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1pPr>
            <a:lvl2pPr lvl="1">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2pPr>
            <a:lvl3pPr lvl="2">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3pPr>
            <a:lvl4pPr lvl="3">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4pPr>
            <a:lvl5pPr lvl="4">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5pPr>
            <a:lvl6pPr lvl="5">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6pPr>
            <a:lvl7pPr lvl="6">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7pPr>
            <a:lvl8pPr lvl="7">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8pPr>
            <a:lvl9pPr lvl="8">
              <a:spcBef>
                <a:spcPts val="0"/>
              </a:spcBef>
              <a:spcAft>
                <a:spcPts val="0"/>
              </a:spcAft>
              <a:buClr>
                <a:srgbClr val="FFFFFF"/>
              </a:buClr>
              <a:buSzPts val="2400"/>
              <a:buFont typeface="Dosis"/>
              <a:buNone/>
              <a:defRPr sz="2400">
                <a:solidFill>
                  <a:srgbClr val="FFFFFF"/>
                </a:solidFill>
                <a:latin typeface="Dosis"/>
                <a:ea typeface="Dosis"/>
                <a:cs typeface="Dosis"/>
                <a:sym typeface="Dosis"/>
              </a:defRPr>
            </a:lvl9pPr>
          </a:lstStyle>
          <a:p>
            <a:endParaRPr/>
          </a:p>
        </p:txBody>
      </p:sp>
      <p:sp>
        <p:nvSpPr>
          <p:cNvPr id="7" name="Google Shape;7;p1"/>
          <p:cNvSpPr txBox="1">
            <a:spLocks noGrp="1"/>
          </p:cNvSpPr>
          <p:nvPr>
            <p:ph type="body" idx="1"/>
          </p:nvPr>
        </p:nvSpPr>
        <p:spPr>
          <a:xfrm>
            <a:off x="828675" y="2133600"/>
            <a:ext cx="5686425" cy="6623467"/>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FF8700"/>
              </a:buClr>
              <a:buSzPts val="3000"/>
              <a:buFont typeface="Roboto"/>
              <a:buChar char="▸"/>
              <a:defRPr sz="3000">
                <a:solidFill>
                  <a:srgbClr val="222222"/>
                </a:solidFill>
                <a:latin typeface="Roboto"/>
                <a:ea typeface="Roboto"/>
                <a:cs typeface="Roboto"/>
                <a:sym typeface="Roboto"/>
              </a:defRPr>
            </a:lvl1pPr>
            <a:lvl2pPr marL="914400" lvl="1"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2pPr>
            <a:lvl3pPr marL="1371600" lvl="2" indent="-381000">
              <a:spcBef>
                <a:spcPts val="0"/>
              </a:spcBef>
              <a:spcAft>
                <a:spcPts val="0"/>
              </a:spcAft>
              <a:buClr>
                <a:srgbClr val="FF8700"/>
              </a:buClr>
              <a:buSzPts val="2400"/>
              <a:buFont typeface="Roboto"/>
              <a:buChar char="▹"/>
              <a:defRPr sz="2400">
                <a:solidFill>
                  <a:srgbClr val="222222"/>
                </a:solidFill>
                <a:latin typeface="Roboto"/>
                <a:ea typeface="Roboto"/>
                <a:cs typeface="Roboto"/>
                <a:sym typeface="Roboto"/>
              </a:defRPr>
            </a:lvl3pPr>
            <a:lvl4pPr marL="1828800" lvl="3"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4pPr>
            <a:lvl5pPr marL="2286000" lvl="4"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5pPr>
            <a:lvl6pPr marL="2743200" lvl="5"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6pPr>
            <a:lvl7pPr marL="3200400" lvl="6"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7pPr>
            <a:lvl8pPr marL="3657600" lvl="7"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8pPr>
            <a:lvl9pPr marL="4114800" lvl="8" indent="-342900">
              <a:spcBef>
                <a:spcPts val="0"/>
              </a:spcBef>
              <a:spcAft>
                <a:spcPts val="0"/>
              </a:spcAft>
              <a:buClr>
                <a:srgbClr val="FF8700"/>
              </a:buClr>
              <a:buSzPts val="1800"/>
              <a:buFont typeface="Roboto"/>
              <a:buChar char="▹"/>
              <a:defRPr sz="1800">
                <a:solidFill>
                  <a:srgbClr val="22222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0" y="0"/>
            <a:ext cx="446175" cy="1300800"/>
          </a:xfrm>
          <a:prstGeom prst="rect">
            <a:avLst/>
          </a:prstGeom>
          <a:noFill/>
          <a:ln>
            <a:noFill/>
          </a:ln>
        </p:spPr>
        <p:txBody>
          <a:bodyPr spcFirstLastPara="1" wrap="square" lIns="91425" tIns="91425" rIns="91425" bIns="91425" anchor="ctr" anchorCtr="0">
            <a:noAutofit/>
          </a:bodyPr>
          <a:lstStyle>
            <a:lvl1pPr lvl="0" algn="ctr">
              <a:buNone/>
              <a:defRPr sz="975" b="1">
                <a:solidFill>
                  <a:srgbClr val="FFFFFF"/>
                </a:solidFill>
                <a:latin typeface="Roboto"/>
                <a:ea typeface="Roboto"/>
                <a:cs typeface="Roboto"/>
                <a:sym typeface="Roboto"/>
              </a:defRPr>
            </a:lvl1pPr>
            <a:lvl2pPr lvl="1" algn="ctr">
              <a:buNone/>
              <a:defRPr sz="975" b="1">
                <a:solidFill>
                  <a:srgbClr val="FFFFFF"/>
                </a:solidFill>
                <a:latin typeface="Roboto"/>
                <a:ea typeface="Roboto"/>
                <a:cs typeface="Roboto"/>
                <a:sym typeface="Roboto"/>
              </a:defRPr>
            </a:lvl2pPr>
            <a:lvl3pPr lvl="2" algn="ctr">
              <a:buNone/>
              <a:defRPr sz="975" b="1">
                <a:solidFill>
                  <a:srgbClr val="FFFFFF"/>
                </a:solidFill>
                <a:latin typeface="Roboto"/>
                <a:ea typeface="Roboto"/>
                <a:cs typeface="Roboto"/>
                <a:sym typeface="Roboto"/>
              </a:defRPr>
            </a:lvl3pPr>
            <a:lvl4pPr lvl="3" algn="ctr">
              <a:buNone/>
              <a:defRPr sz="975" b="1">
                <a:solidFill>
                  <a:srgbClr val="FFFFFF"/>
                </a:solidFill>
                <a:latin typeface="Roboto"/>
                <a:ea typeface="Roboto"/>
                <a:cs typeface="Roboto"/>
                <a:sym typeface="Roboto"/>
              </a:defRPr>
            </a:lvl4pPr>
            <a:lvl5pPr lvl="4" algn="ctr">
              <a:buNone/>
              <a:defRPr sz="975" b="1">
                <a:solidFill>
                  <a:srgbClr val="FFFFFF"/>
                </a:solidFill>
                <a:latin typeface="Roboto"/>
                <a:ea typeface="Roboto"/>
                <a:cs typeface="Roboto"/>
                <a:sym typeface="Roboto"/>
              </a:defRPr>
            </a:lvl5pPr>
            <a:lvl6pPr lvl="5" algn="ctr">
              <a:buNone/>
              <a:defRPr sz="975" b="1">
                <a:solidFill>
                  <a:srgbClr val="FFFFFF"/>
                </a:solidFill>
                <a:latin typeface="Roboto"/>
                <a:ea typeface="Roboto"/>
                <a:cs typeface="Roboto"/>
                <a:sym typeface="Roboto"/>
              </a:defRPr>
            </a:lvl6pPr>
            <a:lvl7pPr lvl="6" algn="ctr">
              <a:buNone/>
              <a:defRPr sz="975" b="1">
                <a:solidFill>
                  <a:srgbClr val="FFFFFF"/>
                </a:solidFill>
                <a:latin typeface="Roboto"/>
                <a:ea typeface="Roboto"/>
                <a:cs typeface="Roboto"/>
                <a:sym typeface="Roboto"/>
              </a:defRPr>
            </a:lvl7pPr>
            <a:lvl8pPr lvl="7" algn="ctr">
              <a:buNone/>
              <a:defRPr sz="975" b="1">
                <a:solidFill>
                  <a:srgbClr val="FFFFFF"/>
                </a:solidFill>
                <a:latin typeface="Roboto"/>
                <a:ea typeface="Roboto"/>
                <a:cs typeface="Roboto"/>
                <a:sym typeface="Roboto"/>
              </a:defRPr>
            </a:lvl8pPr>
            <a:lvl9pPr lvl="8" algn="ctr">
              <a:buNone/>
              <a:defRPr sz="975" b="1">
                <a:solidFill>
                  <a:srgbClr val="FFFFFF"/>
                </a:solidFill>
                <a:latin typeface="Roboto"/>
                <a:ea typeface="Roboto"/>
                <a:cs typeface="Roboto"/>
                <a:sym typeface="Roboto"/>
              </a:defRPr>
            </a:lvl9pPr>
          </a:lstStyle>
          <a:p>
            <a:fld id="{00000000-1234-1234-1234-123412341234}" type="slidenum">
              <a:rPr lang="es-MX" smtClean="0"/>
              <a:pPr/>
              <a:t>‹Nº›</a:t>
            </a:fld>
            <a:endParaRPr lang="es-MX"/>
          </a:p>
        </p:txBody>
      </p:sp>
    </p:spTree>
  </p:cSld>
  <p:clrMap bg1="lt1" tx1="dk1" bg2="dk2" tx2="lt2" accent1="accent1" accent2="accent2" accent3="accent3" accent4="accent4" accent5="accent5" accent6="accent6" hlink="hlink" folHlink="folHlink"/>
  <p:sldLayoutIdLst>
    <p:sldLayoutId id="2147483657" r:id="rId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3" name="Rectángulo 2">
            <a:extLst>
              <a:ext uri="{FF2B5EF4-FFF2-40B4-BE49-F238E27FC236}">
                <a16:creationId xmlns:a16="http://schemas.microsoft.com/office/drawing/2014/main" id="{4E0129A3-3D59-443F-89CE-27FBF80FD878}"/>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0" name="Google Shape;160;p19"/>
          <p:cNvSpPr txBox="1">
            <a:spLocks noGrp="1"/>
          </p:cNvSpPr>
          <p:nvPr>
            <p:ph type="sldNum" idx="12"/>
          </p:nvPr>
        </p:nvSpPr>
        <p:spPr>
          <a:xfrm>
            <a:off x="0" y="2643188"/>
            <a:ext cx="446175" cy="548775"/>
          </a:xfrm>
          <a:prstGeom prst="rect">
            <a:avLst/>
          </a:prstGeom>
        </p:spPr>
        <p:txBody>
          <a:bodyPr spcFirstLastPara="1" wrap="square" lIns="68569" tIns="68569" rIns="68569" bIns="68569" anchor="ctr" anchorCtr="0">
            <a:noAutofit/>
          </a:bodyPr>
          <a:lstStyle/>
          <a:p>
            <a:fld id="{00000000-1234-1234-1234-123412341234}" type="slidenum">
              <a:rPr lang="en"/>
              <a:pPr/>
              <a:t>1</a:t>
            </a:fld>
            <a:endParaRPr dirty="0"/>
          </a:p>
        </p:txBody>
      </p:sp>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729381" y="170788"/>
            <a:ext cx="1187004" cy="395419"/>
          </a:xfrm>
          <a:prstGeom prst="rect">
            <a:avLst/>
          </a:prstGeom>
        </p:spPr>
      </p:pic>
      <p:sp>
        <p:nvSpPr>
          <p:cNvPr id="20" name="Rectángulo 19">
            <a:extLst>
              <a:ext uri="{FF2B5EF4-FFF2-40B4-BE49-F238E27FC236}">
                <a16:creationId xmlns:a16="http://schemas.microsoft.com/office/drawing/2014/main" id="{81D86052-56C9-4BF4-9E48-FFF55ECFB899}"/>
              </a:ext>
            </a:extLst>
          </p:cNvPr>
          <p:cNvSpPr/>
          <p:nvPr/>
        </p:nvSpPr>
        <p:spPr>
          <a:xfrm>
            <a:off x="300625" y="1752181"/>
            <a:ext cx="3702757" cy="1754326"/>
          </a:xfrm>
          <a:prstGeom prst="rect">
            <a:avLst/>
          </a:prstGeom>
        </p:spPr>
        <p:txBody>
          <a:bodyPr wrap="square">
            <a:spAutoFit/>
          </a:bodyPr>
          <a:lstStyle/>
          <a:p>
            <a:endParaRPr lang="es-MX" sz="1200" b="1" dirty="0">
              <a:solidFill>
                <a:schemeClr val="tx1"/>
              </a:solidFill>
              <a:latin typeface="Arial" panose="020B0604020202020204" pitchFamily="34" charset="0"/>
              <a:cs typeface="Arial" panose="020B0604020202020204" pitchFamily="34" charset="0"/>
            </a:endParaRPr>
          </a:p>
          <a:p>
            <a:r>
              <a:rPr lang="es-MX" sz="1200" b="1" dirty="0">
                <a:solidFill>
                  <a:schemeClr val="tx1"/>
                </a:solidFill>
                <a:latin typeface="Arial" panose="020B0604020202020204" pitchFamily="34" charset="0"/>
                <a:cs typeface="Arial" panose="020B0604020202020204" pitchFamily="34" charset="0"/>
              </a:rPr>
              <a:t>Lugar: </a:t>
            </a:r>
            <a:r>
              <a:rPr lang="es-MX" sz="1200" dirty="0">
                <a:solidFill>
                  <a:schemeClr val="tx1"/>
                </a:solidFill>
                <a:latin typeface="Arial" panose="020B0604020202020204" pitchFamily="34" charset="0"/>
                <a:cs typeface="Arial" panose="020B0604020202020204" pitchFamily="34" charset="0"/>
              </a:rPr>
              <a:t>Alfajayucan</a:t>
            </a:r>
          </a:p>
          <a:p>
            <a:endParaRPr lang="es-MX" sz="1200" dirty="0">
              <a:solidFill>
                <a:schemeClr val="tx1"/>
              </a:solidFill>
              <a:latin typeface="Arial" panose="020B0604020202020204" pitchFamily="34" charset="0"/>
              <a:cs typeface="Arial" panose="020B0604020202020204" pitchFamily="34" charset="0"/>
            </a:endParaRPr>
          </a:p>
          <a:p>
            <a:endParaRPr lang="es-MX" sz="1200" dirty="0">
              <a:solidFill>
                <a:schemeClr val="tx1"/>
              </a:solidFill>
              <a:latin typeface="Arial" panose="020B0604020202020204" pitchFamily="34" charset="0"/>
              <a:cs typeface="Arial" panose="020B0604020202020204" pitchFamily="34" charset="0"/>
            </a:endParaRPr>
          </a:p>
          <a:p>
            <a:r>
              <a:rPr lang="es-MX" sz="1200" b="1" dirty="0">
                <a:solidFill>
                  <a:schemeClr val="tx1"/>
                </a:solidFill>
                <a:latin typeface="Arial" panose="020B0604020202020204" pitchFamily="34" charset="0"/>
                <a:cs typeface="Arial" panose="020B0604020202020204" pitchFamily="34" charset="0"/>
              </a:rPr>
              <a:t>Ubicación: </a:t>
            </a:r>
            <a:r>
              <a:rPr lang="es-MX" sz="1200" dirty="0">
                <a:solidFill>
                  <a:schemeClr val="tx1"/>
                </a:solidFill>
                <a:latin typeface="Arial" panose="020B0604020202020204" pitchFamily="34" charset="0"/>
                <a:cs typeface="Arial" panose="020B0604020202020204" pitchFamily="34" charset="0"/>
              </a:rPr>
              <a:t>Municipio de Alfajayucan en el estado de Hidalgo.</a:t>
            </a:r>
          </a:p>
          <a:p>
            <a:endParaRPr lang="es-MX" sz="1200" dirty="0">
              <a:solidFill>
                <a:schemeClr val="tx1"/>
              </a:solidFill>
              <a:latin typeface="Arial" panose="020B0604020202020204" pitchFamily="34" charset="0"/>
              <a:cs typeface="Arial" panose="020B0604020202020204" pitchFamily="34" charset="0"/>
            </a:endParaRPr>
          </a:p>
          <a:p>
            <a:endParaRPr lang="es-MX" sz="1200" dirty="0">
              <a:solidFill>
                <a:schemeClr val="tx1"/>
              </a:solidFill>
              <a:latin typeface="Arial" panose="020B0604020202020204" pitchFamily="34" charset="0"/>
              <a:cs typeface="Arial" panose="020B0604020202020204" pitchFamily="34" charset="0"/>
            </a:endParaRPr>
          </a:p>
          <a:p>
            <a:r>
              <a:rPr lang="es-MX" sz="1200" b="1" dirty="0">
                <a:solidFill>
                  <a:schemeClr val="tx1"/>
                </a:solidFill>
                <a:latin typeface="Arial" panose="020B0604020202020204" pitchFamily="34" charset="0"/>
                <a:cs typeface="Arial" panose="020B0604020202020204" pitchFamily="34" charset="0"/>
              </a:rPr>
              <a:t>Coordenadas: </a:t>
            </a:r>
            <a:r>
              <a:rPr lang="es-MX" sz="1200" dirty="0">
                <a:solidFill>
                  <a:schemeClr val="tx1"/>
                </a:solidFill>
                <a:latin typeface="Arial" panose="020B0604020202020204" pitchFamily="34" charset="0"/>
                <a:cs typeface="Arial" panose="020B0604020202020204" pitchFamily="34" charset="0"/>
              </a:rPr>
              <a:t>20°24′35″ N, 99°20′58″ W </a:t>
            </a:r>
          </a:p>
        </p:txBody>
      </p:sp>
      <p:sp>
        <p:nvSpPr>
          <p:cNvPr id="18" name="Rectángulo 17">
            <a:extLst>
              <a:ext uri="{FF2B5EF4-FFF2-40B4-BE49-F238E27FC236}">
                <a16:creationId xmlns:a16="http://schemas.microsoft.com/office/drawing/2014/main" id="{47447F1D-F676-404F-9D4A-F2F5B9A5DC85}"/>
              </a:ext>
            </a:extLst>
          </p:cNvPr>
          <p:cNvSpPr/>
          <p:nvPr/>
        </p:nvSpPr>
        <p:spPr>
          <a:xfrm>
            <a:off x="357633" y="4082970"/>
            <a:ext cx="6072339" cy="307777"/>
          </a:xfrm>
          <a:prstGeom prst="rect">
            <a:avLst/>
          </a:prstGeom>
        </p:spPr>
        <p:txBody>
          <a:bodyPr wrap="square">
            <a:spAutoFit/>
          </a:bodyPr>
          <a:lstStyle/>
          <a:p>
            <a:pPr algn="just"/>
            <a:endParaRPr lang="es-MX" dirty="0">
              <a:latin typeface="BankGothic Lt BT" panose="020B0607020203060204" pitchFamily="34" charset="0"/>
            </a:endParaRPr>
          </a:p>
        </p:txBody>
      </p:sp>
      <p:sp>
        <p:nvSpPr>
          <p:cNvPr id="9" name="Rectángulo 8"/>
          <p:cNvSpPr/>
          <p:nvPr/>
        </p:nvSpPr>
        <p:spPr>
          <a:xfrm>
            <a:off x="321393" y="4039118"/>
            <a:ext cx="1208985" cy="375552"/>
          </a:xfrm>
          <a:prstGeom prst="rect">
            <a:avLst/>
          </a:prstGeom>
        </p:spPr>
        <p:txBody>
          <a:bodyPr wrap="none">
            <a:spAutoFit/>
          </a:bodyPr>
          <a:lstStyle/>
          <a:p>
            <a:pPr algn="just">
              <a:lnSpc>
                <a:spcPct val="150000"/>
              </a:lnSpc>
              <a:spcAft>
                <a:spcPts val="800"/>
              </a:spcAft>
            </a:pPr>
            <a:r>
              <a:rPr lang="es-419" b="1" dirty="0">
                <a:latin typeface="+mj-lt"/>
                <a:ea typeface="Calibri" panose="020F0502020204030204" pitchFamily="34" charset="0"/>
                <a:cs typeface="Arial" panose="020B0604020202020204" pitchFamily="34" charset="0"/>
              </a:rPr>
              <a:t>Descripción</a:t>
            </a:r>
            <a:endParaRPr lang="es-MX" sz="1200" dirty="0">
              <a:effectLst/>
              <a:latin typeface="+mj-lt"/>
              <a:ea typeface="Calibri" panose="020F0502020204030204" pitchFamily="34" charset="0"/>
              <a:cs typeface="Arial" panose="020B0604020202020204" pitchFamily="34" charset="0"/>
            </a:endParaRPr>
          </a:p>
        </p:txBody>
      </p:sp>
      <p:sp>
        <p:nvSpPr>
          <p:cNvPr id="15" name="Rectángulo 14"/>
          <p:cNvSpPr/>
          <p:nvPr/>
        </p:nvSpPr>
        <p:spPr>
          <a:xfrm>
            <a:off x="357633" y="4641797"/>
            <a:ext cx="6151167" cy="3785652"/>
          </a:xfrm>
          <a:prstGeom prst="rect">
            <a:avLst/>
          </a:prstGeom>
        </p:spPr>
        <p:txBody>
          <a:bodyPr wrap="square">
            <a:spAutoFit/>
          </a:bodyPr>
          <a:lstStyle/>
          <a:p>
            <a:pPr algn="just"/>
            <a:r>
              <a:rPr lang="es-MX" sz="1200" dirty="0">
                <a:latin typeface="Arial" panose="020B0604020202020204" pitchFamily="34" charset="0"/>
                <a:cs typeface="Arial" panose="020B0604020202020204" pitchFamily="34" charset="0"/>
              </a:rPr>
              <a:t>El mole es un platillo tradicional que se consume en México, la palabra mole es de origen náhuatl, viene del término </a:t>
            </a:r>
            <a:r>
              <a:rPr lang="es-MX" sz="1200" dirty="0" err="1">
                <a:latin typeface="Arial" panose="020B0604020202020204" pitchFamily="34" charset="0"/>
                <a:cs typeface="Arial" panose="020B0604020202020204" pitchFamily="34" charset="0"/>
              </a:rPr>
              <a:t>molli</a:t>
            </a:r>
            <a:r>
              <a:rPr lang="es-MX" sz="1200" dirty="0">
                <a:latin typeface="Arial" panose="020B0604020202020204" pitchFamily="34" charset="0"/>
                <a:cs typeface="Arial" panose="020B0604020202020204" pitchFamily="34" charset="0"/>
              </a:rPr>
              <a:t> o </a:t>
            </a:r>
            <a:r>
              <a:rPr lang="es-MX" sz="1200" dirty="0" err="1">
                <a:latin typeface="Arial" panose="020B0604020202020204" pitchFamily="34" charset="0"/>
                <a:cs typeface="Arial" panose="020B0604020202020204" pitchFamily="34" charset="0"/>
              </a:rPr>
              <a:t>mulli</a:t>
            </a:r>
            <a:r>
              <a:rPr lang="es-MX" sz="1200" dirty="0">
                <a:latin typeface="Arial" panose="020B0604020202020204" pitchFamily="34" charset="0"/>
                <a:cs typeface="Arial" panose="020B0604020202020204" pitchFamily="34" charset="0"/>
              </a:rPr>
              <a:t> y en su acepción original hace referencia a cualquier salsa, aunque en su significado actual se refiere específicamente a un grupo de platillos que tienen algunos elementos en común, como el hecho de ser a base de carnes o aves, preparados en salsas que pueden ser relativamente simples, hasta bastante complejas en su elaboración.</a:t>
            </a:r>
          </a:p>
          <a:p>
            <a:pPr algn="just"/>
            <a:endParaRPr lang="es-MX" sz="1200" dirty="0">
              <a:latin typeface="Arial" panose="020B0604020202020204" pitchFamily="34" charset="0"/>
              <a:cs typeface="Arial" panose="020B0604020202020204" pitchFamily="34" charset="0"/>
            </a:endParaRPr>
          </a:p>
          <a:p>
            <a:pPr algn="just"/>
            <a:r>
              <a:rPr lang="es-MX" sz="1200" dirty="0">
                <a:latin typeface="Arial" panose="020B0604020202020204" pitchFamily="34" charset="0"/>
                <a:cs typeface="Arial" panose="020B0604020202020204" pitchFamily="34" charset="0"/>
              </a:rPr>
              <a:t>El mole más conocido en México es el mole poblano, el cual para muchas personas es el primero que asocian con el término mole, aunque está lejos de ser el único.</a:t>
            </a:r>
          </a:p>
          <a:p>
            <a:pPr algn="just"/>
            <a:endParaRPr lang="es-MX" sz="1200" dirty="0">
              <a:latin typeface="Arial" panose="020B0604020202020204" pitchFamily="34" charset="0"/>
              <a:cs typeface="Arial" panose="020B0604020202020204" pitchFamily="34" charset="0"/>
            </a:endParaRPr>
          </a:p>
          <a:p>
            <a:pPr algn="just"/>
            <a:r>
              <a:rPr lang="es-MX" sz="1200" dirty="0">
                <a:latin typeface="Arial" panose="020B0604020202020204" pitchFamily="34" charset="0"/>
                <a:cs typeface="Arial" panose="020B0604020202020204" pitchFamily="34" charset="0"/>
              </a:rPr>
              <a:t>Aunque la tradición dice que el mole nace en Puebla, nosotros sabemos que tuvo origen en todo México y ocurrió en todas partes donde tuvo influencia la cultura española, dándose así, el mestizaje de la gastronomía mexicana.</a:t>
            </a:r>
          </a:p>
          <a:p>
            <a:pPr algn="just"/>
            <a:endParaRPr lang="es-MX" sz="1200" dirty="0">
              <a:latin typeface="Arial" panose="020B0604020202020204" pitchFamily="34" charset="0"/>
              <a:cs typeface="Arial" panose="020B0604020202020204" pitchFamily="34" charset="0"/>
            </a:endParaRPr>
          </a:p>
          <a:p>
            <a:pPr algn="just"/>
            <a:r>
              <a:rPr lang="es-MX" sz="1200" dirty="0">
                <a:latin typeface="Arial" panose="020B0604020202020204" pitchFamily="34" charset="0"/>
                <a:cs typeface="Arial" panose="020B0604020202020204" pitchFamily="34" charset="0"/>
              </a:rPr>
              <a:t>En México se sabe que existen más de 100 diferentes tipos de mole, algunos espesos, otros caldos, ninguno se parece entre sí, ya que comparten el nombre, pero diferentes tipos de preparación, ingredientes, cocción y sobre todo sabor.</a:t>
            </a:r>
          </a:p>
          <a:p>
            <a:pPr algn="just"/>
            <a:endParaRPr lang="es-MX" sz="1200" dirty="0">
              <a:latin typeface="Arial" panose="020B0604020202020204" pitchFamily="34" charset="0"/>
              <a:cs typeface="Arial" panose="020B0604020202020204" pitchFamily="34" charset="0"/>
            </a:endParaRPr>
          </a:p>
          <a:p>
            <a:pPr algn="just"/>
            <a:endParaRPr lang="es-MX" sz="1200" dirty="0">
              <a:latin typeface="Arial" panose="020B0604020202020204" pitchFamily="34" charset="0"/>
              <a:cs typeface="Arial" panose="020B0604020202020204" pitchFamily="34" charset="0"/>
            </a:endParaRPr>
          </a:p>
          <a:p>
            <a:pPr algn="just"/>
            <a:endParaRPr lang="es-MX" sz="1200" dirty="0">
              <a:latin typeface="Arial" panose="020B0604020202020204" pitchFamily="34" charset="0"/>
              <a:cs typeface="Arial" panose="020B0604020202020204" pitchFamily="34" charset="0"/>
            </a:endParaRPr>
          </a:p>
        </p:txBody>
      </p:sp>
      <p:sp>
        <p:nvSpPr>
          <p:cNvPr id="21" name="Rectángulo 20">
            <a:extLst>
              <a:ext uri="{FF2B5EF4-FFF2-40B4-BE49-F238E27FC236}">
                <a16:creationId xmlns:a16="http://schemas.microsoft.com/office/drawing/2014/main" id="{7FE5333F-C457-4683-91A2-8F73D7A0CBD7}"/>
              </a:ext>
            </a:extLst>
          </p:cNvPr>
          <p:cNvSpPr/>
          <p:nvPr/>
        </p:nvSpPr>
        <p:spPr>
          <a:xfrm>
            <a:off x="729381" y="540551"/>
            <a:ext cx="4968259" cy="553998"/>
          </a:xfrm>
          <a:prstGeom prst="rect">
            <a:avLst/>
          </a:prstGeom>
        </p:spPr>
        <p:txBody>
          <a:bodyPr wrap="square">
            <a:spAutoFit/>
          </a:bodyPr>
          <a:lstStyle/>
          <a:p>
            <a:r>
              <a:rPr lang="es-MX" sz="1000" b="1" dirty="0">
                <a:latin typeface="Arial" panose="020B0604020202020204" pitchFamily="34" charset="0"/>
                <a:cs typeface="Arial" panose="020B0604020202020204" pitchFamily="34" charset="0"/>
              </a:rPr>
              <a:t>CLAVE: </a:t>
            </a:r>
            <a:r>
              <a:rPr lang="es-MX" sz="1000" dirty="0">
                <a:latin typeface="Arial" panose="020B0604020202020204" pitchFamily="34" charset="0"/>
                <a:cs typeface="Arial" panose="020B0604020202020204" pitchFamily="34" charset="0"/>
              </a:rPr>
              <a:t>ICAT-ALF1</a:t>
            </a:r>
          </a:p>
          <a:p>
            <a:r>
              <a:rPr lang="es-MX" sz="1000" b="1" dirty="0">
                <a:latin typeface="Arial" panose="020B0604020202020204" pitchFamily="34" charset="0"/>
                <a:cs typeface="Arial" panose="020B0604020202020204" pitchFamily="34" charset="0"/>
              </a:rPr>
              <a:t>CATEGORIA: </a:t>
            </a:r>
            <a:r>
              <a:rPr lang="es-MX" sz="1000" dirty="0">
                <a:latin typeface="Arial" panose="020B0604020202020204" pitchFamily="34" charset="0"/>
                <a:cs typeface="Arial" panose="020B0604020202020204" pitchFamily="34" charset="0"/>
              </a:rPr>
              <a:t>cultural y turismo</a:t>
            </a:r>
          </a:p>
          <a:p>
            <a:r>
              <a:rPr lang="es-MX" sz="1000" b="1" dirty="0">
                <a:latin typeface="Arial" panose="020B0604020202020204" pitchFamily="34" charset="0"/>
                <a:cs typeface="Arial" panose="020B0604020202020204" pitchFamily="34" charset="0"/>
              </a:rPr>
              <a:t>SUBCATEGORIA:  </a:t>
            </a:r>
            <a:r>
              <a:rPr lang="es-MX" sz="1000" dirty="0">
                <a:latin typeface="Arial" panose="020B0604020202020204" pitchFamily="34" charset="0"/>
                <a:cs typeface="Arial" panose="020B0604020202020204" pitchFamily="34" charset="0"/>
              </a:rPr>
              <a:t> Usos sociales </a:t>
            </a:r>
          </a:p>
        </p:txBody>
      </p:sp>
      <p:pic>
        <p:nvPicPr>
          <p:cNvPr id="2" name="Imagen 1">
            <a:extLst>
              <a:ext uri="{FF2B5EF4-FFF2-40B4-BE49-F238E27FC236}">
                <a16:creationId xmlns:a16="http://schemas.microsoft.com/office/drawing/2014/main" id="{2B5CED08-EE10-441F-AA13-D7956BCD5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1631" y="184817"/>
            <a:ext cx="628366" cy="677457"/>
          </a:xfrm>
          <a:prstGeom prst="rect">
            <a:avLst/>
          </a:prstGeom>
        </p:spPr>
      </p:pic>
      <p:sp>
        <p:nvSpPr>
          <p:cNvPr id="5" name="Rectángulo 4">
            <a:extLst>
              <a:ext uri="{FF2B5EF4-FFF2-40B4-BE49-F238E27FC236}">
                <a16:creationId xmlns:a16="http://schemas.microsoft.com/office/drawing/2014/main" id="{8D75608E-E160-4E85-9007-6A8112D04EE3}"/>
              </a:ext>
            </a:extLst>
          </p:cNvPr>
          <p:cNvSpPr/>
          <p:nvPr/>
        </p:nvSpPr>
        <p:spPr>
          <a:xfrm>
            <a:off x="1879164" y="206516"/>
            <a:ext cx="3669777" cy="369332"/>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CENTRO DE INFORMACIÓN CULTURAL Y NATURAL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DEL VALLE DE MEZQUITAL</a:t>
            </a:r>
          </a:p>
        </p:txBody>
      </p:sp>
      <p:sp>
        <p:nvSpPr>
          <p:cNvPr id="6" name="Rectángulo 5">
            <a:extLst>
              <a:ext uri="{FF2B5EF4-FFF2-40B4-BE49-F238E27FC236}">
                <a16:creationId xmlns:a16="http://schemas.microsoft.com/office/drawing/2014/main" id="{2E48D083-051D-474C-9974-0ED46092E147}"/>
              </a:ext>
            </a:extLst>
          </p:cNvPr>
          <p:cNvSpPr/>
          <p:nvPr/>
        </p:nvSpPr>
        <p:spPr>
          <a:xfrm>
            <a:off x="2886873" y="639408"/>
            <a:ext cx="1826141"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sz="900" dirty="0">
                <a:latin typeface="Arial" panose="020B0604020202020204" pitchFamily="34" charset="0"/>
                <a:cs typeface="Arial" panose="020B0604020202020204" pitchFamily="34" charset="0"/>
              </a:rPr>
              <a:t>INMATERIALES CULTURALES</a:t>
            </a:r>
            <a:endPar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7" name="Rectángulo 6">
            <a:extLst>
              <a:ext uri="{FF2B5EF4-FFF2-40B4-BE49-F238E27FC236}">
                <a16:creationId xmlns:a16="http://schemas.microsoft.com/office/drawing/2014/main" id="{E40DE4BA-E050-4A6E-B178-873A248C01B3}"/>
              </a:ext>
            </a:extLst>
          </p:cNvPr>
          <p:cNvSpPr/>
          <p:nvPr/>
        </p:nvSpPr>
        <p:spPr>
          <a:xfrm>
            <a:off x="5915202" y="829880"/>
            <a:ext cx="668773" cy="246221"/>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1000" b="1" dirty="0">
                <a:latin typeface="BankGothic Lt BT" panose="020B0607020203060204" pitchFamily="34" charset="0"/>
              </a:rPr>
              <a:t>PÁG. 1</a:t>
            </a:r>
            <a:endParaRPr lang="es-MX" sz="1000" dirty="0"/>
          </a:p>
        </p:txBody>
      </p:sp>
      <p:pic>
        <p:nvPicPr>
          <p:cNvPr id="8" name="Imagen 7">
            <a:extLst>
              <a:ext uri="{FF2B5EF4-FFF2-40B4-BE49-F238E27FC236}">
                <a16:creationId xmlns:a16="http://schemas.microsoft.com/office/drawing/2014/main" id="{97BC4DA9-7998-4B61-85DB-40DF1BBACDCF}"/>
              </a:ext>
            </a:extLst>
          </p:cNvPr>
          <p:cNvPicPr>
            <a:picLocks noChangeAspect="1"/>
          </p:cNvPicPr>
          <p:nvPr/>
        </p:nvPicPr>
        <p:blipFill>
          <a:blip r:embed="rId5"/>
          <a:stretch>
            <a:fillRect/>
          </a:stretch>
        </p:blipFill>
        <p:spPr>
          <a:xfrm>
            <a:off x="6139997" y="311950"/>
            <a:ext cx="443978" cy="364201"/>
          </a:xfrm>
          <a:prstGeom prst="rect">
            <a:avLst/>
          </a:prstGeom>
        </p:spPr>
      </p:pic>
      <p:pic>
        <p:nvPicPr>
          <p:cNvPr id="23" name="Imagen 22">
            <a:extLst>
              <a:ext uri="{FF2B5EF4-FFF2-40B4-BE49-F238E27FC236}">
                <a16:creationId xmlns:a16="http://schemas.microsoft.com/office/drawing/2014/main" id="{2F1078FD-1147-46AD-A218-EA0B1F04DCFC}"/>
              </a:ext>
            </a:extLst>
          </p:cNvPr>
          <p:cNvPicPr>
            <a:picLocks noChangeAspect="1"/>
          </p:cNvPicPr>
          <p:nvPr/>
        </p:nvPicPr>
        <p:blipFill>
          <a:blip r:embed="rId6"/>
          <a:stretch>
            <a:fillRect/>
          </a:stretch>
        </p:blipFill>
        <p:spPr>
          <a:xfrm>
            <a:off x="4084143" y="1554736"/>
            <a:ext cx="2319258" cy="1484657"/>
          </a:xfrm>
          <a:prstGeom prst="rect">
            <a:avLst/>
          </a:prstGeom>
        </p:spPr>
      </p:pic>
      <p:pic>
        <p:nvPicPr>
          <p:cNvPr id="24" name="Imagen 23">
            <a:extLst>
              <a:ext uri="{FF2B5EF4-FFF2-40B4-BE49-F238E27FC236}">
                <a16:creationId xmlns:a16="http://schemas.microsoft.com/office/drawing/2014/main" id="{3EAA2B02-3700-4C14-8ED7-FEC89E9FD4F0}"/>
              </a:ext>
            </a:extLst>
          </p:cNvPr>
          <p:cNvPicPr>
            <a:picLocks noChangeAspect="1"/>
          </p:cNvPicPr>
          <p:nvPr/>
        </p:nvPicPr>
        <p:blipFill>
          <a:blip r:embed="rId7"/>
          <a:stretch>
            <a:fillRect/>
          </a:stretch>
        </p:blipFill>
        <p:spPr>
          <a:xfrm>
            <a:off x="4084143" y="3092777"/>
            <a:ext cx="2323831" cy="1547700"/>
          </a:xfrm>
          <a:prstGeom prst="rect">
            <a:avLst/>
          </a:prstGeom>
        </p:spPr>
      </p:pic>
      <p:sp>
        <p:nvSpPr>
          <p:cNvPr id="22" name="Rectángulo 21">
            <a:extLst>
              <a:ext uri="{FF2B5EF4-FFF2-40B4-BE49-F238E27FC236}">
                <a16:creationId xmlns:a16="http://schemas.microsoft.com/office/drawing/2014/main" id="{A980A3C1-0DF7-4CFC-9E40-01945301C346}"/>
              </a:ext>
            </a:extLst>
          </p:cNvPr>
          <p:cNvSpPr/>
          <p:nvPr/>
        </p:nvSpPr>
        <p:spPr>
          <a:xfrm>
            <a:off x="1225274" y="1193575"/>
            <a:ext cx="4520789"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MX" b="1" dirty="0">
                <a:solidFill>
                  <a:srgbClr val="CC6600"/>
                </a:solidFill>
                <a:latin typeface="+mj-lt"/>
                <a:cs typeface="Arial" panose="020B0604020202020204" pitchFamily="34" charset="0"/>
              </a:rPr>
              <a:t>EL PLATILLO TÍPICO ES EL MOLE VERDE Y ROJO</a:t>
            </a:r>
            <a:endParaRPr kumimoji="0" lang="es-MX" sz="1400" b="1" i="0" u="none" strike="noStrike" kern="0" cap="none" spc="0" normalizeH="0" baseline="0" noProof="0" dirty="0">
              <a:ln>
                <a:noFill/>
              </a:ln>
              <a:solidFill>
                <a:srgbClr val="CC6600"/>
              </a:solidFill>
              <a:effectLst/>
              <a:uLnTx/>
              <a:uFillTx/>
              <a:latin typeface="+mj-lt"/>
              <a:cs typeface="Arial" panose="020B0604020202020204" pitchFamily="34" charset="0"/>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3" name="Rectángulo 2">
            <a:extLst>
              <a:ext uri="{FF2B5EF4-FFF2-40B4-BE49-F238E27FC236}">
                <a16:creationId xmlns:a16="http://schemas.microsoft.com/office/drawing/2014/main" id="{4E0129A3-3D59-443F-89CE-27FBF80FD878}"/>
              </a:ext>
            </a:extLst>
          </p:cNvPr>
          <p:cNvSpPr/>
          <p:nvPr/>
        </p:nvSpPr>
        <p:spPr>
          <a:xfrm flipV="1">
            <a:off x="434872" y="1085262"/>
            <a:ext cx="6149103" cy="45719"/>
          </a:xfrm>
          <a:prstGeom prst="rect">
            <a:avLst/>
          </a:prstGeom>
          <a:solidFill>
            <a:srgbClr val="FF99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9" name="Imagen 18">
            <a:extLst>
              <a:ext uri="{FF2B5EF4-FFF2-40B4-BE49-F238E27FC236}">
                <a16:creationId xmlns:a16="http://schemas.microsoft.com/office/drawing/2014/main" id="{4CCAB90C-5234-43C0-8BA2-6226B8D9698D}"/>
              </a:ext>
            </a:extLst>
          </p:cNvPr>
          <p:cNvPicPr>
            <a:picLocks noChangeAspect="1"/>
          </p:cNvPicPr>
          <p:nvPr/>
        </p:nvPicPr>
        <p:blipFill rotWithShape="1">
          <a:blip r:embed="rId3">
            <a:extLst>
              <a:ext uri="{28A0092B-C50C-407E-A947-70E740481C1C}">
                <a14:useLocalDpi xmlns:a14="http://schemas.microsoft.com/office/drawing/2010/main" val="0"/>
              </a:ext>
            </a:extLst>
          </a:blip>
          <a:srcRect t="29397" r="18234" b="5061"/>
          <a:stretch/>
        </p:blipFill>
        <p:spPr>
          <a:xfrm>
            <a:off x="729381" y="170788"/>
            <a:ext cx="1187004" cy="395419"/>
          </a:xfrm>
          <a:prstGeom prst="rect">
            <a:avLst/>
          </a:prstGeom>
        </p:spPr>
      </p:pic>
      <p:sp>
        <p:nvSpPr>
          <p:cNvPr id="18" name="Rectángulo 17">
            <a:extLst>
              <a:ext uri="{FF2B5EF4-FFF2-40B4-BE49-F238E27FC236}">
                <a16:creationId xmlns:a16="http://schemas.microsoft.com/office/drawing/2014/main" id="{47447F1D-F676-404F-9D4A-F2F5B9A5DC85}"/>
              </a:ext>
            </a:extLst>
          </p:cNvPr>
          <p:cNvSpPr/>
          <p:nvPr/>
        </p:nvSpPr>
        <p:spPr>
          <a:xfrm>
            <a:off x="357633" y="4082970"/>
            <a:ext cx="6072339" cy="307777"/>
          </a:xfrm>
          <a:prstGeom prst="rect">
            <a:avLst/>
          </a:prstGeom>
        </p:spPr>
        <p:txBody>
          <a:bodyPr wrap="square">
            <a:spAutoFit/>
          </a:bodyPr>
          <a:lstStyle/>
          <a:p>
            <a:pPr algn="just"/>
            <a:endParaRPr lang="es-MX" dirty="0">
              <a:latin typeface="BankGothic Lt BT" panose="020B0607020203060204" pitchFamily="34" charset="0"/>
            </a:endParaRPr>
          </a:p>
        </p:txBody>
      </p:sp>
      <p:sp>
        <p:nvSpPr>
          <p:cNvPr id="9" name="Rectángulo 8"/>
          <p:cNvSpPr/>
          <p:nvPr/>
        </p:nvSpPr>
        <p:spPr>
          <a:xfrm>
            <a:off x="286405" y="1570783"/>
            <a:ext cx="1208985" cy="375552"/>
          </a:xfrm>
          <a:prstGeom prst="rect">
            <a:avLst/>
          </a:prstGeom>
        </p:spPr>
        <p:txBody>
          <a:bodyPr wrap="none">
            <a:spAutoFit/>
          </a:bodyPr>
          <a:lstStyle/>
          <a:p>
            <a:pPr algn="just">
              <a:lnSpc>
                <a:spcPct val="150000"/>
              </a:lnSpc>
              <a:spcAft>
                <a:spcPts val="800"/>
              </a:spcAft>
            </a:pPr>
            <a:r>
              <a:rPr lang="es-419" b="1" dirty="0">
                <a:latin typeface="Arial" panose="020B0604020202020204" pitchFamily="34" charset="0"/>
                <a:ea typeface="Calibri" panose="020F0502020204030204" pitchFamily="34" charset="0"/>
                <a:cs typeface="Arial" panose="020B0604020202020204" pitchFamily="34" charset="0"/>
              </a:rPr>
              <a:t>Descripción</a:t>
            </a:r>
            <a:endParaRPr lang="es-MX"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15" name="Rectángulo 14"/>
          <p:cNvSpPr/>
          <p:nvPr/>
        </p:nvSpPr>
        <p:spPr>
          <a:xfrm>
            <a:off x="223087" y="1890932"/>
            <a:ext cx="6151167" cy="6555641"/>
          </a:xfrm>
          <a:prstGeom prst="rect">
            <a:avLst/>
          </a:prstGeom>
        </p:spPr>
        <p:txBody>
          <a:bodyPr wrap="square">
            <a:spAutoFit/>
          </a:bodyPr>
          <a:lstStyle/>
          <a:p>
            <a:pPr algn="just"/>
            <a:endParaRPr lang="es-MX" sz="1200" dirty="0">
              <a:latin typeface="Arial" panose="020B0604020202020204" pitchFamily="34" charset="0"/>
              <a:cs typeface="Arial" panose="020B0604020202020204" pitchFamily="34" charset="0"/>
            </a:endParaRPr>
          </a:p>
          <a:p>
            <a:pPr algn="just"/>
            <a:r>
              <a:rPr lang="es-MX" sz="1200" dirty="0">
                <a:latin typeface="Arial" panose="020B0604020202020204" pitchFamily="34" charset="0"/>
                <a:cs typeface="Arial" panose="020B0604020202020204" pitchFamily="34" charset="0"/>
              </a:rPr>
              <a:t>Su origen data desde la época prehispánica y la conquista, en donde este platillo era preparado. Actualmente en algunas regiones del país, en Alfajayucan el mole es un plato que representa fiesta, ya que es muy común encontrarlo dentro de las celebraciones de cada entidad.</a:t>
            </a:r>
          </a:p>
          <a:p>
            <a:pPr algn="just"/>
            <a:endParaRPr lang="es-MX" sz="1200" dirty="0">
              <a:latin typeface="Arial" panose="020B0604020202020204" pitchFamily="34" charset="0"/>
              <a:cs typeface="Arial" panose="020B0604020202020204" pitchFamily="34" charset="0"/>
            </a:endParaRPr>
          </a:p>
          <a:p>
            <a:pPr algn="just"/>
            <a:endParaRPr lang="es-MX" sz="1200" dirty="0">
              <a:latin typeface="Arial" panose="020B0604020202020204" pitchFamily="34" charset="0"/>
              <a:cs typeface="Arial" panose="020B0604020202020204" pitchFamily="34" charset="0"/>
            </a:endParaRPr>
          </a:p>
          <a:p>
            <a:pPr algn="just"/>
            <a:r>
              <a:rPr lang="es-MX" sz="1200" dirty="0">
                <a:latin typeface="Arial" panose="020B0604020202020204" pitchFamily="34" charset="0"/>
                <a:cs typeface="Arial" panose="020B0604020202020204" pitchFamily="34" charset="0"/>
              </a:rPr>
              <a:t>Los compuestos principales del mole verde son la pepita de calabaza y el chile verde. Estos le dan el color. Otros ingredientes pueden ser el tomate verde, chile poblano, chile de árbol, rabos de cebolla, hojas de rábano, apio, cilantro, hojas de lechuga, acelgas, perejil, epazote, cebolla, ajo, caldo de pollo y en menor cantidad bolillo o tortilla. Dado que se trata de una receta tradicional, ésta varía dependiendo de la región del país donde sea preparada.</a:t>
            </a:r>
          </a:p>
          <a:p>
            <a:pPr algn="just"/>
            <a:endParaRPr lang="es-MX" sz="1200" dirty="0">
              <a:latin typeface="Arial" panose="020B0604020202020204" pitchFamily="34" charset="0"/>
              <a:cs typeface="Arial" panose="020B0604020202020204" pitchFamily="34" charset="0"/>
            </a:endParaRPr>
          </a:p>
          <a:p>
            <a:pPr algn="just"/>
            <a:r>
              <a:rPr lang="es-MX" sz="1200" dirty="0">
                <a:latin typeface="Arial" panose="020B0604020202020204" pitchFamily="34" charset="0"/>
                <a:cs typeface="Arial" panose="020B0604020202020204" pitchFamily="34" charset="0"/>
              </a:rPr>
              <a:t>Los ingredientes se pican (excepto las pepitas de calabaza) y se muelen. Esta preparación es sofreída en una cazuela con un poco de manteca o aceite vegetal. Las pepitas se muelen con caldo de pollo o agua e incorporadas a lo anterior teniendo cuidado de la cantidad a agregar para lograr la consistencia deseada.</a:t>
            </a:r>
          </a:p>
          <a:p>
            <a:pPr algn="just"/>
            <a:endParaRPr lang="es-MX" sz="1200" dirty="0">
              <a:latin typeface="Arial" panose="020B0604020202020204" pitchFamily="34" charset="0"/>
              <a:cs typeface="Arial" panose="020B0604020202020204" pitchFamily="34" charset="0"/>
            </a:endParaRPr>
          </a:p>
          <a:p>
            <a:pPr algn="just"/>
            <a:endParaRPr lang="es-MX" sz="1200" dirty="0">
              <a:latin typeface="Arial" panose="020B0604020202020204" pitchFamily="34" charset="0"/>
              <a:cs typeface="Arial" panose="020B0604020202020204" pitchFamily="34" charset="0"/>
            </a:endParaRPr>
          </a:p>
          <a:p>
            <a:pPr algn="just"/>
            <a:r>
              <a:rPr lang="es-MX" sz="1200" dirty="0">
                <a:latin typeface="Arial" panose="020B0604020202020204" pitchFamily="34" charset="0"/>
                <a:cs typeface="Arial" panose="020B0604020202020204" pitchFamily="34" charset="0"/>
              </a:rPr>
              <a:t>Es muy común encontrar de dos tipos muy marcados en Alfajayucan. El mole sirve para acompañar carnes, pollo, pavo y anteriormente guajolote. Viene acompañado con arroz, frijoles y tortillas.</a:t>
            </a:r>
          </a:p>
          <a:p>
            <a:pPr algn="just"/>
            <a:endParaRPr lang="es-MX" sz="1200" dirty="0">
              <a:latin typeface="Arial" panose="020B0604020202020204" pitchFamily="34" charset="0"/>
              <a:cs typeface="Arial" panose="020B0604020202020204" pitchFamily="34" charset="0"/>
            </a:endParaRPr>
          </a:p>
          <a:p>
            <a:pPr algn="just"/>
            <a:r>
              <a:rPr lang="es-MX" sz="1200" dirty="0">
                <a:latin typeface="Arial" panose="020B0604020202020204" pitchFamily="34" charset="0"/>
                <a:cs typeface="Arial" panose="020B0604020202020204" pitchFamily="34" charset="0"/>
              </a:rPr>
              <a:t>Algunos de los ingredientes base para hacer un buen mole rojo van desde pepita, chile ancho, chile pasilla, chocolate, jitomates, almendras, plátano macho, nueces, ajonjolí, </a:t>
            </a:r>
            <a:r>
              <a:rPr lang="es-MX" sz="1200" dirty="0" err="1">
                <a:latin typeface="Arial" panose="020B0604020202020204" pitchFamily="34" charset="0"/>
                <a:cs typeface="Arial" panose="020B0604020202020204" pitchFamily="34" charset="0"/>
              </a:rPr>
              <a:t>etc</a:t>
            </a:r>
            <a:r>
              <a:rPr lang="es-MX" sz="1200" dirty="0">
                <a:latin typeface="Arial" panose="020B0604020202020204" pitchFamily="34" charset="0"/>
                <a:cs typeface="Arial" panose="020B0604020202020204" pitchFamily="34" charset="0"/>
              </a:rPr>
              <a:t>, una gran variedad de ingredientes, que, según el tipo de mole que se quiera, son utilizados.</a:t>
            </a:r>
          </a:p>
          <a:p>
            <a:pPr algn="just"/>
            <a:endParaRPr lang="es-MX" sz="1200" dirty="0">
              <a:latin typeface="Arial" panose="020B0604020202020204" pitchFamily="34" charset="0"/>
              <a:cs typeface="Arial" panose="020B0604020202020204" pitchFamily="34" charset="0"/>
            </a:endParaRPr>
          </a:p>
          <a:p>
            <a:pPr algn="just"/>
            <a:endParaRPr lang="es-MX" sz="1200" dirty="0">
              <a:latin typeface="Arial" panose="020B0604020202020204" pitchFamily="34" charset="0"/>
              <a:cs typeface="Arial" panose="020B0604020202020204" pitchFamily="34" charset="0"/>
            </a:endParaRPr>
          </a:p>
          <a:p>
            <a:pPr algn="just"/>
            <a:r>
              <a:rPr lang="es-MX" sz="1200" dirty="0">
                <a:latin typeface="Arial" panose="020B0604020202020204" pitchFamily="34" charset="0"/>
                <a:cs typeface="Arial" panose="020B0604020202020204" pitchFamily="34" charset="0"/>
              </a:rPr>
              <a:t>Entre los moles más famosos en México podemos encontrar en Alfajayucan: mole , pipían, mole verde, mole rojo, mole de olla, mole chichilo, mole almendrado, entre muchos otros.</a:t>
            </a:r>
          </a:p>
          <a:p>
            <a:pPr algn="just"/>
            <a:endParaRPr lang="es-MX" sz="1200" dirty="0">
              <a:latin typeface="Arial" panose="020B0604020202020204" pitchFamily="34" charset="0"/>
              <a:cs typeface="Arial" panose="020B0604020202020204" pitchFamily="34" charset="0"/>
            </a:endParaRPr>
          </a:p>
        </p:txBody>
      </p:sp>
      <p:sp>
        <p:nvSpPr>
          <p:cNvPr id="21" name="Rectángulo 20">
            <a:extLst>
              <a:ext uri="{FF2B5EF4-FFF2-40B4-BE49-F238E27FC236}">
                <a16:creationId xmlns:a16="http://schemas.microsoft.com/office/drawing/2014/main" id="{7FE5333F-C457-4683-91A2-8F73D7A0CBD7}"/>
              </a:ext>
            </a:extLst>
          </p:cNvPr>
          <p:cNvSpPr/>
          <p:nvPr/>
        </p:nvSpPr>
        <p:spPr>
          <a:xfrm>
            <a:off x="729381" y="540551"/>
            <a:ext cx="4968259" cy="553998"/>
          </a:xfrm>
          <a:prstGeom prst="rect">
            <a:avLst/>
          </a:prstGeom>
        </p:spPr>
        <p:txBody>
          <a:bodyPr wrap="square">
            <a:spAutoFit/>
          </a:bodyPr>
          <a:lstStyle/>
          <a:p>
            <a:r>
              <a:rPr lang="es-MX" sz="1000" b="1" dirty="0">
                <a:latin typeface="Arial" panose="020B0604020202020204" pitchFamily="34" charset="0"/>
                <a:cs typeface="Arial" panose="020B0604020202020204" pitchFamily="34" charset="0"/>
              </a:rPr>
              <a:t>CLAVE: </a:t>
            </a:r>
            <a:r>
              <a:rPr lang="es-MX" sz="1000" dirty="0">
                <a:latin typeface="Arial" panose="020B0604020202020204" pitchFamily="34" charset="0"/>
                <a:cs typeface="Arial" panose="020B0604020202020204" pitchFamily="34" charset="0"/>
              </a:rPr>
              <a:t>ICAT-ALF1</a:t>
            </a:r>
          </a:p>
          <a:p>
            <a:r>
              <a:rPr lang="es-MX" sz="1000" b="1" dirty="0">
                <a:latin typeface="Arial" panose="020B0604020202020204" pitchFamily="34" charset="0"/>
                <a:cs typeface="Arial" panose="020B0604020202020204" pitchFamily="34" charset="0"/>
              </a:rPr>
              <a:t>CATEGORIA: </a:t>
            </a:r>
            <a:r>
              <a:rPr lang="es-MX" sz="1000" dirty="0">
                <a:latin typeface="Arial" panose="020B0604020202020204" pitchFamily="34" charset="0"/>
                <a:cs typeface="Arial" panose="020B0604020202020204" pitchFamily="34" charset="0"/>
              </a:rPr>
              <a:t>Turismo</a:t>
            </a:r>
          </a:p>
          <a:p>
            <a:r>
              <a:rPr lang="es-MX" sz="1000" b="1" dirty="0">
                <a:latin typeface="Arial" panose="020B0604020202020204" pitchFamily="34" charset="0"/>
                <a:cs typeface="Arial" panose="020B0604020202020204" pitchFamily="34" charset="0"/>
              </a:rPr>
              <a:t>SUBCATEGORIA:  </a:t>
            </a:r>
            <a:r>
              <a:rPr lang="es-MX" sz="1000" dirty="0">
                <a:latin typeface="Arial" panose="020B0604020202020204" pitchFamily="34" charset="0"/>
                <a:cs typeface="Arial" panose="020B0604020202020204" pitchFamily="34" charset="0"/>
              </a:rPr>
              <a:t> Usos sociales </a:t>
            </a:r>
          </a:p>
        </p:txBody>
      </p:sp>
      <p:pic>
        <p:nvPicPr>
          <p:cNvPr id="2" name="Imagen 1">
            <a:extLst>
              <a:ext uri="{FF2B5EF4-FFF2-40B4-BE49-F238E27FC236}">
                <a16:creationId xmlns:a16="http://schemas.microsoft.com/office/drawing/2014/main" id="{2B5CED08-EE10-441F-AA13-D7956BCD5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1631" y="184817"/>
            <a:ext cx="628366" cy="677457"/>
          </a:xfrm>
          <a:prstGeom prst="rect">
            <a:avLst/>
          </a:prstGeom>
        </p:spPr>
      </p:pic>
      <p:sp>
        <p:nvSpPr>
          <p:cNvPr id="5" name="Rectángulo 4">
            <a:extLst>
              <a:ext uri="{FF2B5EF4-FFF2-40B4-BE49-F238E27FC236}">
                <a16:creationId xmlns:a16="http://schemas.microsoft.com/office/drawing/2014/main" id="{8D75608E-E160-4E85-9007-6A8112D04EE3}"/>
              </a:ext>
            </a:extLst>
          </p:cNvPr>
          <p:cNvSpPr/>
          <p:nvPr/>
        </p:nvSpPr>
        <p:spPr>
          <a:xfrm>
            <a:off x="1879164" y="206516"/>
            <a:ext cx="3669777" cy="369332"/>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CENTRO DE INFORMACIÓN CULTURAL Y NATURAL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DEL VALLE DE MEZQUITAL</a:t>
            </a:r>
          </a:p>
        </p:txBody>
      </p:sp>
      <p:sp>
        <p:nvSpPr>
          <p:cNvPr id="7" name="Rectángulo 6">
            <a:extLst>
              <a:ext uri="{FF2B5EF4-FFF2-40B4-BE49-F238E27FC236}">
                <a16:creationId xmlns:a16="http://schemas.microsoft.com/office/drawing/2014/main" id="{E40DE4BA-E050-4A6E-B178-873A248C01B3}"/>
              </a:ext>
            </a:extLst>
          </p:cNvPr>
          <p:cNvSpPr/>
          <p:nvPr/>
        </p:nvSpPr>
        <p:spPr>
          <a:xfrm>
            <a:off x="5915202" y="829880"/>
            <a:ext cx="668773" cy="246221"/>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s-MX" sz="1000" b="1" dirty="0">
                <a:latin typeface="BankGothic Lt BT" panose="020B0607020203060204" pitchFamily="34" charset="0"/>
              </a:rPr>
              <a:t>PÁG. 2</a:t>
            </a:r>
            <a:endParaRPr lang="es-MX" sz="1000" dirty="0"/>
          </a:p>
        </p:txBody>
      </p:sp>
      <p:pic>
        <p:nvPicPr>
          <p:cNvPr id="8" name="Imagen 7">
            <a:extLst>
              <a:ext uri="{FF2B5EF4-FFF2-40B4-BE49-F238E27FC236}">
                <a16:creationId xmlns:a16="http://schemas.microsoft.com/office/drawing/2014/main" id="{97BC4DA9-7998-4B61-85DB-40DF1BBACDCF}"/>
              </a:ext>
            </a:extLst>
          </p:cNvPr>
          <p:cNvPicPr>
            <a:picLocks noChangeAspect="1"/>
          </p:cNvPicPr>
          <p:nvPr/>
        </p:nvPicPr>
        <p:blipFill>
          <a:blip r:embed="rId5"/>
          <a:stretch>
            <a:fillRect/>
          </a:stretch>
        </p:blipFill>
        <p:spPr>
          <a:xfrm>
            <a:off x="6139997" y="311950"/>
            <a:ext cx="443978" cy="364201"/>
          </a:xfrm>
          <a:prstGeom prst="rect">
            <a:avLst/>
          </a:prstGeom>
        </p:spPr>
      </p:pic>
      <p:sp>
        <p:nvSpPr>
          <p:cNvPr id="14" name="Rectángulo 13">
            <a:extLst>
              <a:ext uri="{FF2B5EF4-FFF2-40B4-BE49-F238E27FC236}">
                <a16:creationId xmlns:a16="http://schemas.microsoft.com/office/drawing/2014/main" id="{346839E4-254C-4ED2-ABB8-04C2D7756948}"/>
              </a:ext>
            </a:extLst>
          </p:cNvPr>
          <p:cNvSpPr/>
          <p:nvPr/>
        </p:nvSpPr>
        <p:spPr>
          <a:xfrm>
            <a:off x="1693060" y="1193575"/>
            <a:ext cx="3017173" cy="307777"/>
          </a:xfrm>
          <a:prstGeom prst="rect">
            <a:avLst/>
          </a:prstGeom>
          <a:ln>
            <a:noFill/>
          </a:ln>
        </p:spPr>
        <p:txBody>
          <a:bodyPr wrap="none">
            <a:spAutoFit/>
          </a:bodyPr>
          <a:lstStyle/>
          <a:p>
            <a:r>
              <a:rPr lang="es-MX" b="1" dirty="0">
                <a:solidFill>
                  <a:srgbClr val="CC6600"/>
                </a:solidFill>
                <a:latin typeface="Arial" panose="020B0604020202020204" pitchFamily="34" charset="0"/>
                <a:cs typeface="Arial" panose="020B0604020202020204" pitchFamily="34" charset="0"/>
              </a:rPr>
              <a:t>Mole verde y rojo en Alfajayucan </a:t>
            </a:r>
          </a:p>
        </p:txBody>
      </p:sp>
      <p:sp>
        <p:nvSpPr>
          <p:cNvPr id="16" name="Rectángulo 15">
            <a:extLst>
              <a:ext uri="{FF2B5EF4-FFF2-40B4-BE49-F238E27FC236}">
                <a16:creationId xmlns:a16="http://schemas.microsoft.com/office/drawing/2014/main" id="{834B4228-E81F-4D2E-90E7-B5179A2DC16F}"/>
              </a:ext>
            </a:extLst>
          </p:cNvPr>
          <p:cNvSpPr/>
          <p:nvPr/>
        </p:nvSpPr>
        <p:spPr>
          <a:xfrm>
            <a:off x="2656711" y="554133"/>
            <a:ext cx="2114681" cy="230832"/>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MX" sz="90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MANIFESTACIONES INTANGIBLES </a:t>
            </a:r>
          </a:p>
        </p:txBody>
      </p:sp>
    </p:spTree>
    <p:extLst>
      <p:ext uri="{BB962C8B-B14F-4D97-AF65-F5344CB8AC3E}">
        <p14:creationId xmlns:p14="http://schemas.microsoft.com/office/powerpoint/2010/main" val="2488406539"/>
      </p:ext>
    </p:extLst>
  </p:cSld>
  <p:clrMapOvr>
    <a:masterClrMapping/>
  </p:clrMapOvr>
</p:sld>
</file>

<file path=ppt/theme/theme1.xml><?xml version="1.0" encoding="utf-8"?>
<a:theme xmlns:a="http://schemas.openxmlformats.org/drawingml/2006/main"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2349</TotalTime>
  <Words>630</Words>
  <Application>Microsoft Office PowerPoint</Application>
  <PresentationFormat>Carta (216 x 279 mm)</PresentationFormat>
  <Paragraphs>50</Paragraphs>
  <Slides>2</Slides>
  <Notes>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vt:i4>
      </vt:variant>
    </vt:vector>
  </HeadingPairs>
  <TitlesOfParts>
    <vt:vector size="7" baseType="lpstr">
      <vt:lpstr>Arial</vt:lpstr>
      <vt:lpstr>Dosis</vt:lpstr>
      <vt:lpstr>Roboto</vt:lpstr>
      <vt:lpstr>BankGothic Lt BT</vt:lpstr>
      <vt:lpstr>William template</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leonel martin</cp:lastModifiedBy>
  <cp:revision>104</cp:revision>
  <dcterms:modified xsi:type="dcterms:W3CDTF">2021-12-15T04:55:34Z</dcterms:modified>
</cp:coreProperties>
</file>