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4" r:id="rId2"/>
  </p:sldIdLst>
  <p:sldSz cx="6858000" cy="9144000" type="letter"/>
  <p:notesSz cx="6858000" cy="9144000"/>
  <p:embeddedFontLst>
    <p:embeddedFont>
      <p:font typeface="BankGothic Lt BT" panose="020B0607020203060204" pitchFamily="34" charset="0"/>
      <p:regular r:id="rId4"/>
    </p:embeddedFont>
    <p:embeddedFont>
      <p:font typeface="Dosis" pitchFamily="2" charset="0"/>
      <p:regular r:id="rId5"/>
      <p:bold r:id="rId6"/>
    </p:embeddedFont>
    <p:embeddedFont>
      <p:font typeface="Roboto" panose="020000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60"/>
  </p:normalViewPr>
  <p:slideViewPr>
    <p:cSldViewPr snapToGrid="0">
      <p:cViewPr>
        <p:scale>
          <a:sx n="160" d="100"/>
          <a:sy n="160" d="100"/>
        </p:scale>
        <p:origin x="318" y="-15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presProps" Target="presProps.xml"/><Relationship Id="rId5" Type="http://schemas.openxmlformats.org/officeDocument/2006/relationships/font" Target="fonts/font2.fntdata"/><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60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a:pPr/>
              <a:t>1</a:t>
            </a:fld>
            <a:endParaRPr dirty="0"/>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729381" y="537337"/>
            <a:ext cx="4204126"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ICAT-ALF1</a:t>
            </a:r>
          </a:p>
          <a:p>
            <a:r>
              <a:rPr lang="es-MX" sz="1000" b="1" dirty="0">
                <a:latin typeface="+mn-lt"/>
                <a:cs typeface="Times New Roman" panose="02020603050405020304" pitchFamily="18" charset="0"/>
              </a:rPr>
              <a:t>CATEGORIA: </a:t>
            </a:r>
            <a:r>
              <a:rPr lang="es-MX" sz="1000" dirty="0">
                <a:latin typeface="+mn-lt"/>
                <a:cs typeface="Times New Roman" panose="02020603050405020304" pitchFamily="18" charset="0"/>
              </a:rPr>
              <a:t>Cultural y turismo </a:t>
            </a:r>
          </a:p>
          <a:p>
            <a:r>
              <a:rPr lang="es-MX" sz="1000" b="1" dirty="0">
                <a:latin typeface="+mn-lt"/>
                <a:cs typeface="Times New Roman" panose="02020603050405020304" pitchFamily="18" charset="0"/>
              </a:rPr>
              <a:t>SUBCATEGORIA:  </a:t>
            </a:r>
            <a:r>
              <a:rPr lang="es-MX" sz="1000" dirty="0">
                <a:latin typeface="+mn-lt"/>
                <a:cs typeface="Times New Roman" panose="02020603050405020304" pitchFamily="18" charset="0"/>
              </a:rPr>
              <a:t>Usos social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27" name="Rectángulo 626"/>
          <p:cNvSpPr/>
          <p:nvPr/>
        </p:nvSpPr>
        <p:spPr>
          <a:xfrm>
            <a:off x="422250" y="2259587"/>
            <a:ext cx="596638" cy="253916"/>
          </a:xfrm>
          <a:prstGeom prst="rect">
            <a:avLst/>
          </a:prstGeom>
        </p:spPr>
        <p:txBody>
          <a:bodyPr wrap="none">
            <a:spAutoFit/>
          </a:bodyPr>
          <a:lstStyle/>
          <a:p>
            <a:r>
              <a:rPr lang="es-MX" sz="1050" b="1" dirty="0">
                <a:latin typeface="+mn-lt"/>
                <a:cs typeface="Times New Roman" panose="02020603050405020304" pitchFamily="18" charset="0"/>
              </a:rPr>
              <a:t>Clima:</a:t>
            </a:r>
          </a:p>
        </p:txBody>
      </p:sp>
      <p:sp>
        <p:nvSpPr>
          <p:cNvPr id="632" name="Rectángulo 631"/>
          <p:cNvSpPr/>
          <p:nvPr/>
        </p:nvSpPr>
        <p:spPr>
          <a:xfrm>
            <a:off x="422250" y="1807170"/>
            <a:ext cx="1745991" cy="246221"/>
          </a:xfrm>
          <a:prstGeom prst="rect">
            <a:avLst/>
          </a:prstGeom>
        </p:spPr>
        <p:txBody>
          <a:bodyPr wrap="none">
            <a:spAutoFit/>
          </a:bodyPr>
          <a:lstStyle/>
          <a:p>
            <a:r>
              <a:rPr lang="es-MX" sz="1000" b="1" dirty="0">
                <a:latin typeface="+mn-lt"/>
                <a:cs typeface="Times New Roman" panose="02020603050405020304" pitchFamily="18" charset="0"/>
              </a:rPr>
              <a:t>Ubicación y Localización:</a:t>
            </a:r>
          </a:p>
        </p:txBody>
      </p:sp>
      <p:sp>
        <p:nvSpPr>
          <p:cNvPr id="633" name="Rectángulo 632"/>
          <p:cNvSpPr/>
          <p:nvPr/>
        </p:nvSpPr>
        <p:spPr>
          <a:xfrm>
            <a:off x="434872" y="1364424"/>
            <a:ext cx="1390124" cy="261610"/>
          </a:xfrm>
          <a:prstGeom prst="rect">
            <a:avLst/>
          </a:prstGeom>
        </p:spPr>
        <p:txBody>
          <a:bodyPr wrap="none">
            <a:spAutoFit/>
          </a:bodyPr>
          <a:lstStyle/>
          <a:p>
            <a:r>
              <a:rPr lang="es-MX" sz="1100" b="1" dirty="0">
                <a:latin typeface="+mn-lt"/>
                <a:cs typeface="Times New Roman" panose="02020603050405020304" pitchFamily="18" charset="0"/>
              </a:rPr>
              <a:t>Nombre del lugar:</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38" name="Rectángulo 637"/>
          <p:cNvSpPr/>
          <p:nvPr/>
        </p:nvSpPr>
        <p:spPr>
          <a:xfrm>
            <a:off x="458279" y="2959456"/>
            <a:ext cx="3928646" cy="1958619"/>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44" name="Rectángulo 643"/>
          <p:cNvSpPr/>
          <p:nvPr/>
        </p:nvSpPr>
        <p:spPr>
          <a:xfrm>
            <a:off x="4386924" y="3810680"/>
            <a:ext cx="1050665" cy="261610"/>
          </a:xfrm>
          <a:prstGeom prst="rect">
            <a:avLst/>
          </a:prstGeom>
        </p:spPr>
        <p:txBody>
          <a:bodyPr wrap="square">
            <a:spAutoFit/>
          </a:bodyPr>
          <a:lstStyle/>
          <a:p>
            <a:r>
              <a:rPr lang="es-MX" sz="1100" b="1" dirty="0">
                <a:latin typeface="+mn-lt"/>
                <a:cs typeface="Times New Roman" panose="02020603050405020304" pitchFamily="18" charset="0"/>
              </a:rPr>
              <a:t>Lengua:</a:t>
            </a:r>
          </a:p>
        </p:txBody>
      </p:sp>
      <p:sp>
        <p:nvSpPr>
          <p:cNvPr id="649" name="Rectángulo 648"/>
          <p:cNvSpPr/>
          <p:nvPr/>
        </p:nvSpPr>
        <p:spPr>
          <a:xfrm>
            <a:off x="458278" y="4971585"/>
            <a:ext cx="2982445" cy="363507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50" name="Rectángulo 649"/>
          <p:cNvSpPr/>
          <p:nvPr/>
        </p:nvSpPr>
        <p:spPr>
          <a:xfrm>
            <a:off x="432504" y="4968429"/>
            <a:ext cx="1246229" cy="261610"/>
          </a:xfrm>
          <a:prstGeom prst="rect">
            <a:avLst/>
          </a:prstGeom>
        </p:spPr>
        <p:txBody>
          <a:bodyPr wrap="square">
            <a:spAutoFit/>
          </a:bodyPr>
          <a:lstStyle/>
          <a:p>
            <a:r>
              <a:rPr lang="es-MX" sz="1100" b="1" dirty="0">
                <a:latin typeface="+mj-lt"/>
                <a:cs typeface="Times New Roman" panose="02020603050405020304" pitchFamily="18" charset="0"/>
              </a:rPr>
              <a:t>Justificación:</a:t>
            </a:r>
          </a:p>
        </p:txBody>
      </p:sp>
      <p:sp>
        <p:nvSpPr>
          <p:cNvPr id="651" name="Rectángulo 650"/>
          <p:cNvSpPr/>
          <p:nvPr/>
        </p:nvSpPr>
        <p:spPr>
          <a:xfrm>
            <a:off x="4424884" y="3212969"/>
            <a:ext cx="2043338"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1100" b="1" dirty="0">
                <a:cs typeface="Times New Roman" panose="02020603050405020304" pitchFamily="18" charset="0"/>
              </a:rPr>
              <a:t>Subcategoría:</a:t>
            </a:r>
          </a:p>
          <a:p>
            <a:pPr algn="ctr"/>
            <a:r>
              <a:rPr lang="es-MX" sz="1100" b="1" dirty="0">
                <a:cs typeface="Times New Roman" panose="02020603050405020304" pitchFamily="18" charset="0"/>
              </a:rPr>
              <a:t> </a:t>
            </a:r>
            <a:r>
              <a:rPr lang="es-MX" sz="1100" dirty="0">
                <a:cs typeface="Times New Roman" panose="02020603050405020304" pitchFamily="18" charset="0"/>
              </a:rPr>
              <a:t>Usos sociales</a:t>
            </a:r>
          </a:p>
        </p:txBody>
      </p:sp>
      <p:sp>
        <p:nvSpPr>
          <p:cNvPr id="652" name="Rectángulo 651"/>
          <p:cNvSpPr/>
          <p:nvPr/>
        </p:nvSpPr>
        <p:spPr>
          <a:xfrm>
            <a:off x="1973908" y="1433622"/>
            <a:ext cx="915635" cy="261610"/>
          </a:xfrm>
          <a:prstGeom prst="rect">
            <a:avLst/>
          </a:prstGeom>
        </p:spPr>
        <p:txBody>
          <a:bodyPr wrap="none">
            <a:spAutoFit/>
          </a:bodyPr>
          <a:lstStyle/>
          <a:p>
            <a:r>
              <a:rPr lang="es-MX" sz="1100" dirty="0">
                <a:latin typeface="+mn-lt"/>
                <a:cs typeface="Times New Roman" panose="02020603050405020304" pitchFamily="18" charset="0"/>
              </a:rPr>
              <a:t>Alfajayucan</a:t>
            </a:r>
          </a:p>
        </p:txBody>
      </p:sp>
      <p:sp>
        <p:nvSpPr>
          <p:cNvPr id="653" name="Rectángulo 652"/>
          <p:cNvSpPr/>
          <p:nvPr/>
        </p:nvSpPr>
        <p:spPr>
          <a:xfrm>
            <a:off x="1351503" y="1957986"/>
            <a:ext cx="2975389" cy="246221"/>
          </a:xfrm>
          <a:prstGeom prst="rect">
            <a:avLst/>
          </a:prstGeom>
        </p:spPr>
        <p:txBody>
          <a:bodyPr wrap="square">
            <a:spAutoFit/>
          </a:bodyPr>
          <a:lstStyle/>
          <a:p>
            <a:r>
              <a:rPr lang="es-MX" sz="1000" dirty="0">
                <a:latin typeface="+mn-lt"/>
                <a:cs typeface="Times New Roman" panose="02020603050405020304" pitchFamily="18" charset="0"/>
              </a:rPr>
              <a:t>Municipio de Alfajayucan en el estado de Hidalgo.</a:t>
            </a:r>
          </a:p>
        </p:txBody>
      </p:sp>
      <p:sp>
        <p:nvSpPr>
          <p:cNvPr id="659" name="Rectángulo 658"/>
          <p:cNvSpPr/>
          <p:nvPr/>
        </p:nvSpPr>
        <p:spPr>
          <a:xfrm>
            <a:off x="4386925" y="4393876"/>
            <a:ext cx="713591" cy="261610"/>
          </a:xfrm>
          <a:prstGeom prst="rect">
            <a:avLst/>
          </a:prstGeom>
        </p:spPr>
        <p:txBody>
          <a:bodyPr wrap="square">
            <a:spAutoFit/>
          </a:bodyPr>
          <a:lstStyle/>
          <a:p>
            <a:r>
              <a:rPr lang="es-MX" sz="1100" b="1" dirty="0">
                <a:latin typeface="+mn-lt"/>
                <a:cs typeface="Times New Roman" panose="02020603050405020304" pitchFamily="18" charset="0"/>
              </a:rPr>
              <a:t>Uso:</a:t>
            </a:r>
          </a:p>
        </p:txBody>
      </p:sp>
      <p:sp>
        <p:nvSpPr>
          <p:cNvPr id="663" name="Rectángulo 662"/>
          <p:cNvSpPr/>
          <p:nvPr/>
        </p:nvSpPr>
        <p:spPr>
          <a:xfrm>
            <a:off x="554622" y="5257520"/>
            <a:ext cx="2764311" cy="3693319"/>
          </a:xfrm>
          <a:prstGeom prst="rect">
            <a:avLst/>
          </a:prstGeom>
        </p:spPr>
        <p:txBody>
          <a:bodyPr wrap="square">
            <a:spAutoFit/>
          </a:bodyPr>
          <a:lstStyle/>
          <a:p>
            <a:pPr algn="just"/>
            <a:r>
              <a:rPr lang="es-MX" sz="1050" dirty="0">
                <a:latin typeface="+mn-lt"/>
                <a:cs typeface="Times New Roman" panose="02020603050405020304" pitchFamily="18" charset="0"/>
              </a:rPr>
              <a:t>El platillo típico es el Mole verde y rojo.</a:t>
            </a:r>
          </a:p>
          <a:p>
            <a:pPr algn="just"/>
            <a:r>
              <a:rPr lang="es-MX" sz="1050" dirty="0">
                <a:latin typeface="+mn-lt"/>
                <a:cs typeface="Times New Roman" panose="02020603050405020304" pitchFamily="18" charset="0"/>
              </a:rPr>
              <a:t>Su origen data desde la época prehispánica y la conquista, en donde este platillo era preparado. Actualmente en algunas regiones del país, en Alfajayucan el mole es un plato que representa fiesta, ya que es muy común encontrarlo dentro de las celebraciones de cada entidad.</a:t>
            </a:r>
          </a:p>
          <a:p>
            <a:pPr algn="just"/>
            <a:endParaRPr lang="es-MX" sz="1050" dirty="0">
              <a:latin typeface="+mn-lt"/>
              <a:cs typeface="Times New Roman" panose="02020603050405020304" pitchFamily="18" charset="0"/>
            </a:endParaRPr>
          </a:p>
          <a:p>
            <a:pPr algn="just"/>
            <a:r>
              <a:rPr lang="es-MX" sz="1050" dirty="0">
                <a:latin typeface="+mn-lt"/>
                <a:cs typeface="Times New Roman" panose="02020603050405020304" pitchFamily="18" charset="0"/>
              </a:rPr>
              <a:t>Los compuestos principales del mole verde son la pepita de calabaza y el chile verde. Estos le dan el color. Otros ingredientes pueden ser el tomate verde, chile poblano, chile de árbol, rabos de cebolla, hojas de rábano, apio, cilantro, hojas de lechuga, acelgas, perejil, epazote, cebolla, ajo, caldo de pollo y en menor cantidad bolillo o tortilla. Dado que se trata de una receta tradicional, ésta varía dependiendo de la región del país donde sea preparada.</a:t>
            </a:r>
          </a:p>
          <a:p>
            <a:pPr algn="just"/>
            <a:endParaRPr lang="es-MX" sz="1200" dirty="0">
              <a:latin typeface="+mn-lt"/>
              <a:cs typeface="Times New Roman" panose="02020603050405020304" pitchFamily="18" charset="0"/>
            </a:endParaRPr>
          </a:p>
          <a:p>
            <a:pPr algn="just"/>
            <a:endParaRPr lang="es-MX" sz="1200" dirty="0">
              <a:latin typeface="+mn-lt"/>
              <a:cs typeface="Times New Roman" panose="02020603050405020304" pitchFamily="18" charset="0"/>
            </a:endParaRPr>
          </a:p>
        </p:txBody>
      </p:sp>
      <p:sp>
        <p:nvSpPr>
          <p:cNvPr id="664" name="Rectángulo 663"/>
          <p:cNvSpPr/>
          <p:nvPr/>
        </p:nvSpPr>
        <p:spPr>
          <a:xfrm>
            <a:off x="1785733" y="2261139"/>
            <a:ext cx="2602187" cy="306889"/>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667" name="Rectángulo 666"/>
          <p:cNvSpPr/>
          <p:nvPr/>
        </p:nvSpPr>
        <p:spPr>
          <a:xfrm>
            <a:off x="1735559" y="2239005"/>
            <a:ext cx="2620540" cy="246221"/>
          </a:xfrm>
          <a:prstGeom prst="rect">
            <a:avLst/>
          </a:prstGeom>
        </p:spPr>
        <p:txBody>
          <a:bodyPr wrap="square">
            <a:spAutoFit/>
          </a:bodyPr>
          <a:lstStyle/>
          <a:p>
            <a:r>
              <a:rPr lang="es-MX" sz="1000" b="1" dirty="0">
                <a:latin typeface="+mn-lt"/>
                <a:cs typeface="Times New Roman" panose="02020603050405020304" pitchFamily="18" charset="0"/>
              </a:rPr>
              <a:t>Coordenadas</a:t>
            </a:r>
            <a:r>
              <a:rPr lang="es-MX" sz="1000" dirty="0">
                <a:latin typeface="+mn-lt"/>
                <a:cs typeface="Times New Roman" panose="02020603050405020304" pitchFamily="18" charset="0"/>
              </a:rPr>
              <a:t>: </a:t>
            </a:r>
            <a:r>
              <a:rPr lang="es-MX" sz="1000" dirty="0">
                <a:latin typeface="+mn-lt"/>
              </a:rPr>
              <a:t>20°24′35″ N, 99°20′58″ W </a:t>
            </a:r>
            <a:endParaRPr lang="es-MX" sz="1000" dirty="0">
              <a:latin typeface="+mn-lt"/>
              <a:cs typeface="Times New Roman" panose="02020603050405020304" pitchFamily="18" charset="0"/>
            </a:endParaRPr>
          </a:p>
        </p:txBody>
      </p:sp>
      <p:sp>
        <p:nvSpPr>
          <p:cNvPr id="668" name="Rectángulo 667"/>
          <p:cNvSpPr/>
          <p:nvPr/>
        </p:nvSpPr>
        <p:spPr>
          <a:xfrm>
            <a:off x="502922" y="3232858"/>
            <a:ext cx="3864078" cy="1661993"/>
          </a:xfrm>
          <a:prstGeom prst="rect">
            <a:avLst/>
          </a:prstGeom>
        </p:spPr>
        <p:txBody>
          <a:bodyPr wrap="square">
            <a:spAutoFit/>
          </a:bodyPr>
          <a:lstStyle/>
          <a:p>
            <a:r>
              <a:rPr lang="es-MX" sz="1100" b="1" dirty="0">
                <a:latin typeface="+mj-lt"/>
                <a:cs typeface="Times New Roman" panose="02020603050405020304" pitchFamily="18" charset="0"/>
              </a:rPr>
              <a:t>Descripción contextual (cultural): </a:t>
            </a:r>
            <a:endParaRPr lang="es-MX" sz="1100" dirty="0">
              <a:latin typeface="+mj-lt"/>
              <a:cs typeface="Times New Roman" panose="02020603050405020304" pitchFamily="18" charset="0"/>
            </a:endParaRPr>
          </a:p>
          <a:p>
            <a:pPr algn="just"/>
            <a:r>
              <a:rPr lang="es-MX" sz="1000" dirty="0">
                <a:latin typeface="+mn-lt"/>
                <a:cs typeface="Times New Roman" panose="02020603050405020304" pitchFamily="18" charset="0"/>
              </a:rPr>
              <a:t>Mole verde y rojo en Alfajayucan </a:t>
            </a:r>
          </a:p>
          <a:p>
            <a:pPr algn="just"/>
            <a:r>
              <a:rPr lang="es-MX" sz="1000" dirty="0">
                <a:latin typeface="+mn-lt"/>
                <a:cs typeface="Times New Roman" panose="02020603050405020304" pitchFamily="18" charset="0"/>
              </a:rPr>
              <a:t>Es muy común encontrar de dos tipos muy marcados en el Municipio, el rojo y el verde, ambos por lo general suelen ser acompañados con pollo, aunque el tipo de carne puede variar.</a:t>
            </a:r>
          </a:p>
          <a:p>
            <a:pPr algn="just"/>
            <a:r>
              <a:rPr lang="es-MX" sz="1000" dirty="0">
                <a:latin typeface="+mn-lt"/>
                <a:cs typeface="Times New Roman" panose="02020603050405020304" pitchFamily="18" charset="0"/>
              </a:rPr>
              <a:t>Algunos de los ingredientes base para hacer un buen mole van desde pepita, chile ancho, chile pasilla, chocolate, jitomates, almendras, plátano macho, nueces, ajonjolí, </a:t>
            </a:r>
            <a:r>
              <a:rPr lang="es-MX" sz="1000" dirty="0" err="1">
                <a:latin typeface="+mn-lt"/>
                <a:cs typeface="Times New Roman" panose="02020603050405020304" pitchFamily="18" charset="0"/>
              </a:rPr>
              <a:t>etc</a:t>
            </a:r>
            <a:r>
              <a:rPr lang="es-MX" sz="1000" dirty="0">
                <a:latin typeface="+mn-lt"/>
                <a:cs typeface="Times New Roman" panose="02020603050405020304" pitchFamily="18" charset="0"/>
              </a:rPr>
              <a:t>, una gran variedad de ingredientes, que, según el tipo de mole que se quiera, son utilizados.</a:t>
            </a:r>
          </a:p>
        </p:txBody>
      </p:sp>
      <p:sp>
        <p:nvSpPr>
          <p:cNvPr id="60" name="Rectángulo 59"/>
          <p:cNvSpPr/>
          <p:nvPr/>
        </p:nvSpPr>
        <p:spPr>
          <a:xfrm>
            <a:off x="3485777" y="4971585"/>
            <a:ext cx="2982445" cy="363507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1" name="Rectángulo 60"/>
          <p:cNvSpPr/>
          <p:nvPr/>
        </p:nvSpPr>
        <p:spPr>
          <a:xfrm>
            <a:off x="3466497" y="4990674"/>
            <a:ext cx="1246229" cy="261610"/>
          </a:xfrm>
          <a:prstGeom prst="rect">
            <a:avLst/>
          </a:prstGeom>
        </p:spPr>
        <p:txBody>
          <a:bodyPr wrap="square">
            <a:spAutoFit/>
          </a:bodyPr>
          <a:lstStyle/>
          <a:p>
            <a:r>
              <a:rPr lang="es-MX" sz="1100" b="1" dirty="0">
                <a:latin typeface="+mj-lt"/>
                <a:cs typeface="Times New Roman" panose="02020603050405020304" pitchFamily="18" charset="0"/>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9063"/>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879164" y="207548"/>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mj-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mj-lt"/>
                <a:sym typeface="Arial"/>
              </a:rPr>
              <a:t>DEL VALLE DE MEZQUITAL</a:t>
            </a:r>
          </a:p>
        </p:txBody>
      </p:sp>
      <p:sp>
        <p:nvSpPr>
          <p:cNvPr id="66" name="Rectángulo 65">
            <a:extLst>
              <a:ext uri="{FF2B5EF4-FFF2-40B4-BE49-F238E27FC236}">
                <a16:creationId xmlns:a16="http://schemas.microsoft.com/office/drawing/2014/main" id="{2E48D083-051D-474C-9974-0ED46092E147}"/>
              </a:ext>
            </a:extLst>
          </p:cNvPr>
          <p:cNvSpPr/>
          <p:nvPr/>
        </p:nvSpPr>
        <p:spPr>
          <a:xfrm>
            <a:off x="2645769" y="528238"/>
            <a:ext cx="2146742"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j-lt"/>
                <a:cs typeface="Times New Roman" panose="02020603050405020304" pitchFamily="18" charset="0"/>
              </a:rPr>
              <a:t>MANIFESTACIONES CULTURALES  </a:t>
            </a:r>
            <a:endParaRPr kumimoji="0" lang="es-MX" sz="900" i="0" u="none" strike="noStrike" kern="0" cap="none" spc="0" normalizeH="0" baseline="0" noProof="0" dirty="0">
              <a:ln>
                <a:noFill/>
              </a:ln>
              <a:solidFill>
                <a:srgbClr val="000000"/>
              </a:solidFill>
              <a:effectLst/>
              <a:uLnTx/>
              <a:uFillTx/>
              <a:latin typeface="+mj-lt"/>
              <a:cs typeface="Times New Roman" panose="02020603050405020304" pitchFamily="18" charset="0"/>
              <a:sym typeface="Arial"/>
            </a:endParaRPr>
          </a:p>
        </p:txBody>
      </p:sp>
      <p:sp>
        <p:nvSpPr>
          <p:cNvPr id="67" name="Rectángulo 66">
            <a:extLst>
              <a:ext uri="{FF2B5EF4-FFF2-40B4-BE49-F238E27FC236}">
                <a16:creationId xmlns:a16="http://schemas.microsoft.com/office/drawing/2014/main" id="{E40DE4BA-E050-4A6E-B178-873A248C01B3}"/>
              </a:ext>
            </a:extLst>
          </p:cNvPr>
          <p:cNvSpPr/>
          <p:nvPr/>
        </p:nvSpPr>
        <p:spPr>
          <a:xfrm>
            <a:off x="5915202" y="834126"/>
            <a:ext cx="655949"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BankGothic Lt BT" panose="020B0607020203060204" pitchFamily="34" charset="0"/>
              </a:rPr>
              <a:t>Pág. 1</a:t>
            </a:r>
            <a:endParaRPr lang="es-MX" sz="1000" dirty="0"/>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6196"/>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75" name="Rectángulo 74">
            <a:extLst>
              <a:ext uri="{FF2B5EF4-FFF2-40B4-BE49-F238E27FC236}">
                <a16:creationId xmlns:a16="http://schemas.microsoft.com/office/drawing/2014/main" id="{48303CE3-6F67-4BC4-9583-026BC18653AB}"/>
              </a:ext>
            </a:extLst>
          </p:cNvPr>
          <p:cNvSpPr/>
          <p:nvPr/>
        </p:nvSpPr>
        <p:spPr>
          <a:xfrm>
            <a:off x="5112874" y="4551487"/>
            <a:ext cx="802328" cy="261610"/>
          </a:xfrm>
          <a:prstGeom prst="rect">
            <a:avLst/>
          </a:prstGeom>
        </p:spPr>
        <p:txBody>
          <a:bodyPr wrap="square">
            <a:spAutoFit/>
          </a:bodyPr>
          <a:lstStyle/>
          <a:p>
            <a:pPr algn="just"/>
            <a:r>
              <a:rPr lang="es-MX" sz="1100" dirty="0">
                <a:latin typeface="+mn-lt"/>
                <a:cs typeface="Times New Roman" panose="02020603050405020304" pitchFamily="18" charset="0"/>
              </a:rPr>
              <a:t>Cultural </a:t>
            </a:r>
          </a:p>
        </p:txBody>
      </p:sp>
      <p:sp>
        <p:nvSpPr>
          <p:cNvPr id="39" name="Rectángulo 38">
            <a:extLst>
              <a:ext uri="{FF2B5EF4-FFF2-40B4-BE49-F238E27FC236}">
                <a16:creationId xmlns:a16="http://schemas.microsoft.com/office/drawing/2014/main" id="{0873D4C3-35D4-4685-892B-B3E5D24FEB6E}"/>
              </a:ext>
            </a:extLst>
          </p:cNvPr>
          <p:cNvSpPr/>
          <p:nvPr/>
        </p:nvSpPr>
        <p:spPr>
          <a:xfrm>
            <a:off x="446175" y="2513640"/>
            <a:ext cx="1354496" cy="246221"/>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dirty="0">
                <a:latin typeface="+mn-lt"/>
                <a:cs typeface="Times New Roman" panose="02020603050405020304" pitchFamily="18" charset="0"/>
              </a:rPr>
              <a:t>Semiseco templado. </a:t>
            </a:r>
          </a:p>
        </p:txBody>
      </p:sp>
      <p:sp>
        <p:nvSpPr>
          <p:cNvPr id="41" name="Rectángulo 40">
            <a:extLst>
              <a:ext uri="{FF2B5EF4-FFF2-40B4-BE49-F238E27FC236}">
                <a16:creationId xmlns:a16="http://schemas.microsoft.com/office/drawing/2014/main" id="{1D758468-D6E6-472B-8BD9-E58B8B657422}"/>
              </a:ext>
            </a:extLst>
          </p:cNvPr>
          <p:cNvSpPr/>
          <p:nvPr/>
        </p:nvSpPr>
        <p:spPr>
          <a:xfrm>
            <a:off x="1794931" y="2568029"/>
            <a:ext cx="2591993" cy="283870"/>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1000" b="1" dirty="0">
                <a:cs typeface="Times New Roman" panose="02020603050405020304" pitchFamily="18" charset="0"/>
              </a:rPr>
              <a:t>Temperatura: </a:t>
            </a:r>
            <a:r>
              <a:rPr lang="es-MX" sz="1000" dirty="0">
                <a:cs typeface="Times New Roman" panose="02020603050405020304" pitchFamily="18" charset="0"/>
              </a:rPr>
              <a:t>26-11 °C</a:t>
            </a:r>
          </a:p>
        </p:txBody>
      </p:sp>
      <p:sp>
        <p:nvSpPr>
          <p:cNvPr id="42" name="Rectángulo 41">
            <a:extLst>
              <a:ext uri="{FF2B5EF4-FFF2-40B4-BE49-F238E27FC236}">
                <a16:creationId xmlns:a16="http://schemas.microsoft.com/office/drawing/2014/main" id="{A4D2900C-BF53-4771-8D67-F2FFDE4EE969}"/>
              </a:ext>
            </a:extLst>
          </p:cNvPr>
          <p:cNvSpPr/>
          <p:nvPr/>
        </p:nvSpPr>
        <p:spPr>
          <a:xfrm>
            <a:off x="459566" y="2959457"/>
            <a:ext cx="3915509" cy="22734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9D369B89-807C-4407-93E8-4005F10DDB19}"/>
              </a:ext>
            </a:extLst>
          </p:cNvPr>
          <p:cNvPicPr>
            <a:picLocks noChangeAspect="1"/>
          </p:cNvPicPr>
          <p:nvPr/>
        </p:nvPicPr>
        <p:blipFill>
          <a:blip r:embed="rId6"/>
          <a:stretch>
            <a:fillRect/>
          </a:stretch>
        </p:blipFill>
        <p:spPr>
          <a:xfrm>
            <a:off x="4838821" y="1428201"/>
            <a:ext cx="1301176" cy="832939"/>
          </a:xfrm>
          <a:prstGeom prst="rect">
            <a:avLst/>
          </a:prstGeom>
        </p:spPr>
      </p:pic>
      <p:pic>
        <p:nvPicPr>
          <p:cNvPr id="6" name="Imagen 5">
            <a:extLst>
              <a:ext uri="{FF2B5EF4-FFF2-40B4-BE49-F238E27FC236}">
                <a16:creationId xmlns:a16="http://schemas.microsoft.com/office/drawing/2014/main" id="{E989B022-66D2-4316-B247-C80C3D3EA974}"/>
              </a:ext>
            </a:extLst>
          </p:cNvPr>
          <p:cNvPicPr>
            <a:picLocks noChangeAspect="1"/>
          </p:cNvPicPr>
          <p:nvPr/>
        </p:nvPicPr>
        <p:blipFill>
          <a:blip r:embed="rId7"/>
          <a:stretch>
            <a:fillRect/>
          </a:stretch>
        </p:blipFill>
        <p:spPr>
          <a:xfrm>
            <a:off x="4836255" y="2269291"/>
            <a:ext cx="1303742" cy="868308"/>
          </a:xfrm>
          <a:prstGeom prst="rect">
            <a:avLst/>
          </a:prstGeom>
        </p:spPr>
      </p:pic>
      <p:sp>
        <p:nvSpPr>
          <p:cNvPr id="50" name="CuadroTexto 49">
            <a:extLst>
              <a:ext uri="{FF2B5EF4-FFF2-40B4-BE49-F238E27FC236}">
                <a16:creationId xmlns:a16="http://schemas.microsoft.com/office/drawing/2014/main" id="{C6BC1BBA-B336-491C-A09E-96753618C15B}"/>
              </a:ext>
            </a:extLst>
          </p:cNvPr>
          <p:cNvSpPr txBox="1"/>
          <p:nvPr/>
        </p:nvSpPr>
        <p:spPr>
          <a:xfrm>
            <a:off x="5095348" y="3949675"/>
            <a:ext cx="827398" cy="261610"/>
          </a:xfrm>
          <a:prstGeom prst="rect">
            <a:avLst/>
          </a:prstGeom>
        </p:spPr>
        <p:txBody>
          <a:bodyPr wrap="square">
            <a:spAutoFit/>
          </a:bodyPr>
          <a:lstStyle>
            <a:defPPr marR="0" lvl="0" algn="l" rtl="0">
              <a:lnSpc>
                <a:spcPct val="100000"/>
              </a:lnSpc>
              <a:spcBef>
                <a:spcPts val="0"/>
              </a:spcBef>
              <a:spcAft>
                <a:spcPts val="0"/>
              </a:spcAft>
            </a:defPPr>
            <a:lvl1pPr algn="just">
              <a:defRPr sz="800">
                <a:latin typeface="Times New Roman" panose="02020603050405020304" pitchFamily="18" charset="0"/>
                <a:cs typeface="Times New Roman" panose="02020603050405020304" pitchFamily="18" charset="0"/>
              </a:defRPr>
            </a:lvl1pPr>
          </a:lstStyle>
          <a:p>
            <a:r>
              <a:rPr lang="es-MX" sz="1100" dirty="0">
                <a:latin typeface="+mn-lt"/>
              </a:rPr>
              <a:t>Otomí</a:t>
            </a:r>
          </a:p>
        </p:txBody>
      </p:sp>
      <p:pic>
        <p:nvPicPr>
          <p:cNvPr id="5" name="Imagen 4">
            <a:extLst>
              <a:ext uri="{FF2B5EF4-FFF2-40B4-BE49-F238E27FC236}">
                <a16:creationId xmlns:a16="http://schemas.microsoft.com/office/drawing/2014/main" id="{2428A650-5099-4846-978D-8C1EF9608D30}"/>
              </a:ext>
            </a:extLst>
          </p:cNvPr>
          <p:cNvPicPr>
            <a:picLocks noChangeAspect="1"/>
          </p:cNvPicPr>
          <p:nvPr/>
        </p:nvPicPr>
        <p:blipFill rotWithShape="1">
          <a:blip r:embed="rId8"/>
          <a:srcRect l="36811" t="19358" r="24041" b="8480"/>
          <a:stretch/>
        </p:blipFill>
        <p:spPr>
          <a:xfrm>
            <a:off x="3537067" y="5304867"/>
            <a:ext cx="2931155" cy="3037622"/>
          </a:xfrm>
          <a:prstGeom prst="rect">
            <a:avLst/>
          </a:prstGeom>
        </p:spPr>
      </p:pic>
    </p:spTree>
    <p:extLst>
      <p:ext uri="{BB962C8B-B14F-4D97-AF65-F5344CB8AC3E}">
        <p14:creationId xmlns:p14="http://schemas.microsoft.com/office/powerpoint/2010/main" val="206333274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2989</TotalTime>
  <Words>338</Words>
  <Application>Microsoft Office PowerPoint</Application>
  <PresentationFormat>Carta (216 x 279 mm)</PresentationFormat>
  <Paragraphs>32</Paragraphs>
  <Slides>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Arial</vt:lpstr>
      <vt:lpstr>Times New Roman</vt:lpstr>
      <vt:lpstr>Dosis</vt:lpstr>
      <vt:lpstr>Roboto</vt:lpstr>
      <vt:lpstr>BankGothic Lt BT</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martin</cp:lastModifiedBy>
  <cp:revision>132</cp:revision>
  <cp:lastPrinted>2019-08-15T17:40:36Z</cp:lastPrinted>
  <dcterms:modified xsi:type="dcterms:W3CDTF">2021-12-15T05:02:01Z</dcterms:modified>
</cp:coreProperties>
</file>