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p:scale>
          <a:sx n="89" d="100"/>
          <a:sy n="89" d="100"/>
        </p:scale>
        <p:origin x="1506" y="-10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tm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200"/>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sz="1200">
                <a:latin typeface="+mn-lt"/>
              </a:rPr>
              <a:pPr/>
              <a:t>1</a:t>
            </a:fld>
            <a:endParaRPr sz="1200" dirty="0">
              <a:latin typeface="+mn-lt"/>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595083" y="56512"/>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601270" y="464707"/>
            <a:ext cx="4204126" cy="646331"/>
          </a:xfrm>
          <a:prstGeom prst="rect">
            <a:avLst/>
          </a:prstGeom>
        </p:spPr>
        <p:txBody>
          <a:bodyPr wrap="square">
            <a:spAutoFit/>
          </a:bodyPr>
          <a:lstStyle/>
          <a:p>
            <a:r>
              <a:rPr lang="es-MX" sz="1200" b="1" dirty="0">
                <a:latin typeface="+mn-lt"/>
                <a:cs typeface="Times New Roman" panose="02020603050405020304" pitchFamily="18" charset="0"/>
              </a:rPr>
              <a:t>CLAVE: </a:t>
            </a:r>
            <a:r>
              <a:rPr lang="es-MX" sz="1000" dirty="0">
                <a:latin typeface="+mn-lt"/>
                <a:cs typeface="Times New Roman" panose="02020603050405020304" pitchFamily="18" charset="0"/>
              </a:rPr>
              <a:t>ICAF-AT01</a:t>
            </a:r>
          </a:p>
          <a:p>
            <a:r>
              <a:rPr lang="es-MX" sz="1200" b="1" dirty="0">
                <a:latin typeface="+mn-lt"/>
                <a:cs typeface="Times New Roman" panose="02020603050405020304" pitchFamily="18" charset="0"/>
              </a:rPr>
              <a:t>CATEGORIA: </a:t>
            </a:r>
            <a:r>
              <a:rPr lang="es-MX" sz="1000" dirty="0">
                <a:latin typeface="+mn-lt"/>
                <a:cs typeface="Times New Roman" panose="02020603050405020304" pitchFamily="18" charset="0"/>
              </a:rPr>
              <a:t>INMATERIALES CULTURALES</a:t>
            </a:r>
            <a:endParaRPr lang="es-MX" sz="1200" b="1" dirty="0">
              <a:latin typeface="+mn-lt"/>
              <a:cs typeface="Times New Roman" panose="02020603050405020304" pitchFamily="18" charset="0"/>
            </a:endParaRPr>
          </a:p>
          <a:p>
            <a:r>
              <a:rPr lang="es-MX" sz="1200" b="1" dirty="0">
                <a:latin typeface="+mn-lt"/>
                <a:cs typeface="Times New Roman" panose="02020603050405020304" pitchFamily="18" charset="0"/>
              </a:rPr>
              <a:t>SUBCATEGORIA:  </a:t>
            </a:r>
            <a:r>
              <a:rPr lang="es-MX" sz="1000" dirty="0">
                <a:latin typeface="+mn-lt"/>
                <a:cs typeface="Times New Roman" panose="02020603050405020304" pitchFamily="18" charset="0"/>
              </a:rPr>
              <a:t>USOS SOCIALES</a:t>
            </a:r>
            <a:r>
              <a:rPr lang="es-MX" sz="1200" dirty="0">
                <a:latin typeface="+mn-lt"/>
                <a:cs typeface="Times New Roman" panose="02020603050405020304" pitchFamily="18" charset="0"/>
              </a:rPr>
              <a:t>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27" name="Rectángulo 626"/>
          <p:cNvSpPr/>
          <p:nvPr/>
        </p:nvSpPr>
        <p:spPr>
          <a:xfrm>
            <a:off x="422250" y="2262801"/>
            <a:ext cx="654346" cy="276999"/>
          </a:xfrm>
          <a:prstGeom prst="rect">
            <a:avLst/>
          </a:prstGeom>
        </p:spPr>
        <p:txBody>
          <a:bodyPr wrap="none">
            <a:spAutoFit/>
          </a:bodyPr>
          <a:lstStyle/>
          <a:p>
            <a:r>
              <a:rPr lang="es-MX" sz="1200" b="1" dirty="0">
                <a:latin typeface="+mn-lt"/>
                <a:cs typeface="Times New Roman" panose="02020603050405020304" pitchFamily="18" charset="0"/>
              </a:rPr>
              <a:t>Clima:</a:t>
            </a:r>
          </a:p>
        </p:txBody>
      </p:sp>
      <p:sp>
        <p:nvSpPr>
          <p:cNvPr id="632" name="Rectángulo 631"/>
          <p:cNvSpPr/>
          <p:nvPr/>
        </p:nvSpPr>
        <p:spPr>
          <a:xfrm>
            <a:off x="422250" y="1810384"/>
            <a:ext cx="2068195" cy="276999"/>
          </a:xfrm>
          <a:prstGeom prst="rect">
            <a:avLst/>
          </a:prstGeom>
        </p:spPr>
        <p:txBody>
          <a:bodyPr wrap="none">
            <a:spAutoFit/>
          </a:bodyPr>
          <a:lstStyle/>
          <a:p>
            <a:r>
              <a:rPr lang="es-MX" sz="1200" b="1" dirty="0">
                <a:latin typeface="+mn-lt"/>
                <a:cs typeface="Times New Roman" panose="02020603050405020304" pitchFamily="18" charset="0"/>
              </a:rPr>
              <a:t>Ubicación y Localización:</a:t>
            </a:r>
          </a:p>
        </p:txBody>
      </p:sp>
      <p:sp>
        <p:nvSpPr>
          <p:cNvPr id="633" name="Rectángulo 632"/>
          <p:cNvSpPr/>
          <p:nvPr/>
        </p:nvSpPr>
        <p:spPr>
          <a:xfrm>
            <a:off x="434872" y="1367638"/>
            <a:ext cx="1502334" cy="276999"/>
          </a:xfrm>
          <a:prstGeom prst="rect">
            <a:avLst/>
          </a:prstGeom>
        </p:spPr>
        <p:txBody>
          <a:bodyPr wrap="none">
            <a:spAutoFit/>
          </a:bodyPr>
          <a:lstStyle/>
          <a:p>
            <a:r>
              <a:rPr lang="es-MX" sz="1200" b="1" dirty="0">
                <a:latin typeface="+mn-lt"/>
                <a:cs typeface="Times New Roman" panose="02020603050405020304" pitchFamily="18" charset="0"/>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38" name="Rectángulo 637"/>
          <p:cNvSpPr/>
          <p:nvPr/>
        </p:nvSpPr>
        <p:spPr>
          <a:xfrm>
            <a:off x="458279" y="2938636"/>
            <a:ext cx="3928646" cy="197944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44" name="Rectángulo 643"/>
          <p:cNvSpPr/>
          <p:nvPr/>
        </p:nvSpPr>
        <p:spPr>
          <a:xfrm>
            <a:off x="4386925" y="3813894"/>
            <a:ext cx="784189" cy="276999"/>
          </a:xfrm>
          <a:prstGeom prst="rect">
            <a:avLst/>
          </a:prstGeom>
        </p:spPr>
        <p:txBody>
          <a:bodyPr wrap="none">
            <a:spAutoFit/>
          </a:bodyPr>
          <a:lstStyle/>
          <a:p>
            <a:r>
              <a:rPr lang="es-MX" sz="1200" b="1" dirty="0">
                <a:latin typeface="+mn-lt"/>
                <a:cs typeface="Times New Roman" panose="02020603050405020304" pitchFamily="18" charset="0"/>
              </a:rPr>
              <a:t>Lengua:</a:t>
            </a:r>
          </a:p>
        </p:txBody>
      </p:sp>
      <p:sp>
        <p:nvSpPr>
          <p:cNvPr id="649" name="Rectángulo 648"/>
          <p:cNvSpPr/>
          <p:nvPr/>
        </p:nvSpPr>
        <p:spPr>
          <a:xfrm>
            <a:off x="458278"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50" name="Rectángulo 649"/>
          <p:cNvSpPr/>
          <p:nvPr/>
        </p:nvSpPr>
        <p:spPr>
          <a:xfrm>
            <a:off x="432504" y="4968429"/>
            <a:ext cx="1246229" cy="276999"/>
          </a:xfrm>
          <a:prstGeom prst="rect">
            <a:avLst/>
          </a:prstGeom>
        </p:spPr>
        <p:txBody>
          <a:bodyPr wrap="square">
            <a:spAutoFit/>
          </a:bodyPr>
          <a:lstStyle/>
          <a:p>
            <a:r>
              <a:rPr lang="es-MX" sz="1200" b="1" dirty="0">
                <a:latin typeface="+mn-lt"/>
                <a:cs typeface="Times New Roman" panose="02020603050405020304" pitchFamily="18" charset="0"/>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200" b="1" dirty="0">
                <a:cs typeface="Times New Roman" panose="02020603050405020304" pitchFamily="18" charset="0"/>
              </a:rPr>
              <a:t>Subcategoría:</a:t>
            </a:r>
          </a:p>
          <a:p>
            <a:pPr algn="ctr"/>
            <a:endParaRPr lang="es-MX" sz="1200" b="1" dirty="0">
              <a:cs typeface="Times New Roman" panose="02020603050405020304" pitchFamily="18" charset="0"/>
            </a:endParaRPr>
          </a:p>
          <a:p>
            <a:pPr algn="ctr"/>
            <a:r>
              <a:rPr lang="es-MX" sz="850" b="1" dirty="0">
                <a:cs typeface="Times New Roman" panose="02020603050405020304" pitchFamily="18" charset="0"/>
              </a:rPr>
              <a:t> </a:t>
            </a:r>
            <a:r>
              <a:rPr lang="es-MX" sz="850" dirty="0">
                <a:cs typeface="Times New Roman" panose="02020603050405020304" pitchFamily="18" charset="0"/>
              </a:rPr>
              <a:t>Época Virreinal</a:t>
            </a:r>
          </a:p>
        </p:txBody>
      </p:sp>
      <p:sp>
        <p:nvSpPr>
          <p:cNvPr id="652" name="Rectángulo 651"/>
          <p:cNvSpPr/>
          <p:nvPr/>
        </p:nvSpPr>
        <p:spPr>
          <a:xfrm>
            <a:off x="2081915" y="1473753"/>
            <a:ext cx="1358808" cy="230832"/>
          </a:xfrm>
          <a:prstGeom prst="rect">
            <a:avLst/>
          </a:prstGeom>
        </p:spPr>
        <p:txBody>
          <a:bodyPr wrap="square">
            <a:spAutoFit/>
          </a:bodyPr>
          <a:lstStyle/>
          <a:p>
            <a:r>
              <a:rPr lang="es-MX" sz="850" dirty="0">
                <a:latin typeface="+mn-lt"/>
                <a:cs typeface="Times New Roman" panose="02020603050405020304" pitchFamily="18" charset="0"/>
              </a:rPr>
              <a:t>Feria del Pulque</a:t>
            </a:r>
          </a:p>
        </p:txBody>
      </p:sp>
      <p:sp>
        <p:nvSpPr>
          <p:cNvPr id="653" name="Rectángulo 652"/>
          <p:cNvSpPr/>
          <p:nvPr/>
        </p:nvSpPr>
        <p:spPr>
          <a:xfrm>
            <a:off x="1937206" y="1973262"/>
            <a:ext cx="2729313" cy="230832"/>
          </a:xfrm>
          <a:prstGeom prst="rect">
            <a:avLst/>
          </a:prstGeom>
        </p:spPr>
        <p:txBody>
          <a:bodyPr wrap="square">
            <a:spAutoFit/>
          </a:bodyPr>
          <a:lstStyle/>
          <a:p>
            <a:r>
              <a:rPr lang="es-MX" sz="850" dirty="0">
                <a:latin typeface="+mn-lt"/>
                <a:cs typeface="Times New Roman" panose="02020603050405020304" pitchFamily="18" charset="0"/>
              </a:rPr>
              <a:t>Atotonilco de Tula, Hgo. Ocampo.</a:t>
            </a:r>
          </a:p>
        </p:txBody>
      </p:sp>
      <p:sp>
        <p:nvSpPr>
          <p:cNvPr id="659" name="Rectángulo 658"/>
          <p:cNvSpPr/>
          <p:nvPr/>
        </p:nvSpPr>
        <p:spPr>
          <a:xfrm>
            <a:off x="4386925" y="4393876"/>
            <a:ext cx="526106" cy="276999"/>
          </a:xfrm>
          <a:prstGeom prst="rect">
            <a:avLst/>
          </a:prstGeom>
        </p:spPr>
        <p:txBody>
          <a:bodyPr wrap="none">
            <a:spAutoFit/>
          </a:bodyPr>
          <a:lstStyle/>
          <a:p>
            <a:r>
              <a:rPr lang="es-MX" sz="1200" b="1" dirty="0">
                <a:latin typeface="+mn-lt"/>
                <a:cs typeface="Times New Roman" panose="02020603050405020304" pitchFamily="18" charset="0"/>
              </a:rPr>
              <a:t>Uso:</a:t>
            </a:r>
          </a:p>
        </p:txBody>
      </p:sp>
      <p:sp>
        <p:nvSpPr>
          <p:cNvPr id="663" name="Rectángulo 662"/>
          <p:cNvSpPr/>
          <p:nvPr/>
        </p:nvSpPr>
        <p:spPr>
          <a:xfrm>
            <a:off x="438965" y="5185950"/>
            <a:ext cx="2973364" cy="746358"/>
          </a:xfrm>
          <a:prstGeom prst="rect">
            <a:avLst/>
          </a:prstGeom>
        </p:spPr>
        <p:txBody>
          <a:bodyPr wrap="square">
            <a:spAutoFit/>
          </a:bodyPr>
          <a:lstStyle/>
          <a:p>
            <a:pPr algn="just"/>
            <a:r>
              <a:rPr lang="es-MX" sz="850" dirty="0">
                <a:latin typeface="+mn-lt"/>
                <a:cs typeface="Times New Roman" panose="02020603050405020304" pitchFamily="18" charset="0"/>
              </a:rPr>
              <a:t>Este festival es importante para las personas que son parte de la organización de el. Ya que tiene un gran impacto económico y de desarrollo para el municipio. Se reúnen personas de Hidalgo, Tlaxcala, Puebla y Estado de México. Así considerándolo como un festival nacional. </a:t>
            </a:r>
          </a:p>
        </p:txBody>
      </p:sp>
      <p:sp>
        <p:nvSpPr>
          <p:cNvPr id="664" name="Rectángulo 663"/>
          <p:cNvSpPr/>
          <p:nvPr/>
        </p:nvSpPr>
        <p:spPr>
          <a:xfrm>
            <a:off x="1785733" y="2261140"/>
            <a:ext cx="260218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67" name="Rectángulo 666"/>
          <p:cNvSpPr/>
          <p:nvPr/>
        </p:nvSpPr>
        <p:spPr>
          <a:xfrm>
            <a:off x="1727064" y="2232393"/>
            <a:ext cx="4590558" cy="276999"/>
          </a:xfrm>
          <a:prstGeom prst="rect">
            <a:avLst/>
          </a:prstGeom>
        </p:spPr>
        <p:txBody>
          <a:bodyPr wrap="square">
            <a:spAutoFit/>
          </a:bodyPr>
          <a:lstStyle/>
          <a:p>
            <a:r>
              <a:rPr lang="es-MX" sz="1200" b="1" dirty="0">
                <a:latin typeface="+mn-lt"/>
                <a:cs typeface="Times New Roman" panose="02020603050405020304" pitchFamily="18" charset="0"/>
              </a:rPr>
              <a:t>Coordenadas</a:t>
            </a:r>
            <a:r>
              <a:rPr lang="es-MX" sz="1200" dirty="0">
                <a:latin typeface="+mn-lt"/>
                <a:cs typeface="Times New Roman" panose="02020603050405020304" pitchFamily="18" charset="0"/>
              </a:rPr>
              <a:t>: </a:t>
            </a:r>
            <a:endParaRPr lang="es-MX" sz="850" dirty="0">
              <a:latin typeface="+mn-lt"/>
              <a:cs typeface="Times New Roman" panose="02020603050405020304" pitchFamily="18" charset="0"/>
            </a:endParaRPr>
          </a:p>
        </p:txBody>
      </p:sp>
      <p:sp>
        <p:nvSpPr>
          <p:cNvPr id="668" name="Rectángulo 667"/>
          <p:cNvSpPr/>
          <p:nvPr/>
        </p:nvSpPr>
        <p:spPr>
          <a:xfrm>
            <a:off x="420320" y="2948898"/>
            <a:ext cx="3966605" cy="246221"/>
          </a:xfrm>
          <a:prstGeom prst="rect">
            <a:avLst/>
          </a:prstGeom>
        </p:spPr>
        <p:txBody>
          <a:bodyPr wrap="square">
            <a:spAutoFit/>
          </a:bodyPr>
          <a:lstStyle/>
          <a:p>
            <a:r>
              <a:rPr lang="es-MX" sz="1000" b="1" dirty="0">
                <a:latin typeface="+mn-lt"/>
                <a:cs typeface="Times New Roman" panose="02020603050405020304" pitchFamily="18" charset="0"/>
              </a:rPr>
              <a:t>Descripción contextual (social, ambiental, cultural): </a:t>
            </a:r>
            <a:endParaRPr lang="es-MX" sz="1000" dirty="0">
              <a:latin typeface="+mn-lt"/>
              <a:cs typeface="Times New Roman" panose="02020603050405020304" pitchFamily="18" charset="0"/>
            </a:endParaRPr>
          </a:p>
        </p:txBody>
      </p:sp>
      <p:sp>
        <p:nvSpPr>
          <p:cNvPr id="670" name="Rectángulo 669"/>
          <p:cNvSpPr/>
          <p:nvPr/>
        </p:nvSpPr>
        <p:spPr>
          <a:xfrm>
            <a:off x="1783082" y="2622082"/>
            <a:ext cx="3850297" cy="2837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200" b="1" dirty="0">
                <a:cs typeface="Times New Roman" panose="02020603050405020304" pitchFamily="18" charset="0"/>
              </a:rPr>
              <a:t>Temperatura:</a:t>
            </a:r>
            <a:r>
              <a:rPr lang="es-MX" sz="1200" dirty="0">
                <a:cs typeface="Times New Roman" panose="02020603050405020304" pitchFamily="18" charset="0"/>
              </a:rPr>
              <a:t> </a:t>
            </a:r>
            <a:r>
              <a:rPr lang="es-MX" sz="850" dirty="0">
                <a:cs typeface="Times New Roman" panose="02020603050405020304" pitchFamily="18" charset="0"/>
              </a:rPr>
              <a:t>T</a:t>
            </a:r>
            <a:r>
              <a:rPr lang="pt-BR" sz="850" b="0" i="0" dirty="0">
                <a:solidFill>
                  <a:srgbClr val="000000"/>
                </a:solidFill>
                <a:effectLst/>
              </a:rPr>
              <a:t>emperatura anual de 17°C</a:t>
            </a:r>
            <a:endParaRPr lang="es-MX" sz="850" dirty="0">
              <a:cs typeface="Times New Roman" panose="02020603050405020304" pitchFamily="18" charset="0"/>
            </a:endParaRPr>
          </a:p>
        </p:txBody>
      </p:sp>
      <p:sp>
        <p:nvSpPr>
          <p:cNvPr id="59" name="Rectángulo 58"/>
          <p:cNvSpPr/>
          <p:nvPr/>
        </p:nvSpPr>
        <p:spPr>
          <a:xfrm>
            <a:off x="5171478" y="4035304"/>
            <a:ext cx="814780" cy="276999"/>
          </a:xfrm>
          <a:prstGeom prst="rect">
            <a:avLst/>
          </a:prstGeom>
        </p:spPr>
        <p:txBody>
          <a:bodyPr wrap="square">
            <a:spAutoFit/>
          </a:bodyPr>
          <a:lstStyle/>
          <a:p>
            <a:pPr algn="just"/>
            <a:r>
              <a:rPr lang="es-MX" sz="850" dirty="0">
                <a:latin typeface="+mn-lt"/>
                <a:cs typeface="Times New Roman" panose="02020603050405020304" pitchFamily="18" charset="0"/>
              </a:rPr>
              <a:t>Náhuatl</a:t>
            </a:r>
            <a:r>
              <a:rPr lang="es-MX" sz="1200" dirty="0">
                <a:latin typeface="+mn-lt"/>
                <a:cs typeface="Times New Roman" panose="02020603050405020304" pitchFamily="18" charset="0"/>
              </a:rPr>
              <a:t> </a:t>
            </a:r>
          </a:p>
        </p:txBody>
      </p:sp>
      <p:sp>
        <p:nvSpPr>
          <p:cNvPr id="60" name="Rectángulo 59"/>
          <p:cNvSpPr/>
          <p:nvPr/>
        </p:nvSpPr>
        <p:spPr>
          <a:xfrm>
            <a:off x="3485777"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61" name="Rectángulo 60"/>
          <p:cNvSpPr/>
          <p:nvPr/>
        </p:nvSpPr>
        <p:spPr>
          <a:xfrm>
            <a:off x="3466497" y="4990674"/>
            <a:ext cx="1246229" cy="276999"/>
          </a:xfrm>
          <a:prstGeom prst="rect">
            <a:avLst/>
          </a:prstGeom>
        </p:spPr>
        <p:txBody>
          <a:bodyPr wrap="square">
            <a:spAutoFit/>
          </a:bodyPr>
          <a:lstStyle/>
          <a:p>
            <a:r>
              <a:rPr lang="es-MX" sz="1200" b="1" dirty="0">
                <a:latin typeface="+mn-lt"/>
                <a:cs typeface="Times New Roman" panose="02020603050405020304" pitchFamily="18"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4443" y="-95748"/>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727064" y="45544"/>
            <a:ext cx="4135143" cy="461665"/>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761319" y="455166"/>
            <a:ext cx="208262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MANIFESTACIONES INTANGIBLES</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
        <p:nvSpPr>
          <p:cNvPr id="67" name="Rectángulo 66">
            <a:extLst>
              <a:ext uri="{FF2B5EF4-FFF2-40B4-BE49-F238E27FC236}">
                <a16:creationId xmlns:a16="http://schemas.microsoft.com/office/drawing/2014/main" id="{E40DE4BA-E050-4A6E-B178-873A248C01B3}"/>
              </a:ext>
            </a:extLst>
          </p:cNvPr>
          <p:cNvSpPr/>
          <p:nvPr/>
        </p:nvSpPr>
        <p:spPr>
          <a:xfrm>
            <a:off x="5986258" y="822917"/>
            <a:ext cx="689612" cy="276999"/>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200" b="1" dirty="0">
                <a:latin typeface="+mn-lt"/>
              </a:rPr>
              <a:t>PAG. 1</a:t>
            </a:r>
            <a:endParaRPr lang="es-MX" sz="1200" dirty="0">
              <a:latin typeface="+mn-lt"/>
            </a:endParaRPr>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361986" y="45544"/>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cs typeface="Times New Roman" panose="02020603050405020304" pitchFamily="18" charset="0"/>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4578644" y="4590295"/>
            <a:ext cx="1738978" cy="353943"/>
          </a:xfrm>
          <a:prstGeom prst="rect">
            <a:avLst/>
          </a:prstGeom>
        </p:spPr>
        <p:txBody>
          <a:bodyPr wrap="square">
            <a:spAutoFit/>
          </a:bodyPr>
          <a:lstStyle/>
          <a:p>
            <a:pPr algn="ctr"/>
            <a:r>
              <a:rPr lang="es-MX" sz="850" dirty="0">
                <a:latin typeface="+mn-lt"/>
                <a:cs typeface="Times New Roman" panose="02020603050405020304" pitchFamily="18" charset="0"/>
              </a:rPr>
              <a:t>Religioso, social cultural y recreativo</a:t>
            </a:r>
          </a:p>
        </p:txBody>
      </p:sp>
      <p:sp>
        <p:nvSpPr>
          <p:cNvPr id="38" name="Rectángulo 37">
            <a:extLst>
              <a:ext uri="{FF2B5EF4-FFF2-40B4-BE49-F238E27FC236}">
                <a16:creationId xmlns:a16="http://schemas.microsoft.com/office/drawing/2014/main" id="{A97EDEB8-0CE9-4EAE-898C-D2D50218CB5E}"/>
              </a:ext>
            </a:extLst>
          </p:cNvPr>
          <p:cNvSpPr/>
          <p:nvPr/>
        </p:nvSpPr>
        <p:spPr>
          <a:xfrm>
            <a:off x="533687" y="2508563"/>
            <a:ext cx="952754" cy="230832"/>
          </a:xfrm>
          <a:prstGeom prst="rect">
            <a:avLst/>
          </a:prstGeom>
        </p:spPr>
        <p:txBody>
          <a:bodyPr wrap="square">
            <a:spAutoFit/>
          </a:bodyPr>
          <a:lstStyle/>
          <a:p>
            <a:r>
              <a:rPr lang="es-MX" sz="850" dirty="0">
                <a:latin typeface="+mn-lt"/>
                <a:cs typeface="Times New Roman" panose="02020603050405020304" pitchFamily="18" charset="0"/>
              </a:rPr>
              <a:t>Templado-frío</a:t>
            </a:r>
          </a:p>
        </p:txBody>
      </p:sp>
      <p:pic>
        <p:nvPicPr>
          <p:cNvPr id="2" name="Imagen 1">
            <a:extLst>
              <a:ext uri="{FF2B5EF4-FFF2-40B4-BE49-F238E27FC236}">
                <a16:creationId xmlns:a16="http://schemas.microsoft.com/office/drawing/2014/main" id="{48F9D3CE-4A5F-4F21-89B5-060233A310E5}"/>
              </a:ext>
            </a:extLst>
          </p:cNvPr>
          <p:cNvPicPr>
            <a:picLocks noChangeAspect="1"/>
          </p:cNvPicPr>
          <p:nvPr/>
        </p:nvPicPr>
        <p:blipFill rotWithShape="1">
          <a:blip r:embed="rId6"/>
          <a:srcRect l="45857" t="20573" r="935" b="19730"/>
          <a:stretch/>
        </p:blipFill>
        <p:spPr>
          <a:xfrm>
            <a:off x="4462333" y="1652294"/>
            <a:ext cx="2008891" cy="1267152"/>
          </a:xfrm>
          <a:prstGeom prst="rect">
            <a:avLst/>
          </a:prstGeom>
        </p:spPr>
      </p:pic>
      <p:sp>
        <p:nvSpPr>
          <p:cNvPr id="40" name="Rectángulo 39">
            <a:extLst>
              <a:ext uri="{FF2B5EF4-FFF2-40B4-BE49-F238E27FC236}">
                <a16:creationId xmlns:a16="http://schemas.microsoft.com/office/drawing/2014/main" id="{10B57652-96AB-4CC8-B71A-FE73D4915744}"/>
              </a:ext>
            </a:extLst>
          </p:cNvPr>
          <p:cNvSpPr/>
          <p:nvPr/>
        </p:nvSpPr>
        <p:spPr>
          <a:xfrm>
            <a:off x="431726" y="3142436"/>
            <a:ext cx="3954421" cy="1923604"/>
          </a:xfrm>
          <a:prstGeom prst="rect">
            <a:avLst/>
          </a:prstGeom>
        </p:spPr>
        <p:txBody>
          <a:bodyPr wrap="square">
            <a:spAutoFit/>
          </a:bodyPr>
          <a:lstStyle/>
          <a:p>
            <a:pPr algn="just"/>
            <a:r>
              <a:rPr lang="es-MX" sz="850" dirty="0">
                <a:latin typeface="+mn-lt"/>
                <a:cs typeface="Times New Roman" panose="02020603050405020304" pitchFamily="18" charset="0"/>
              </a:rPr>
              <a:t>La feria de Pulque que se celebra anualmente en el mes de Noviembre en la última semana en el municipio de Atotonilco de Tula, Hgo. En la comunidad de Ocampo en honor al santo cristo rey. Esta celebridad dio sus origines en el 2006 a razón de rescatar el pulque como una bebida con una relevancia cultural e histórica en el municipio. La entrada al festival es gratuita y en cuanto a la oferta gastronómica hay comida tradicional y exótica de la región, preparada por cocineros tradicionales. Por ejemplo, barbacoa, mole de guajolote, conejo, chinicuiles, gusanos de maguey, entre otros.</a:t>
            </a:r>
            <a:r>
              <a:rPr lang="es-MX" sz="850" b="0" i="0" dirty="0">
                <a:effectLst/>
                <a:latin typeface="+mn-lt"/>
              </a:rPr>
              <a:t> </a:t>
            </a:r>
            <a:r>
              <a:rPr lang="es-MX" sz="850" dirty="0">
                <a:latin typeface="+mn-lt"/>
                <a:cs typeface="Times New Roman" panose="02020603050405020304" pitchFamily="18" charset="0"/>
              </a:rPr>
              <a:t>En cuanto a curados, habrá más de 50 sabores diferentes. Desde los más tradicionales de fresa, guayaba o avena, hasta sabores más exóticos, como el de tuna con garambullo, conocido como “sangre de tlacuache”; también de jitomate, ostiones, camarones, mojito, flor de cempasúchil, guayaba con xoconostle, nopal, chinicuiles, hasta pulque unicornio.</a:t>
            </a:r>
            <a:r>
              <a:rPr lang="es-MX" sz="850" dirty="0">
                <a:solidFill>
                  <a:srgbClr val="4D4D4D"/>
                </a:solidFill>
                <a:latin typeface="+mn-lt"/>
                <a:cs typeface="Times New Roman" panose="02020603050405020304" pitchFamily="18" charset="0"/>
              </a:rPr>
              <a:t> </a:t>
            </a:r>
            <a:br>
              <a:rPr lang="es-MX" sz="850" b="0" i="0" dirty="0">
                <a:effectLst/>
                <a:latin typeface="+mn-lt"/>
              </a:rPr>
            </a:br>
            <a:endParaRPr lang="es-MX" sz="850" dirty="0">
              <a:latin typeface="+mn-lt"/>
              <a:cs typeface="Times New Roman" panose="02020603050405020304" pitchFamily="18" charset="0"/>
            </a:endParaRPr>
          </a:p>
        </p:txBody>
      </p:sp>
      <p:pic>
        <p:nvPicPr>
          <p:cNvPr id="7" name="Imagen 6">
            <a:extLst>
              <a:ext uri="{FF2B5EF4-FFF2-40B4-BE49-F238E27FC236}">
                <a16:creationId xmlns:a16="http://schemas.microsoft.com/office/drawing/2014/main" id="{7E3D9F3D-C229-4DAA-82BC-2512B71AB7C4}"/>
              </a:ext>
            </a:extLst>
          </p:cNvPr>
          <p:cNvPicPr>
            <a:picLocks noChangeAspect="1"/>
          </p:cNvPicPr>
          <p:nvPr/>
        </p:nvPicPr>
        <p:blipFill>
          <a:blip r:embed="rId7"/>
          <a:stretch>
            <a:fillRect/>
          </a:stretch>
        </p:blipFill>
        <p:spPr>
          <a:xfrm>
            <a:off x="3539943" y="6005867"/>
            <a:ext cx="2874111" cy="1412767"/>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2975</TotalTime>
  <Words>322</Words>
  <Application>Microsoft Office PowerPoint</Application>
  <PresentationFormat>Carta (216 x 279 mm)</PresentationFormat>
  <Paragraphs>28</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Arial</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Alma Delia Tovar</cp:lastModifiedBy>
  <cp:revision>146</cp:revision>
  <cp:lastPrinted>2019-08-15T17:40:36Z</cp:lastPrinted>
  <dcterms:modified xsi:type="dcterms:W3CDTF">2021-12-01T18:05:06Z</dcterms:modified>
</cp:coreProperties>
</file>