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74" r:id="rId2"/>
  </p:sldIdLst>
  <p:sldSz cx="6858000" cy="9144000" type="letter"/>
  <p:notesSz cx="6858000" cy="9144000"/>
  <p:embeddedFontLst>
    <p:embeddedFont>
      <p:font typeface="Dosis" pitchFamily="2" charset="0"/>
      <p:regular r:id="rId4"/>
      <p:bold r:id="rId5"/>
    </p:embeddedFont>
    <p:embeddedFont>
      <p:font typeface="Roboto" panose="02000000000000000000" pitchFamily="2" charset="0"/>
      <p:regular r:id="rId6"/>
      <p:bold r:id="rId7"/>
      <p:italic r:id="rId8"/>
      <p:boldItalic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3161B52-FC83-446E-9DF1-A99643A550C8}">
  <a:tblStyle styleId="{43161B52-FC83-446E-9DF1-A99643A550C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223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viewProps" Target="viewProps.xml"/><Relationship Id="rId5" Type="http://schemas.openxmlformats.org/officeDocument/2006/relationships/font" Target="fonts/font2.fntdata"/><Relationship Id="rId10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1591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/>
          <p:cNvSpPr/>
          <p:nvPr/>
        </p:nvSpPr>
        <p:spPr>
          <a:xfrm>
            <a:off x="-41306" y="-67733"/>
            <a:ext cx="2484469" cy="9270489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</p:sp>
      <p:sp>
        <p:nvSpPr>
          <p:cNvPr id="91" name="Google Shape;91;p11"/>
          <p:cNvSpPr/>
          <p:nvPr/>
        </p:nvSpPr>
        <p:spPr>
          <a:xfrm flipH="1">
            <a:off x="-677653" y="-31219"/>
            <a:ext cx="1319400" cy="1331733"/>
          </a:xfrm>
          <a:prstGeom prst="parallelogram">
            <a:avLst>
              <a:gd name="adj" fmla="val 51542"/>
            </a:avLst>
          </a:prstGeom>
          <a:solidFill>
            <a:srgbClr val="22222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2" name="Google Shape;92;p11"/>
          <p:cNvSpPr/>
          <p:nvPr/>
        </p:nvSpPr>
        <p:spPr>
          <a:xfrm flipH="1">
            <a:off x="354101" y="-16933"/>
            <a:ext cx="388800" cy="1331733"/>
          </a:xfrm>
          <a:prstGeom prst="parallelogram">
            <a:avLst>
              <a:gd name="adj" fmla="val 75009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3" name="Google Shape;93;p11"/>
          <p:cNvSpPr/>
          <p:nvPr/>
        </p:nvSpPr>
        <p:spPr>
          <a:xfrm flipH="1">
            <a:off x="742781" y="8757067"/>
            <a:ext cx="6277275" cy="405333"/>
          </a:xfrm>
          <a:prstGeom prst="parallelogram">
            <a:avLst>
              <a:gd name="adj" fmla="val 51542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4" name="Google Shape;94;p1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28675" y="490800"/>
            <a:ext cx="5043375" cy="1331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28675" y="2133600"/>
            <a:ext cx="5686425" cy="662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3000"/>
              <a:buFont typeface="Roboto"/>
              <a:buChar char="▸"/>
              <a:defRPr sz="30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4CCAB90C-5234-43C0-8BA2-6226B8D969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97" r="18234" b="5061"/>
          <a:stretch/>
        </p:blipFill>
        <p:spPr>
          <a:xfrm>
            <a:off x="596318" y="52948"/>
            <a:ext cx="1187004" cy="395419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A7B18005-633E-4AC1-9A98-7F1906ADFD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312" y="-164760"/>
            <a:ext cx="779065" cy="839930"/>
          </a:xfrm>
          <a:prstGeom prst="rect">
            <a:avLst/>
          </a:prstGeom>
        </p:spPr>
      </p:pic>
      <p:sp>
        <p:nvSpPr>
          <p:cNvPr id="32" name="Rectángulo 31">
            <a:extLst>
              <a:ext uri="{FF2B5EF4-FFF2-40B4-BE49-F238E27FC236}">
                <a16:creationId xmlns:a16="http://schemas.microsoft.com/office/drawing/2014/main" id="{BDB37753-43BD-412D-A2EA-3F055E73F432}"/>
              </a:ext>
            </a:extLst>
          </p:cNvPr>
          <p:cNvSpPr/>
          <p:nvPr/>
        </p:nvSpPr>
        <p:spPr>
          <a:xfrm>
            <a:off x="2351367" y="1210436"/>
            <a:ext cx="26372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MX" b="1" dirty="0">
                <a:solidFill>
                  <a:srgbClr val="CC6600"/>
                </a:solidFill>
                <a:latin typeface="+mn-lt"/>
              </a:rPr>
              <a:t>NOMBRE  DEL INTANGIBLE </a:t>
            </a:r>
            <a:endParaRPr kumimoji="0" lang="es-MX" b="1" i="0" u="none" strike="noStrike" kern="0" cap="none" spc="0" normalizeH="0" baseline="0" noProof="0" dirty="0">
              <a:ln>
                <a:noFill/>
              </a:ln>
              <a:solidFill>
                <a:srgbClr val="CC6600"/>
              </a:solidFill>
              <a:effectLst/>
              <a:uLnTx/>
              <a:uFillTx/>
              <a:latin typeface="+mn-lt"/>
              <a:cs typeface="Arial"/>
              <a:sym typeface="Arial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5174F4CA-13F1-4488-B042-42C5A72A7CDB}"/>
              </a:ext>
            </a:extLst>
          </p:cNvPr>
          <p:cNvSpPr/>
          <p:nvPr/>
        </p:nvSpPr>
        <p:spPr>
          <a:xfrm flipV="1">
            <a:off x="434872" y="1085262"/>
            <a:ext cx="6149103" cy="45719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  <a:sym typeface="Arial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22D8E011-D110-431A-A48C-53C935ABA8C7}"/>
              </a:ext>
            </a:extLst>
          </p:cNvPr>
          <p:cNvSpPr/>
          <p:nvPr/>
        </p:nvSpPr>
        <p:spPr>
          <a:xfrm>
            <a:off x="596318" y="564439"/>
            <a:ext cx="296558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  <a:sym typeface="Arial"/>
              </a:rPr>
              <a:t>CLAVE: </a:t>
            </a:r>
            <a:r>
              <a:rPr lang="es-MX" sz="1000" dirty="0">
                <a:latin typeface="+mn-lt"/>
                <a:cs typeface="Times New Roman" panose="02020603050405020304" pitchFamily="18" charset="0"/>
              </a:rPr>
              <a:t>ICAF-AT01</a:t>
            </a:r>
            <a:endParaRPr kumimoji="0" lang="es-MX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cs typeface="Times New Roman" panose="02020603050405020304" pitchFamily="18" charset="0"/>
              <a:sym typeface="Arial"/>
            </a:endParaRPr>
          </a:p>
          <a:p>
            <a:pPr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  <a:sym typeface="Arial"/>
              </a:rPr>
              <a:t>CATEGORIA: </a:t>
            </a:r>
            <a:r>
              <a:rPr lang="es-MX" sz="1000" dirty="0">
                <a:latin typeface="+mn-lt"/>
                <a:cs typeface="Times New Roman" panose="02020603050405020304" pitchFamily="18" charset="0"/>
              </a:rPr>
              <a:t>INMATERIALES CULTURALES</a:t>
            </a:r>
            <a:endParaRPr lang="es-MX" sz="1200" b="1" dirty="0">
              <a:latin typeface="+mn-lt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  <a:sym typeface="Arial"/>
              </a:rPr>
              <a:t>SUBCATEGORIA: </a:t>
            </a:r>
            <a:r>
              <a:rPr kumimoji="0" lang="es-MX" sz="1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  <a:sym typeface="Arial"/>
              </a:rPr>
              <a:t>USOS SOCIALES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34D832C1-5DC6-4B2E-8754-C730CE820818}"/>
              </a:ext>
            </a:extLst>
          </p:cNvPr>
          <p:cNvSpPr/>
          <p:nvPr/>
        </p:nvSpPr>
        <p:spPr>
          <a:xfrm>
            <a:off x="353563" y="1735230"/>
            <a:ext cx="43989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MX" sz="1200" b="1" dirty="0">
                <a:latin typeface="+mn-lt"/>
                <a:cs typeface="Times New Roman" panose="02020603050405020304" pitchFamily="18" charset="0"/>
              </a:rPr>
              <a:t>LUGAR</a:t>
            </a: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  <a:sym typeface="Arial"/>
              </a:rPr>
              <a:t>Ocampo, Atotonilco de </a:t>
            </a:r>
            <a:r>
              <a:rPr lang="es-MX" sz="1200" dirty="0">
                <a:latin typeface="+mn-lt"/>
                <a:cs typeface="Times New Roman" panose="02020603050405020304" pitchFamily="18" charset="0"/>
              </a:rPr>
              <a:t>T</a:t>
            </a:r>
            <a:r>
              <a:rPr kumimoji="0" lang="es-MX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  <a:sym typeface="Arial"/>
              </a:rPr>
              <a:t>ula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  <a:sym typeface="Arial"/>
              </a:rPr>
              <a:t>, hgo. </a:t>
            </a:r>
          </a:p>
          <a:p>
            <a:pPr lvl="0"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  <a:sym typeface="Arial"/>
              </a:rPr>
              <a:t>UBICACIÓN: 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  <a:sym typeface="Arial"/>
              </a:rPr>
              <a:t>Atotonilco de Tula, hgo.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  <a:sym typeface="Arial"/>
              </a:rPr>
              <a:t>CORDENADAS : </a:t>
            </a:r>
            <a:r>
              <a:rPr lang="es-MX" sz="1200" dirty="0">
                <a:latin typeface="+mn-lt"/>
                <a:cs typeface="Times New Roman" panose="02020603050405020304" pitchFamily="18" charset="0"/>
              </a:rPr>
              <a:t>20.009557166986124, 99.24015773213858</a:t>
            </a: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5861330-F4DF-40CC-9302-75560284AB6D}"/>
              </a:ext>
            </a:extLst>
          </p:cNvPr>
          <p:cNvSpPr/>
          <p:nvPr/>
        </p:nvSpPr>
        <p:spPr>
          <a:xfrm>
            <a:off x="1783322" y="-20870"/>
            <a:ext cx="42347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OBSERVATORIO DEL PATRIMONIO CULTURAL Y NATURAL DEL VALLE DE  MEZQUITAL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63B0CFFE-887A-48DF-9DE2-25BC3078AF9F}"/>
              </a:ext>
            </a:extLst>
          </p:cNvPr>
          <p:cNvSpPr/>
          <p:nvPr/>
        </p:nvSpPr>
        <p:spPr>
          <a:xfrm>
            <a:off x="2906006" y="382094"/>
            <a:ext cx="208262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MX" sz="900" dirty="0">
                <a:latin typeface="+mn-lt"/>
                <a:cs typeface="Times New Roman" panose="02020603050405020304" pitchFamily="18" charset="0"/>
              </a:rPr>
              <a:t>MANIFESTACIONES INTANGIBLES</a:t>
            </a:r>
            <a:endParaRPr kumimoji="0" lang="es-MX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109D8D3-C86C-463D-A053-445BE58AC716}"/>
              </a:ext>
            </a:extLst>
          </p:cNvPr>
          <p:cNvSpPr/>
          <p:nvPr/>
        </p:nvSpPr>
        <p:spPr>
          <a:xfrm>
            <a:off x="5811233" y="801505"/>
            <a:ext cx="68961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PAG. </a:t>
            </a:r>
            <a:r>
              <a:rPr lang="es-MX" sz="1200" b="1" dirty="0">
                <a:latin typeface="+mn-lt"/>
              </a:rPr>
              <a:t>1</a:t>
            </a: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cs typeface="Arial"/>
              <a:sym typeface="Arial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BD8AFC5-C25F-4585-97FD-7544BF6B6E7E}"/>
              </a:ext>
            </a:extLst>
          </p:cNvPr>
          <p:cNvSpPr txBox="1"/>
          <p:nvPr/>
        </p:nvSpPr>
        <p:spPr>
          <a:xfrm>
            <a:off x="353563" y="2630865"/>
            <a:ext cx="591342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200" dirty="0">
                <a:latin typeface="+mn-lt"/>
              </a:rPr>
              <a:t>La feria de Pulque que se celebra anualmente en el mes de Noviembre en la última semana en el municipio de Atotonilco de Tula, </a:t>
            </a:r>
            <a:r>
              <a:rPr lang="es-MX" sz="1200" dirty="0" err="1">
                <a:latin typeface="+mn-lt"/>
              </a:rPr>
              <a:t>Hgo</a:t>
            </a:r>
            <a:r>
              <a:rPr lang="es-MX" sz="1200" dirty="0">
                <a:latin typeface="+mn-lt"/>
              </a:rPr>
              <a:t>. En la comunidad de Ocampo en honor al santo cristo rey. Esta celebridad dio sus origines en el 2006 a razón de rescatar el pulque como una bebida con una relevancia cultural e histórica en el municipio. La entrada al festival es gratuita y en cuanto a la oferta gastronómica hay comida tradicional y exótica de la región, preparada por cocineros tradicionales. Por ejemplo, barbacoa, mole de guajolote, conejo, chinicuiles, gusanos de maguey, entre otros. En cuanto a curados, habrá más de 50 sabores diferentes. Desde los más tradicionales de fresa, guayaba o avena, hasta sabores más exóticos, como el de tuna con garambullo, conocido como “sangre de tlacuache”; también de jitomate, ostiones, camarones, mojito, flor de cempasúchil, guayaba con xoconostle, nopal, chinicuiles, hasta pulque unicornio. Para amenizar la fiesta habrá tres escenarios musicales y uno para talleres, conferencias y exposiciones en torno al pulque. Habrá música popular, folclórica, alternativa y experimental.</a:t>
            </a:r>
          </a:p>
          <a:p>
            <a:endParaRPr lang="es-MX" sz="1200" dirty="0">
              <a:latin typeface="+mn-lt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93CC536-B377-4533-BD5E-771D1C7D64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1726" y="5615964"/>
            <a:ext cx="4594547" cy="281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529372"/>
      </p:ext>
    </p:extLst>
  </p:cSld>
  <p:clrMapOvr>
    <a:masterClrMapping/>
  </p:clrMapOvr>
</p:sld>
</file>

<file path=ppt/theme/theme1.xml><?xml version="1.0" encoding="utf-8"?>
<a:theme xmlns:a="http://schemas.openxmlformats.org/drawingml/2006/main" name="William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1178</TotalTime>
  <Words>264</Words>
  <Application>Microsoft Office PowerPoint</Application>
  <PresentationFormat>Carta (216 x 279 mm)</PresentationFormat>
  <Paragraphs>11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Dosis</vt:lpstr>
      <vt:lpstr>Roboto</vt:lpstr>
      <vt:lpstr>Arial</vt:lpstr>
      <vt:lpstr>William template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DELL</dc:creator>
  <cp:lastModifiedBy>Alma Delia Tovar</cp:lastModifiedBy>
  <cp:revision>113</cp:revision>
  <cp:lastPrinted>2019-08-15T17:40:00Z</cp:lastPrinted>
  <dcterms:modified xsi:type="dcterms:W3CDTF">2021-12-01T17:46:17Z</dcterms:modified>
</cp:coreProperties>
</file>