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82"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snapToGrid="0">
      <p:cViewPr varScale="1">
        <p:scale>
          <a:sx n="50" d="100"/>
          <a:sy n="50" d="100"/>
        </p:scale>
        <p:origin x="225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05347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566812" y="23903"/>
            <a:ext cx="1187004" cy="395419"/>
          </a:xfrm>
          <a:prstGeom prst="rect">
            <a:avLst/>
          </a:prstGeom>
        </p:spPr>
      </p:pic>
      <p:sp>
        <p:nvSpPr>
          <p:cNvPr id="17" name="Rectángulo 16">
            <a:extLst>
              <a:ext uri="{FF2B5EF4-FFF2-40B4-BE49-F238E27FC236}">
                <a16:creationId xmlns:a16="http://schemas.microsoft.com/office/drawing/2014/main" id="{7B064DCB-B031-44B9-BC4F-D066A4773DDD}"/>
              </a:ext>
            </a:extLst>
          </p:cNvPr>
          <p:cNvSpPr/>
          <p:nvPr/>
        </p:nvSpPr>
        <p:spPr>
          <a:xfrm>
            <a:off x="2330827" y="1172770"/>
            <a:ext cx="2547492" cy="307777"/>
          </a:xfrm>
          <a:prstGeom prst="rect">
            <a:avLst/>
          </a:prstGeom>
          <a:ln>
            <a:noFill/>
          </a:ln>
        </p:spPr>
        <p:txBody>
          <a:bodyPr wrap="non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CC6600"/>
                </a:solidFill>
                <a:effectLst/>
                <a:uLnTx/>
                <a:uFillTx/>
                <a:latin typeface="Arial"/>
                <a:cs typeface="Times New Roman" panose="02020603050405020304" pitchFamily="18" charset="0"/>
                <a:sym typeface="Arial"/>
              </a:rPr>
              <a:t>NOMBRE DEL INMATERIAL</a:t>
            </a:r>
          </a:p>
        </p:txBody>
      </p:sp>
      <p:sp>
        <p:nvSpPr>
          <p:cNvPr id="20" name="Rectángulo 19">
            <a:extLst>
              <a:ext uri="{FF2B5EF4-FFF2-40B4-BE49-F238E27FC236}">
                <a16:creationId xmlns:a16="http://schemas.microsoft.com/office/drawing/2014/main" id="{81D86052-56C9-4BF4-9E48-FFF55ECFB899}"/>
              </a:ext>
            </a:extLst>
          </p:cNvPr>
          <p:cNvSpPr/>
          <p:nvPr/>
        </p:nvSpPr>
        <p:spPr>
          <a:xfrm>
            <a:off x="300626" y="1752181"/>
            <a:ext cx="3533244"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Lugar: </a:t>
            </a: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Atotonilco de Tula, Hgo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Ubicación: </a:t>
            </a: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Atotonilco de Tula, Hgo, Centro</a:t>
            </a:r>
            <a:endParaRPr kumimoji="0" lang="es-MX"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Coordenadas: </a:t>
            </a:r>
            <a:r>
              <a:rPr kumimoji="0" lang="es-MX" sz="1200" b="0" i="0" u="none" strike="noStrike" kern="0" cap="none" spc="0" normalizeH="0" baseline="0" noProof="0" dirty="0">
                <a:ln>
                  <a:noFill/>
                </a:ln>
                <a:solidFill>
                  <a:srgbClr val="000000"/>
                </a:solidFill>
                <a:effectLst/>
                <a:uLnTx/>
                <a:uFillTx/>
                <a:latin typeface="Arial"/>
                <a:cs typeface="Arial"/>
                <a:sym typeface="Arial"/>
              </a:rPr>
              <a:t>20°00'41.9"N 99°14'22.1"W</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endParaRPr>
          </a:p>
        </p:txBody>
      </p:sp>
      <p:sp>
        <p:nvSpPr>
          <p:cNvPr id="9" name="Rectángulo 8"/>
          <p:cNvSpPr/>
          <p:nvPr/>
        </p:nvSpPr>
        <p:spPr>
          <a:xfrm>
            <a:off x="121185" y="2701315"/>
            <a:ext cx="1064715" cy="335156"/>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
                <a:srgbClr val="000000"/>
              </a:buClr>
              <a:buSzTx/>
              <a:buFont typeface="Arial"/>
              <a:buNone/>
              <a:tabLst/>
              <a:defRPr/>
            </a:pPr>
            <a:r>
              <a:rPr kumimoji="0" lang="es-419" sz="1200" b="1"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Descripción</a:t>
            </a:r>
            <a:endParaRPr kumimoji="0" lang="es-MX" sz="1200" b="0" i="0" u="none" strike="noStrike" kern="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sym typeface="Arial"/>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CLAVE: </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ICAF-AT02</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CATEGORIA: </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INMATERIALES CULTURALES</a:t>
            </a:r>
            <a:endPar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SUBCATEGORIA: </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USOS SOCIALES</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5079" y="-68906"/>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697255" y="-14281"/>
            <a:ext cx="4077824" cy="461665"/>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DEL VALLE DE MEZQUITAL</a:t>
            </a:r>
          </a:p>
        </p:txBody>
      </p:sp>
      <p:sp>
        <p:nvSpPr>
          <p:cNvPr id="6" name="Rectángulo 5">
            <a:extLst>
              <a:ext uri="{FF2B5EF4-FFF2-40B4-BE49-F238E27FC236}">
                <a16:creationId xmlns:a16="http://schemas.microsoft.com/office/drawing/2014/main" id="{2E48D083-051D-474C-9974-0ED46092E147}"/>
              </a:ext>
            </a:extLst>
          </p:cNvPr>
          <p:cNvSpPr/>
          <p:nvPr/>
        </p:nvSpPr>
        <p:spPr>
          <a:xfrm>
            <a:off x="2795698" y="351235"/>
            <a:ext cx="208262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MANIFESTACIONES INTANGIBLES</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89612" cy="276999"/>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PAG. 1</a:t>
            </a:r>
            <a:endParaRPr kumimoji="0" lang="es-MX" sz="1200" b="0" i="0" u="none" strike="noStrike" kern="0" cap="none" spc="0" normalizeH="0" baseline="0" noProof="0" dirty="0">
              <a:ln>
                <a:noFill/>
              </a:ln>
              <a:solidFill>
                <a:srgbClr val="000000"/>
              </a:solidFill>
              <a:effectLst/>
              <a:uLnTx/>
              <a:uFillTx/>
              <a:latin typeface="Arial"/>
              <a:cs typeface="Arial"/>
              <a:sym typeface="Arial"/>
            </a:endParaRPr>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403445" y="58227"/>
            <a:ext cx="443978" cy="364201"/>
          </a:xfrm>
          <a:prstGeom prst="rect">
            <a:avLst/>
          </a:prstGeom>
        </p:spPr>
      </p:pic>
      <p:sp>
        <p:nvSpPr>
          <p:cNvPr id="15" name="Rectángulo 14">
            <a:extLst>
              <a:ext uri="{FF2B5EF4-FFF2-40B4-BE49-F238E27FC236}">
                <a16:creationId xmlns:a16="http://schemas.microsoft.com/office/drawing/2014/main" id="{26EAF707-9659-4898-9E19-35E5FE30B662}"/>
              </a:ext>
            </a:extLst>
          </p:cNvPr>
          <p:cNvSpPr/>
          <p:nvPr/>
        </p:nvSpPr>
        <p:spPr>
          <a:xfrm>
            <a:off x="121184" y="3036471"/>
            <a:ext cx="6483629"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El 2 de noviembre se realizan actividades culturales en honor al día de muertos frente al museo Atotonilli del municipio de Atotonilco de Tula, Hgo. Que se localiza en el centro. La gente de la comunidad es parte de el para llevar su organización. Se hacen danzas tradicionales, las personas y niños se disfrazan, se elabora una ofrenda conocida como altar, Los elementos de la ofrenda son muy característicos y cada uno tiene un significado.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Por ejemplo, no debe faltar la flor de cempasúchil, pues se cree que esta flor es la que indicará el camino a las almas.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Otros elementos importantes en una ofrenda son la comida favorita de los difuntos, su fotografía, agua y bebidas para que se refresquen, veladoras, sal, papel picado, pan de muerto, calaveritas de azúcar, entre otros, cada elemento tiene su significado: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Agua: para refrescar a las almas sedientas que han hecho un largo viaje. Significa la pureza de las almas.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Arco: simboliza la entrada al mundo de los muertos.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Calaveritas: principalmente de azúcar, aunque también hay de chocolate, cartonería, barro, cerámica… Representan los cráneos humanos que se ofrendaban a los Dioses.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Comida: el alimento tradicional o el que era del agrado de los difuntos.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Copal: es un elemento prehispánico que limpia y purifica.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Cruz: símbolo introducido por los evangelizadores españoles.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Fotografías: fotos del difunto o difuntos a quienes se dedique el altar.</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Cempasúchil: es la flor de los muertos. Sirve para guiar al difunto hacia la ofrenda.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Licor: según el agrado del difunto, se puede poner tequila, ron, cerveza, u otra bebida.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Pan de muerto: algunos señalan que este tipo de pan recuerda los sacrificios humanos en las culturas prehispánicas (por aquello de los huesos). En la tradición católica, evoca la eucarestía.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Papel picado: representación del viento y la alegría por festejar el Día de los Muertos.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Sal: elemento de purificación, sirve para que el cuerpo no se corrompa en su viaje.</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Velas o veladoras: es la luz que ilumina el camino de las almas.</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Cruz: que puede ser de cal, sal, pétalos de flores, aserrín, etc.</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Objetos personales de los difuntos: para que puedan recordar sus momentos en vida.</a:t>
            </a:r>
          </a:p>
        </p:txBody>
      </p:sp>
    </p:spTree>
    <p:extLst>
      <p:ext uri="{BB962C8B-B14F-4D97-AF65-F5344CB8AC3E}">
        <p14:creationId xmlns:p14="http://schemas.microsoft.com/office/powerpoint/2010/main" val="3371086378"/>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2109</TotalTime>
  <Words>481</Words>
  <Application>Microsoft Office PowerPoint</Application>
  <PresentationFormat>Carta (216 x 279 mm)</PresentationFormat>
  <Paragraphs>31</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Arial</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Alma Delia Tovar</cp:lastModifiedBy>
  <cp:revision>103</cp:revision>
  <dcterms:modified xsi:type="dcterms:W3CDTF">2021-12-01T17:57:45Z</dcterms:modified>
</cp:coreProperties>
</file>