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7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5" autoAdjust="0"/>
    <p:restoredTop sz="94660"/>
  </p:normalViewPr>
  <p:slideViewPr>
    <p:cSldViewPr snapToGrid="0">
      <p:cViewPr varScale="1">
        <p:scale>
          <a:sx n="50" d="100"/>
          <a:sy n="50" d="100"/>
        </p:scale>
        <p:origin x="23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9730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m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0" name="Google Shape;160;p19"/>
          <p:cNvSpPr txBox="1">
            <a:spLocks noGrp="1"/>
          </p:cNvSpPr>
          <p:nvPr>
            <p:ph type="sldNum" idx="12"/>
          </p:nvPr>
        </p:nvSpPr>
        <p:spPr>
          <a:xfrm>
            <a:off x="0" y="2643188"/>
            <a:ext cx="446175" cy="548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Roboto"/>
                <a:sym typeface="Robot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Roboto"/>
              <a:sym typeface="Roboto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539664" y="21020"/>
            <a:ext cx="1187004" cy="395419"/>
          </a:xfrm>
          <a:prstGeom prst="rect">
            <a:avLst/>
          </a:prstGeom>
        </p:spPr>
      </p:pic>
      <p:sp>
        <p:nvSpPr>
          <p:cNvPr id="73" name="Rectángulo 72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624182" y="567955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CLAVE: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ICAF-AT03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INMATERIALES CULTURALES</a:t>
            </a:r>
            <a:endParaRPr kumimoji="0" lang="es-MX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SUBCATEGORIA: 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USOS CULTURALES</a:t>
            </a:r>
          </a:p>
        </p:txBody>
      </p:sp>
      <p:sp>
        <p:nvSpPr>
          <p:cNvPr id="624" name="Rectángulo 623"/>
          <p:cNvSpPr/>
          <p:nvPr/>
        </p:nvSpPr>
        <p:spPr>
          <a:xfrm>
            <a:off x="458277" y="1377170"/>
            <a:ext cx="3929643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26" name="Rectángulo 625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27" name="Rectángulo 626"/>
          <p:cNvSpPr/>
          <p:nvPr/>
        </p:nvSpPr>
        <p:spPr>
          <a:xfrm>
            <a:off x="422250" y="2262801"/>
            <a:ext cx="654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Clima:</a:t>
            </a:r>
          </a:p>
        </p:txBody>
      </p:sp>
      <p:sp>
        <p:nvSpPr>
          <p:cNvPr id="632" name="Rectángulo 631"/>
          <p:cNvSpPr/>
          <p:nvPr/>
        </p:nvSpPr>
        <p:spPr>
          <a:xfrm>
            <a:off x="422250" y="1810384"/>
            <a:ext cx="20681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Ubicación y Localización:</a:t>
            </a:r>
          </a:p>
        </p:txBody>
      </p:sp>
      <p:sp>
        <p:nvSpPr>
          <p:cNvPr id="633" name="Rectángulo 632"/>
          <p:cNvSpPr/>
          <p:nvPr/>
        </p:nvSpPr>
        <p:spPr>
          <a:xfrm>
            <a:off x="434872" y="1367638"/>
            <a:ext cx="15023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Nombre del lugar:</a:t>
            </a:r>
          </a:p>
        </p:txBody>
      </p:sp>
      <p:sp>
        <p:nvSpPr>
          <p:cNvPr id="634" name="Rectángulo 633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38" name="Rectángulo 637"/>
          <p:cNvSpPr/>
          <p:nvPr/>
        </p:nvSpPr>
        <p:spPr>
          <a:xfrm>
            <a:off x="458279" y="2938636"/>
            <a:ext cx="3928646" cy="1979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43" name="Rectángulo 642"/>
          <p:cNvSpPr/>
          <p:nvPr/>
        </p:nvSpPr>
        <p:spPr>
          <a:xfrm>
            <a:off x="4424884" y="381616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44" name="Rectángulo 643"/>
          <p:cNvSpPr/>
          <p:nvPr/>
        </p:nvSpPr>
        <p:spPr>
          <a:xfrm>
            <a:off x="4386925" y="3813894"/>
            <a:ext cx="7841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Lengua:</a:t>
            </a:r>
          </a:p>
        </p:txBody>
      </p:sp>
      <p:sp>
        <p:nvSpPr>
          <p:cNvPr id="649" name="Rectángulo 648"/>
          <p:cNvSpPr/>
          <p:nvPr/>
        </p:nvSpPr>
        <p:spPr>
          <a:xfrm>
            <a:off x="458278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50" name="Rectángulo 649"/>
          <p:cNvSpPr/>
          <p:nvPr/>
        </p:nvSpPr>
        <p:spPr>
          <a:xfrm>
            <a:off x="432504" y="4968429"/>
            <a:ext cx="1246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Justificación:</a:t>
            </a:r>
          </a:p>
        </p:txBody>
      </p:sp>
      <p:sp>
        <p:nvSpPr>
          <p:cNvPr id="651" name="Rectángulo 650"/>
          <p:cNvSpPr/>
          <p:nvPr/>
        </p:nvSpPr>
        <p:spPr>
          <a:xfrm>
            <a:off x="4424884" y="3216183"/>
            <a:ext cx="2043339" cy="5291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Subcategoría: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Época Virreinal</a:t>
            </a:r>
          </a:p>
        </p:txBody>
      </p:sp>
      <p:sp>
        <p:nvSpPr>
          <p:cNvPr id="652" name="Rectángulo 651"/>
          <p:cNvSpPr/>
          <p:nvPr/>
        </p:nvSpPr>
        <p:spPr>
          <a:xfrm>
            <a:off x="2190235" y="1499676"/>
            <a:ext cx="1602414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Desfile navideño</a:t>
            </a:r>
          </a:p>
        </p:txBody>
      </p:sp>
      <p:sp>
        <p:nvSpPr>
          <p:cNvPr id="653" name="Rectángulo 652"/>
          <p:cNvSpPr/>
          <p:nvPr/>
        </p:nvSpPr>
        <p:spPr>
          <a:xfrm>
            <a:off x="1929817" y="1972660"/>
            <a:ext cx="2729313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Hgo. Centro.</a:t>
            </a:r>
          </a:p>
        </p:txBody>
      </p:sp>
      <p:sp>
        <p:nvSpPr>
          <p:cNvPr id="659" name="Rectángulo 658"/>
          <p:cNvSpPr/>
          <p:nvPr/>
        </p:nvSpPr>
        <p:spPr>
          <a:xfrm>
            <a:off x="4386925" y="4393876"/>
            <a:ext cx="5261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Uso:</a:t>
            </a:r>
          </a:p>
        </p:txBody>
      </p:sp>
      <p:sp>
        <p:nvSpPr>
          <p:cNvPr id="663" name="Rectángulo 662"/>
          <p:cNvSpPr/>
          <p:nvPr/>
        </p:nvSpPr>
        <p:spPr>
          <a:xfrm>
            <a:off x="420320" y="5204627"/>
            <a:ext cx="297847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Esta actividad que se realiza en el mes de Diciembre con el objetivo de llevar paz, alegría y felicidad a las familias </a:t>
            </a:r>
            <a:r>
              <a:rPr kumimoji="0" lang="es-MX" sz="8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atotonilquenses</a:t>
            </a: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. Ante el lucido desfile y al paso de los carros alegóricos y los diferentes contingentes conformados por funcionarios de la administración de las distintas áreas, instituciones educativas y particulares que se suman a los festejos navideños, principalmente las niñas y niños disfrutan de sus personajes favoritos, además de que reciben dulces y juguetes que son entregados durante el recorrido.</a:t>
            </a:r>
          </a:p>
        </p:txBody>
      </p:sp>
      <p:sp>
        <p:nvSpPr>
          <p:cNvPr id="664" name="Rectángulo 663"/>
          <p:cNvSpPr/>
          <p:nvPr/>
        </p:nvSpPr>
        <p:spPr>
          <a:xfrm>
            <a:off x="1785733" y="2261140"/>
            <a:ext cx="2602187" cy="29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67" name="Rectángulo 666"/>
          <p:cNvSpPr/>
          <p:nvPr/>
        </p:nvSpPr>
        <p:spPr>
          <a:xfrm>
            <a:off x="1735559" y="2242219"/>
            <a:ext cx="26205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Coordenadas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20°00'26.4"N 99°13'04.3"W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68" name="Rectángulo 667"/>
          <p:cNvSpPr/>
          <p:nvPr/>
        </p:nvSpPr>
        <p:spPr>
          <a:xfrm>
            <a:off x="420320" y="2957788"/>
            <a:ext cx="38640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Descripción contextual (social, ambiental, cultural): 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70" name="Rectángulo 669"/>
          <p:cNvSpPr/>
          <p:nvPr/>
        </p:nvSpPr>
        <p:spPr>
          <a:xfrm>
            <a:off x="1782087" y="2604540"/>
            <a:ext cx="2605834" cy="283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Temperatura: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rPr>
              <a:t>T</a:t>
            </a:r>
            <a:r>
              <a:rPr kumimoji="0" lang="pt-BR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emperatura anual de 17°C</a:t>
            </a:r>
            <a:endParaRPr kumimoji="0" lang="es-MX" sz="8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5204595" y="4008266"/>
            <a:ext cx="6140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Náhuatl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3485777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3466497" y="4990674"/>
            <a:ext cx="12462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Localización :</a:t>
            </a: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56" y="-85100"/>
            <a:ext cx="628366" cy="677457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735559" y="-26497"/>
            <a:ext cx="420412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DEL VALLE DE MEZQUITAL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54839" y="354042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MANIFESTACIONES INTANGIBLES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34126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PAG. 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4022" y="42033"/>
            <a:ext cx="443978" cy="364201"/>
          </a:xfrm>
          <a:prstGeom prst="rect">
            <a:avLst/>
          </a:prstGeom>
        </p:spPr>
      </p:pic>
      <p:sp>
        <p:nvSpPr>
          <p:cNvPr id="69" name="Rectángulo 68">
            <a:extLst>
              <a:ext uri="{FF2B5EF4-FFF2-40B4-BE49-F238E27FC236}">
                <a16:creationId xmlns:a16="http://schemas.microsoft.com/office/drawing/2014/main" id="{3BBDE87B-6986-4377-9500-300D924FADF8}"/>
              </a:ext>
            </a:extLst>
          </p:cNvPr>
          <p:cNvSpPr/>
          <p:nvPr/>
        </p:nvSpPr>
        <p:spPr>
          <a:xfrm>
            <a:off x="458278" y="1817350"/>
            <a:ext cx="3929642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DB7701D-415D-4D7C-9EE4-B09C02112B09}"/>
              </a:ext>
            </a:extLst>
          </p:cNvPr>
          <p:cNvSpPr/>
          <p:nvPr/>
        </p:nvSpPr>
        <p:spPr>
          <a:xfrm>
            <a:off x="4424884" y="439941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48303CE3-6F67-4BC4-9583-026BC18653AB}"/>
              </a:ext>
            </a:extLst>
          </p:cNvPr>
          <p:cNvSpPr/>
          <p:nvPr/>
        </p:nvSpPr>
        <p:spPr>
          <a:xfrm>
            <a:off x="4828308" y="4571227"/>
            <a:ext cx="144126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Cultural, social y recreativo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A97EDEB8-0CE9-4EAE-898C-D2D50218CB5E}"/>
              </a:ext>
            </a:extLst>
          </p:cNvPr>
          <p:cNvSpPr/>
          <p:nvPr/>
        </p:nvSpPr>
        <p:spPr>
          <a:xfrm>
            <a:off x="729381" y="2480665"/>
            <a:ext cx="861548" cy="223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Templado-frío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10B57652-96AB-4CC8-B71A-FE73D4915744}"/>
              </a:ext>
            </a:extLst>
          </p:cNvPr>
          <p:cNvSpPr/>
          <p:nvPr/>
        </p:nvSpPr>
        <p:spPr>
          <a:xfrm>
            <a:off x="422329" y="3317037"/>
            <a:ext cx="3954421" cy="1531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En el mes de Diciembre se hace el desfile navideño en donde carros alegóricos participan. Además de que escuelas primarias, secundarias y preparatorias se hacen presentes también en la organización del desfile. Donde recorren las avenidas principales del centro con un show entretenido para la comunidad. Por ejemplo, presentaciones musicales y bailables. Así mismo el gobierno municipal a tra</a:t>
            </a:r>
            <a:r>
              <a:rPr kumimoji="0" lang="es-MX" sz="8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vés</a:t>
            </a:r>
            <a:r>
              <a:rPr kumimoji="0" lang="es-MX" sz="8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del DIF municipal  para motivar la participación de las diferentes instituciones educativas, organizaciones civiles y población en general, se otorga un premio al primer, segundo y tercer lugar. Quien el jurado calificador es el que toma esta decisión. Finalmente el desfile se lleva a cabo con el objetivo trasmitir paz, alegría, unidad y armonía a todo el pueblo de Atotonilco.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2867A5F-BDAB-4FFD-BDCC-0EB8420F0F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880" y="1880309"/>
            <a:ext cx="2038849" cy="88529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153EB53-CCC8-4AA4-8E6E-DFA633B921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6748" y="5492071"/>
            <a:ext cx="2573517" cy="2494851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5CC250E0-36F4-4F88-88BB-03CB4B1C24D9}"/>
              </a:ext>
            </a:extLst>
          </p:cNvPr>
          <p:cNvCxnSpPr>
            <a:cxnSpLocks/>
          </p:cNvCxnSpPr>
          <p:nvPr/>
        </p:nvCxnSpPr>
        <p:spPr>
          <a:xfrm>
            <a:off x="4166483" y="5590508"/>
            <a:ext cx="285551" cy="22824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24389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2975</TotalTime>
  <Words>314</Words>
  <Application>Microsoft Office PowerPoint</Application>
  <PresentationFormat>Carta (216 x 279 mm)</PresentationFormat>
  <Paragraphs>28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Dosis</vt:lpstr>
      <vt:lpstr>Arial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149</cp:revision>
  <cp:lastPrinted>2019-08-15T17:40:36Z</cp:lastPrinted>
  <dcterms:modified xsi:type="dcterms:W3CDTF">2021-12-01T18:11:38Z</dcterms:modified>
</cp:coreProperties>
</file>