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65" r:id="rId2"/>
  </p:sldIdLst>
  <p:sldSz cx="6858000" cy="9144000" type="letter"/>
  <p:notesSz cx="6858000" cy="9144000"/>
  <p:embeddedFontLst>
    <p:embeddedFont>
      <p:font typeface="Dosis" pitchFamily="2" charset="0"/>
      <p:regular r:id="rId4"/>
      <p:bold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15" autoAdjust="0"/>
    <p:restoredTop sz="94660"/>
  </p:normalViewPr>
  <p:slideViewPr>
    <p:cSldViewPr snapToGrid="0">
      <p:cViewPr varScale="1">
        <p:scale>
          <a:sx n="50" d="100"/>
          <a:sy n="50" d="100"/>
        </p:scale>
        <p:origin x="23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88485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mp"/><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0" name="Google Shape;160;p19"/>
          <p:cNvSpPr txBox="1">
            <a:spLocks noGrp="1"/>
          </p:cNvSpPr>
          <p:nvPr>
            <p:ph type="sldNum" idx="12"/>
          </p:nvPr>
        </p:nvSpPr>
        <p:spPr>
          <a:xfrm>
            <a:off x="0" y="2643188"/>
            <a:ext cx="446175" cy="548775"/>
          </a:xfrm>
          <a:prstGeom prst="rect">
            <a:avLst/>
          </a:prstGeom>
        </p:spPr>
        <p:txBody>
          <a:bodyPr spcFirstLastPara="1" wrap="square" lIns="68569" tIns="68569" rIns="68569" bIns="68569"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1" i="0" u="none" strike="noStrike" kern="0" cap="none" spc="0" normalizeH="0" baseline="0" noProof="0">
                <a:ln>
                  <a:noFill/>
                </a:ln>
                <a:solidFill>
                  <a:srgbClr val="FFFFFF"/>
                </a:solidFill>
                <a:effectLst/>
                <a:uLnTx/>
                <a:uFillTx/>
                <a:latin typeface="Arial"/>
                <a:ea typeface="Roboto"/>
                <a:sym typeface="Roboto"/>
              </a:rPr>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200" b="1" i="0" u="none" strike="noStrike" kern="0" cap="none" spc="0" normalizeH="0" baseline="0" noProof="0" dirty="0">
              <a:ln>
                <a:noFill/>
              </a:ln>
              <a:solidFill>
                <a:srgbClr val="FFFFFF"/>
              </a:solidFill>
              <a:effectLst/>
              <a:uLnTx/>
              <a:uFillTx/>
              <a:latin typeface="Arial"/>
              <a:ea typeface="Roboto"/>
              <a:sym typeface="Roboto"/>
            </a:endParaRPr>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624353" y="17507"/>
            <a:ext cx="1187004" cy="395419"/>
          </a:xfrm>
          <a:prstGeom prst="rect">
            <a:avLst/>
          </a:prstGeom>
        </p:spPr>
      </p:pic>
      <p:sp>
        <p:nvSpPr>
          <p:cNvPr id="73" name="Rectángulo 72">
            <a:extLst>
              <a:ext uri="{FF2B5EF4-FFF2-40B4-BE49-F238E27FC236}">
                <a16:creationId xmlns:a16="http://schemas.microsoft.com/office/drawing/2014/main" id="{7FE5333F-C457-4683-91A2-8F73D7A0CBD7}"/>
              </a:ext>
            </a:extLst>
          </p:cNvPr>
          <p:cNvSpPr/>
          <p:nvPr/>
        </p:nvSpPr>
        <p:spPr>
          <a:xfrm>
            <a:off x="574893" y="541758"/>
            <a:ext cx="4204126" cy="5539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CLAVE: </a:t>
            </a:r>
            <a:r>
              <a:rPr kumimoji="0" lang="es-MX" sz="10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ICAT-AT01</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CATEGORIA:</a:t>
            </a:r>
            <a:r>
              <a:rPr kumimoji="0" lang="es-MX" sz="10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 INMATERIALES CULTURALES</a:t>
            </a:r>
            <a:endParaRPr kumimoji="0" lang="es-MX" sz="10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SUBCATEGORIA: </a:t>
            </a:r>
            <a:r>
              <a:rPr kumimoji="0" lang="es-MX" sz="10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USOS SOCIALES </a:t>
            </a:r>
          </a:p>
        </p:txBody>
      </p:sp>
      <p:sp>
        <p:nvSpPr>
          <p:cNvPr id="624" name="Rectángulo 623"/>
          <p:cNvSpPr/>
          <p:nvPr/>
        </p:nvSpPr>
        <p:spPr>
          <a:xfrm>
            <a:off x="458277" y="1377170"/>
            <a:ext cx="3929643"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endParaRPr>
          </a:p>
        </p:txBody>
      </p:sp>
      <p:sp>
        <p:nvSpPr>
          <p:cNvPr id="626" name="Rectángulo 625"/>
          <p:cNvSpPr/>
          <p:nvPr/>
        </p:nvSpPr>
        <p:spPr>
          <a:xfrm>
            <a:off x="459274" y="2263656"/>
            <a:ext cx="1285849" cy="624627"/>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endParaRPr>
          </a:p>
        </p:txBody>
      </p:sp>
      <p:sp>
        <p:nvSpPr>
          <p:cNvPr id="627" name="Rectángulo 626"/>
          <p:cNvSpPr/>
          <p:nvPr/>
        </p:nvSpPr>
        <p:spPr>
          <a:xfrm>
            <a:off x="422250" y="2262801"/>
            <a:ext cx="654346"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Clima:</a:t>
            </a:r>
          </a:p>
        </p:txBody>
      </p:sp>
      <p:sp>
        <p:nvSpPr>
          <p:cNvPr id="632" name="Rectángulo 631"/>
          <p:cNvSpPr/>
          <p:nvPr/>
        </p:nvSpPr>
        <p:spPr>
          <a:xfrm>
            <a:off x="422250" y="1810384"/>
            <a:ext cx="2068195"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Ubicación y Localización:</a:t>
            </a:r>
          </a:p>
        </p:txBody>
      </p:sp>
      <p:sp>
        <p:nvSpPr>
          <p:cNvPr id="633" name="Rectángulo 632"/>
          <p:cNvSpPr/>
          <p:nvPr/>
        </p:nvSpPr>
        <p:spPr>
          <a:xfrm>
            <a:off x="434872" y="1367638"/>
            <a:ext cx="1502334"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Nombre del lugar:</a:t>
            </a:r>
          </a:p>
        </p:txBody>
      </p:sp>
      <p:sp>
        <p:nvSpPr>
          <p:cNvPr id="634" name="Rectángulo 633"/>
          <p:cNvSpPr/>
          <p:nvPr/>
        </p:nvSpPr>
        <p:spPr>
          <a:xfrm>
            <a:off x="4424884" y="1377169"/>
            <a:ext cx="2043338" cy="178643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endParaRPr>
          </a:p>
        </p:txBody>
      </p:sp>
      <p:sp>
        <p:nvSpPr>
          <p:cNvPr id="638" name="Rectángulo 637"/>
          <p:cNvSpPr/>
          <p:nvPr/>
        </p:nvSpPr>
        <p:spPr>
          <a:xfrm>
            <a:off x="458279" y="2938636"/>
            <a:ext cx="3928646" cy="1979440"/>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endParaRPr>
          </a:p>
        </p:txBody>
      </p:sp>
      <p:sp>
        <p:nvSpPr>
          <p:cNvPr id="643" name="Rectángulo 642"/>
          <p:cNvSpPr/>
          <p:nvPr/>
        </p:nvSpPr>
        <p:spPr>
          <a:xfrm>
            <a:off x="4424884" y="381616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endParaRPr>
          </a:p>
        </p:txBody>
      </p:sp>
      <p:sp>
        <p:nvSpPr>
          <p:cNvPr id="644" name="Rectángulo 643"/>
          <p:cNvSpPr/>
          <p:nvPr/>
        </p:nvSpPr>
        <p:spPr>
          <a:xfrm>
            <a:off x="4386925" y="3813894"/>
            <a:ext cx="784189"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Lengua:</a:t>
            </a:r>
          </a:p>
        </p:txBody>
      </p:sp>
      <p:sp>
        <p:nvSpPr>
          <p:cNvPr id="649" name="Rectángulo 648"/>
          <p:cNvSpPr/>
          <p:nvPr/>
        </p:nvSpPr>
        <p:spPr>
          <a:xfrm>
            <a:off x="458278" y="4971585"/>
            <a:ext cx="2982445" cy="352876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endParaRPr>
          </a:p>
        </p:txBody>
      </p:sp>
      <p:sp>
        <p:nvSpPr>
          <p:cNvPr id="650" name="Rectángulo 649"/>
          <p:cNvSpPr/>
          <p:nvPr/>
        </p:nvSpPr>
        <p:spPr>
          <a:xfrm>
            <a:off x="432504" y="4968429"/>
            <a:ext cx="1246229"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Justificación:</a:t>
            </a:r>
          </a:p>
        </p:txBody>
      </p:sp>
      <p:sp>
        <p:nvSpPr>
          <p:cNvPr id="651" name="Rectángulo 650"/>
          <p:cNvSpPr/>
          <p:nvPr/>
        </p:nvSpPr>
        <p:spPr>
          <a:xfrm>
            <a:off x="4424884" y="3216183"/>
            <a:ext cx="2043339" cy="52917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rPr>
              <a:t>Subcategoría: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1"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850" b="1"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rPr>
              <a:t>  </a:t>
            </a:r>
            <a:r>
              <a:rPr kumimoji="0" lang="es-MX" sz="85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rPr>
              <a:t>Época Virreinal</a:t>
            </a:r>
          </a:p>
        </p:txBody>
      </p:sp>
      <p:sp>
        <p:nvSpPr>
          <p:cNvPr id="652" name="Rectángulo 651"/>
          <p:cNvSpPr/>
          <p:nvPr/>
        </p:nvSpPr>
        <p:spPr>
          <a:xfrm>
            <a:off x="2147037" y="1492799"/>
            <a:ext cx="937967" cy="22313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85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Escamoles</a:t>
            </a:r>
          </a:p>
        </p:txBody>
      </p:sp>
      <p:sp>
        <p:nvSpPr>
          <p:cNvPr id="653" name="Rectángulo 652"/>
          <p:cNvSpPr/>
          <p:nvPr/>
        </p:nvSpPr>
        <p:spPr>
          <a:xfrm>
            <a:off x="1836429" y="1963554"/>
            <a:ext cx="2729313" cy="22313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85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Atotonilco de Tula, Hgo. Ocampo.</a:t>
            </a:r>
          </a:p>
        </p:txBody>
      </p:sp>
      <p:sp>
        <p:nvSpPr>
          <p:cNvPr id="659" name="Rectángulo 658"/>
          <p:cNvSpPr/>
          <p:nvPr/>
        </p:nvSpPr>
        <p:spPr>
          <a:xfrm>
            <a:off x="4386925" y="4393876"/>
            <a:ext cx="526106"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Uso:</a:t>
            </a:r>
          </a:p>
        </p:txBody>
      </p:sp>
      <p:sp>
        <p:nvSpPr>
          <p:cNvPr id="663" name="Rectángulo 662"/>
          <p:cNvSpPr/>
          <p:nvPr/>
        </p:nvSpPr>
        <p:spPr>
          <a:xfrm>
            <a:off x="429201" y="5147009"/>
            <a:ext cx="2982445" cy="61555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85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Este platillo tienen un alto contenido tradicional. Los Escamoles son un platillo típico en la región de Hidalgo y </a:t>
            </a:r>
            <a:r>
              <a:rPr kumimoji="0" lang="es-MX" sz="850" b="0" i="0" u="none" strike="noStrike" kern="0" cap="none" spc="0" normalizeH="0" baseline="0" noProof="0" dirty="0">
                <a:ln>
                  <a:noFill/>
                </a:ln>
                <a:solidFill>
                  <a:srgbClr val="333333"/>
                </a:solidFill>
                <a:effectLst/>
                <a:uLnTx/>
                <a:uFillTx/>
                <a:latin typeface="Arial"/>
                <a:cs typeface="Arial"/>
                <a:sym typeface="Arial"/>
              </a:rPr>
              <a:t> </a:t>
            </a:r>
            <a:r>
              <a:rPr kumimoji="0" lang="es-MX" sz="85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consta de huevecillos de hormiga que se cosechan de marzo a mayo.</a:t>
            </a:r>
          </a:p>
        </p:txBody>
      </p:sp>
      <p:sp>
        <p:nvSpPr>
          <p:cNvPr id="664" name="Rectángulo 663"/>
          <p:cNvSpPr/>
          <p:nvPr/>
        </p:nvSpPr>
        <p:spPr>
          <a:xfrm>
            <a:off x="1777467" y="2259550"/>
            <a:ext cx="2602187" cy="299126"/>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endParaRPr>
          </a:p>
        </p:txBody>
      </p:sp>
      <p:sp>
        <p:nvSpPr>
          <p:cNvPr id="667" name="Rectángulo 666"/>
          <p:cNvSpPr/>
          <p:nvPr/>
        </p:nvSpPr>
        <p:spPr>
          <a:xfrm>
            <a:off x="1717919" y="2222988"/>
            <a:ext cx="3469036" cy="40780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Coordenadas</a:t>
            </a:r>
            <a:r>
              <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85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         20.009557166986124, 99.24015773213858</a:t>
            </a:r>
          </a:p>
        </p:txBody>
      </p:sp>
      <p:sp>
        <p:nvSpPr>
          <p:cNvPr id="668" name="Rectángulo 667"/>
          <p:cNvSpPr/>
          <p:nvPr/>
        </p:nvSpPr>
        <p:spPr>
          <a:xfrm>
            <a:off x="420320" y="2957788"/>
            <a:ext cx="386407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Descripción contextual (social, ambiental, cultural): </a:t>
            </a:r>
            <a:endParaRPr kumimoji="0" lang="es-MX" sz="12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endParaRPr>
          </a:p>
        </p:txBody>
      </p:sp>
      <p:sp>
        <p:nvSpPr>
          <p:cNvPr id="670" name="Rectángulo 669"/>
          <p:cNvSpPr/>
          <p:nvPr/>
        </p:nvSpPr>
        <p:spPr>
          <a:xfrm>
            <a:off x="1782087" y="2604540"/>
            <a:ext cx="2605834" cy="28374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rPr>
              <a:t>Temperatura:</a:t>
            </a:r>
            <a:r>
              <a:rPr kumimoji="0" lang="es-MX" sz="120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rPr>
              <a:t> </a:t>
            </a:r>
            <a:r>
              <a:rPr kumimoji="0" lang="es-MX" sz="85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rPr>
              <a:t>T</a:t>
            </a:r>
            <a:r>
              <a:rPr kumimoji="0" lang="pt-BR" sz="850" b="0" i="0" u="none" strike="noStrike" kern="0" cap="none" spc="0" normalizeH="0" baseline="0" noProof="0" dirty="0">
                <a:ln>
                  <a:noFill/>
                </a:ln>
                <a:solidFill>
                  <a:srgbClr val="000000"/>
                </a:solidFill>
                <a:effectLst/>
                <a:uLnTx/>
                <a:uFillTx/>
                <a:latin typeface="Arial"/>
                <a:ea typeface="+mn-ea"/>
                <a:cs typeface="+mn-cs"/>
                <a:sym typeface="Arial"/>
              </a:rPr>
              <a:t>emperatura anual de 17°C</a:t>
            </a:r>
            <a:endParaRPr kumimoji="0" lang="es-MX" sz="85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endParaRPr>
          </a:p>
        </p:txBody>
      </p:sp>
      <p:sp>
        <p:nvSpPr>
          <p:cNvPr id="59" name="Rectángulo 58"/>
          <p:cNvSpPr/>
          <p:nvPr/>
        </p:nvSpPr>
        <p:spPr>
          <a:xfrm>
            <a:off x="5204595" y="4008266"/>
            <a:ext cx="614071" cy="22313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85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Náhuatl </a:t>
            </a:r>
          </a:p>
        </p:txBody>
      </p:sp>
      <p:sp>
        <p:nvSpPr>
          <p:cNvPr id="60" name="Rectángulo 59"/>
          <p:cNvSpPr/>
          <p:nvPr/>
        </p:nvSpPr>
        <p:spPr>
          <a:xfrm>
            <a:off x="3485777" y="4971585"/>
            <a:ext cx="2982445" cy="352876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endParaRPr>
          </a:p>
        </p:txBody>
      </p:sp>
      <p:sp>
        <p:nvSpPr>
          <p:cNvPr id="61" name="Rectángulo 60"/>
          <p:cNvSpPr/>
          <p:nvPr/>
        </p:nvSpPr>
        <p:spPr>
          <a:xfrm>
            <a:off x="3466497" y="4990674"/>
            <a:ext cx="1246229"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Localización :</a:t>
            </a:r>
          </a:p>
        </p:txBody>
      </p:sp>
      <p:pic>
        <p:nvPicPr>
          <p:cNvPr id="64" name="Imagen 63">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2420" y="-85588"/>
            <a:ext cx="628366" cy="677457"/>
          </a:xfrm>
          <a:prstGeom prst="rect">
            <a:avLst/>
          </a:prstGeom>
        </p:spPr>
      </p:pic>
      <p:sp>
        <p:nvSpPr>
          <p:cNvPr id="65" name="Rectángulo 64">
            <a:extLst>
              <a:ext uri="{FF2B5EF4-FFF2-40B4-BE49-F238E27FC236}">
                <a16:creationId xmlns:a16="http://schemas.microsoft.com/office/drawing/2014/main" id="{8D75608E-E160-4E85-9007-6A8112D04EE3}"/>
              </a:ext>
            </a:extLst>
          </p:cNvPr>
          <p:cNvSpPr/>
          <p:nvPr/>
        </p:nvSpPr>
        <p:spPr>
          <a:xfrm>
            <a:off x="1678733" y="4100"/>
            <a:ext cx="4181430" cy="461665"/>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Arial"/>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Arial"/>
                <a:sym typeface="Arial"/>
              </a:rPr>
              <a:t>DEL VALLE DE MEZQUITAL</a:t>
            </a:r>
          </a:p>
        </p:txBody>
      </p:sp>
      <p:sp>
        <p:nvSpPr>
          <p:cNvPr id="66" name="Rectángulo 65">
            <a:extLst>
              <a:ext uri="{FF2B5EF4-FFF2-40B4-BE49-F238E27FC236}">
                <a16:creationId xmlns:a16="http://schemas.microsoft.com/office/drawing/2014/main" id="{2E48D083-051D-474C-9974-0ED46092E147}"/>
              </a:ext>
            </a:extLst>
          </p:cNvPr>
          <p:cNvSpPr/>
          <p:nvPr/>
        </p:nvSpPr>
        <p:spPr>
          <a:xfrm>
            <a:off x="2735578" y="411087"/>
            <a:ext cx="208262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MANIFESTACIONES INTANGIBLES</a:t>
            </a:r>
          </a:p>
        </p:txBody>
      </p:sp>
      <p:sp>
        <p:nvSpPr>
          <p:cNvPr id="67" name="Rectángulo 66">
            <a:extLst>
              <a:ext uri="{FF2B5EF4-FFF2-40B4-BE49-F238E27FC236}">
                <a16:creationId xmlns:a16="http://schemas.microsoft.com/office/drawing/2014/main" id="{E40DE4BA-E050-4A6E-B178-873A248C01B3}"/>
              </a:ext>
            </a:extLst>
          </p:cNvPr>
          <p:cNvSpPr/>
          <p:nvPr/>
        </p:nvSpPr>
        <p:spPr>
          <a:xfrm>
            <a:off x="5915202" y="834126"/>
            <a:ext cx="689612" cy="276999"/>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200" b="1" i="0" u="none" strike="noStrike" kern="0" cap="none" spc="0" normalizeH="0" baseline="0" noProof="0" dirty="0">
                <a:ln>
                  <a:noFill/>
                </a:ln>
                <a:solidFill>
                  <a:srgbClr val="000000"/>
                </a:solidFill>
                <a:effectLst/>
                <a:uLnTx/>
                <a:uFillTx/>
                <a:latin typeface="Arial"/>
                <a:cs typeface="Arial"/>
                <a:sym typeface="Arial"/>
              </a:rPr>
              <a:t>PAG. 1</a:t>
            </a:r>
            <a:endParaRPr kumimoji="0" lang="es-MX" sz="1200" b="0" i="0" u="none" strike="noStrike" kern="0" cap="none" spc="0" normalizeH="0" baseline="0" noProof="0" dirty="0">
              <a:ln>
                <a:noFill/>
              </a:ln>
              <a:solidFill>
                <a:srgbClr val="000000"/>
              </a:solidFill>
              <a:effectLst/>
              <a:uLnTx/>
              <a:uFillTx/>
              <a:latin typeface="Arial"/>
              <a:cs typeface="Arial"/>
              <a:sym typeface="Arial"/>
            </a:endParaRPr>
          </a:p>
        </p:txBody>
      </p:sp>
      <p:pic>
        <p:nvPicPr>
          <p:cNvPr id="68" name="Imagen 6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370786" y="41545"/>
            <a:ext cx="443978" cy="364201"/>
          </a:xfrm>
          <a:prstGeom prst="rect">
            <a:avLst/>
          </a:prstGeom>
        </p:spPr>
      </p:pic>
      <p:sp>
        <p:nvSpPr>
          <p:cNvPr id="69" name="Rectángulo 68">
            <a:extLst>
              <a:ext uri="{FF2B5EF4-FFF2-40B4-BE49-F238E27FC236}">
                <a16:creationId xmlns:a16="http://schemas.microsoft.com/office/drawing/2014/main" id="{3BBDE87B-6986-4377-9500-300D924FADF8}"/>
              </a:ext>
            </a:extLst>
          </p:cNvPr>
          <p:cNvSpPr/>
          <p:nvPr/>
        </p:nvSpPr>
        <p:spPr>
          <a:xfrm>
            <a:off x="458278" y="1817350"/>
            <a:ext cx="3929642" cy="395954"/>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endParaRPr>
          </a:p>
        </p:txBody>
      </p:sp>
      <p:sp>
        <p:nvSpPr>
          <p:cNvPr id="74" name="Rectángulo 73">
            <a:extLst>
              <a:ext uri="{FF2B5EF4-FFF2-40B4-BE49-F238E27FC236}">
                <a16:creationId xmlns:a16="http://schemas.microsoft.com/office/drawing/2014/main" id="{DDB7701D-415D-4D7C-9EE4-B09C02112B09}"/>
              </a:ext>
            </a:extLst>
          </p:cNvPr>
          <p:cNvSpPr/>
          <p:nvPr/>
        </p:nvSpPr>
        <p:spPr>
          <a:xfrm>
            <a:off x="4424884" y="4399417"/>
            <a:ext cx="2043338" cy="519585"/>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200" b="0" i="0" u="none" strike="noStrike" kern="0" cap="none" spc="0" normalizeH="0" baseline="0" noProof="0" dirty="0">
              <a:ln>
                <a:noFill/>
              </a:ln>
              <a:solidFill>
                <a:srgbClr val="000000"/>
              </a:solidFill>
              <a:effectLst/>
              <a:uLnTx/>
              <a:uFillTx/>
              <a:latin typeface="Arial"/>
              <a:ea typeface="+mn-ea"/>
              <a:cs typeface="Times New Roman" panose="02020603050405020304" pitchFamily="18" charset="0"/>
              <a:sym typeface="Arial"/>
            </a:endParaRPr>
          </a:p>
        </p:txBody>
      </p:sp>
      <p:sp>
        <p:nvSpPr>
          <p:cNvPr id="75" name="Rectángulo 74">
            <a:extLst>
              <a:ext uri="{FF2B5EF4-FFF2-40B4-BE49-F238E27FC236}">
                <a16:creationId xmlns:a16="http://schemas.microsoft.com/office/drawing/2014/main" id="{48303CE3-6F67-4BC4-9583-026BC18653AB}"/>
              </a:ext>
            </a:extLst>
          </p:cNvPr>
          <p:cNvSpPr/>
          <p:nvPr/>
        </p:nvSpPr>
        <p:spPr>
          <a:xfrm>
            <a:off x="5147140" y="4564194"/>
            <a:ext cx="929809" cy="22313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85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Gastronómico</a:t>
            </a:r>
          </a:p>
        </p:txBody>
      </p:sp>
      <p:sp>
        <p:nvSpPr>
          <p:cNvPr id="38" name="Rectángulo 37">
            <a:extLst>
              <a:ext uri="{FF2B5EF4-FFF2-40B4-BE49-F238E27FC236}">
                <a16:creationId xmlns:a16="http://schemas.microsoft.com/office/drawing/2014/main" id="{A97EDEB8-0CE9-4EAE-898C-D2D50218CB5E}"/>
              </a:ext>
            </a:extLst>
          </p:cNvPr>
          <p:cNvSpPr/>
          <p:nvPr/>
        </p:nvSpPr>
        <p:spPr>
          <a:xfrm>
            <a:off x="729381" y="2480665"/>
            <a:ext cx="861548" cy="22313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85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Templado-frío</a:t>
            </a:r>
          </a:p>
        </p:txBody>
      </p:sp>
      <p:sp>
        <p:nvSpPr>
          <p:cNvPr id="40" name="Rectángulo 39">
            <a:extLst>
              <a:ext uri="{FF2B5EF4-FFF2-40B4-BE49-F238E27FC236}">
                <a16:creationId xmlns:a16="http://schemas.microsoft.com/office/drawing/2014/main" id="{10B57652-96AB-4CC8-B71A-FE73D4915744}"/>
              </a:ext>
            </a:extLst>
          </p:cNvPr>
          <p:cNvSpPr/>
          <p:nvPr/>
        </p:nvSpPr>
        <p:spPr>
          <a:xfrm>
            <a:off x="413524" y="3377585"/>
            <a:ext cx="3954421" cy="746358"/>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850" b="0" i="0" u="none" strike="noStrike" kern="0" cap="none" spc="0" normalizeH="0" baseline="0" noProof="0" dirty="0">
                <a:ln>
                  <a:noFill/>
                </a:ln>
                <a:solidFill>
                  <a:srgbClr val="000000"/>
                </a:solidFill>
                <a:effectLst/>
                <a:uLnTx/>
                <a:uFillTx/>
                <a:latin typeface="Arial"/>
                <a:cs typeface="Times New Roman" panose="02020603050405020304" pitchFamily="18" charset="0"/>
                <a:sym typeface="Arial"/>
              </a:rPr>
              <a:t>Los Escamoles son las larvas de las hormigas. Además de ser un platillo prehispánico, tienen un alto contenido nutricional. Los Escamoles son el platillo típico de este municipio en la zona de Ocampo, preparados en chile pasilla con papas y nopales, normalmente son acompañados con aguamiel o pulque. La producción de escamol ocurre de marzo a mayo. </a:t>
            </a:r>
          </a:p>
        </p:txBody>
      </p:sp>
      <p:pic>
        <p:nvPicPr>
          <p:cNvPr id="7" name="Imagen 6">
            <a:extLst>
              <a:ext uri="{FF2B5EF4-FFF2-40B4-BE49-F238E27FC236}">
                <a16:creationId xmlns:a16="http://schemas.microsoft.com/office/drawing/2014/main" id="{7E3D9F3D-C229-4DAA-82BC-2512B71AB7C4}"/>
              </a:ext>
            </a:extLst>
          </p:cNvPr>
          <p:cNvPicPr>
            <a:picLocks noChangeAspect="1"/>
          </p:cNvPicPr>
          <p:nvPr/>
        </p:nvPicPr>
        <p:blipFill>
          <a:blip r:embed="rId6"/>
          <a:stretch>
            <a:fillRect/>
          </a:stretch>
        </p:blipFill>
        <p:spPr>
          <a:xfrm>
            <a:off x="3539943" y="6005867"/>
            <a:ext cx="2874111" cy="1412767"/>
          </a:xfrm>
          <a:prstGeom prst="rect">
            <a:avLst/>
          </a:prstGeom>
        </p:spPr>
      </p:pic>
      <p:pic>
        <p:nvPicPr>
          <p:cNvPr id="4" name="Imagen 3">
            <a:extLst>
              <a:ext uri="{FF2B5EF4-FFF2-40B4-BE49-F238E27FC236}">
                <a16:creationId xmlns:a16="http://schemas.microsoft.com/office/drawing/2014/main" id="{9EA412B7-35F5-4A48-A4A7-D8F8B3622BC7}"/>
              </a:ext>
            </a:extLst>
          </p:cNvPr>
          <p:cNvPicPr>
            <a:picLocks noChangeAspect="1"/>
          </p:cNvPicPr>
          <p:nvPr/>
        </p:nvPicPr>
        <p:blipFill>
          <a:blip r:embed="rId7"/>
          <a:stretch>
            <a:fillRect/>
          </a:stretch>
        </p:blipFill>
        <p:spPr>
          <a:xfrm>
            <a:off x="4436002" y="1404022"/>
            <a:ext cx="1999748" cy="1775729"/>
          </a:xfrm>
          <a:prstGeom prst="rect">
            <a:avLst/>
          </a:prstGeom>
        </p:spPr>
      </p:pic>
    </p:spTree>
    <p:extLst>
      <p:ext uri="{BB962C8B-B14F-4D97-AF65-F5344CB8AC3E}">
        <p14:creationId xmlns:p14="http://schemas.microsoft.com/office/powerpoint/2010/main" val="689992526"/>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2975</TotalTime>
  <Words>183</Words>
  <Application>Microsoft Office PowerPoint</Application>
  <PresentationFormat>Carta (216 x 279 mm)</PresentationFormat>
  <Paragraphs>29</Paragraphs>
  <Slides>1</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Dosis</vt:lpstr>
      <vt:lpstr>Arial</vt:lpstr>
      <vt:lpstr>Roboto</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Alma Delia Tovar</cp:lastModifiedBy>
  <cp:revision>147</cp:revision>
  <cp:lastPrinted>2019-08-15T17:40:36Z</cp:lastPrinted>
  <dcterms:modified xsi:type="dcterms:W3CDTF">2021-12-01T18:09:46Z</dcterms:modified>
</cp:coreProperties>
</file>