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77" r:id="rId2"/>
  </p:sldIdLst>
  <p:sldSz cx="6858000" cy="9144000" type="letter"/>
  <p:notesSz cx="6858000" cy="9144000"/>
  <p:embeddedFontLst>
    <p:embeddedFont>
      <p:font typeface="Dosis" pitchFamily="2" charset="0"/>
      <p:regular r:id="rId4"/>
      <p:bold r:id="rId5"/>
    </p:embeddedFont>
    <p:embeddedFont>
      <p:font typeface="Roboto" panose="02000000000000000000" pitchFamily="2" charset="0"/>
      <p:regular r:id="rId6"/>
      <p:bold r:id="rId7"/>
      <p:italic r:id="rId8"/>
      <p:boldItalic r:id="rId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3161B52-FC83-446E-9DF1-A99643A550C8}">
  <a:tblStyle styleId="{43161B52-FC83-446E-9DF1-A99643A550C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223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viewProps" Target="viewProps.xml"/><Relationship Id="rId5" Type="http://schemas.openxmlformats.org/officeDocument/2006/relationships/font" Target="fonts/font2.fntdata"/><Relationship Id="rId10" Type="http://schemas.openxmlformats.org/officeDocument/2006/relationships/presProps" Target="presProps.xml"/><Relationship Id="rId4" Type="http://schemas.openxmlformats.org/officeDocument/2006/relationships/font" Target="fonts/font1.fntdata"/><Relationship Id="rId9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33114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1"/>
          <p:cNvSpPr/>
          <p:nvPr/>
        </p:nvSpPr>
        <p:spPr>
          <a:xfrm>
            <a:off x="-41306" y="-67733"/>
            <a:ext cx="2484469" cy="9270489"/>
          </a:xfrm>
          <a:custGeom>
            <a:avLst/>
            <a:gdLst/>
            <a:ahLst/>
            <a:cxnLst/>
            <a:rect l="l" t="t" r="r" b="b"/>
            <a:pathLst>
              <a:path w="132505" h="208586" extrusionOk="0">
                <a:moveTo>
                  <a:pt x="132505" y="207264"/>
                </a:moveTo>
                <a:lnTo>
                  <a:pt x="25063" y="0"/>
                </a:lnTo>
                <a:lnTo>
                  <a:pt x="0" y="202"/>
                </a:lnTo>
                <a:lnTo>
                  <a:pt x="1322" y="208586"/>
                </a:lnTo>
                <a:close/>
              </a:path>
            </a:pathLst>
          </a:custGeom>
          <a:solidFill>
            <a:srgbClr val="F3F3F3"/>
          </a:solidFill>
          <a:ln>
            <a:noFill/>
          </a:ln>
        </p:spPr>
      </p:sp>
      <p:sp>
        <p:nvSpPr>
          <p:cNvPr id="91" name="Google Shape;91;p11"/>
          <p:cNvSpPr/>
          <p:nvPr/>
        </p:nvSpPr>
        <p:spPr>
          <a:xfrm flipH="1">
            <a:off x="-677653" y="-31219"/>
            <a:ext cx="1319400" cy="1331733"/>
          </a:xfrm>
          <a:prstGeom prst="parallelogram">
            <a:avLst>
              <a:gd name="adj" fmla="val 51542"/>
            </a:avLst>
          </a:prstGeom>
          <a:solidFill>
            <a:srgbClr val="22222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2" name="Google Shape;92;p11"/>
          <p:cNvSpPr/>
          <p:nvPr/>
        </p:nvSpPr>
        <p:spPr>
          <a:xfrm flipH="1">
            <a:off x="354101" y="-16933"/>
            <a:ext cx="388800" cy="1331733"/>
          </a:xfrm>
          <a:prstGeom prst="parallelogram">
            <a:avLst>
              <a:gd name="adj" fmla="val 75009"/>
            </a:avLst>
          </a:prstGeom>
          <a:solidFill>
            <a:srgbClr val="FF87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3" name="Google Shape;93;p11"/>
          <p:cNvSpPr/>
          <p:nvPr/>
        </p:nvSpPr>
        <p:spPr>
          <a:xfrm flipH="1">
            <a:off x="742781" y="8757067"/>
            <a:ext cx="6277275" cy="405333"/>
          </a:xfrm>
          <a:prstGeom prst="parallelogram">
            <a:avLst>
              <a:gd name="adj" fmla="val 51542"/>
            </a:avLst>
          </a:prstGeom>
          <a:solidFill>
            <a:srgbClr val="FF87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4" name="Google Shape;94;p1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46175" cy="130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28675" y="490800"/>
            <a:ext cx="5043375" cy="1331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28675" y="2133600"/>
            <a:ext cx="5686425" cy="6623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3000"/>
              <a:buFont typeface="Roboto"/>
              <a:buChar char="▸"/>
              <a:defRPr sz="30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sz="24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sz="24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46175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>
            <a:extLst>
              <a:ext uri="{FF2B5EF4-FFF2-40B4-BE49-F238E27FC236}">
                <a16:creationId xmlns:a16="http://schemas.microsoft.com/office/drawing/2014/main" id="{4CCAB90C-5234-43C0-8BA2-6226B8D969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97" r="18234" b="5061"/>
          <a:stretch/>
        </p:blipFill>
        <p:spPr>
          <a:xfrm>
            <a:off x="577033" y="52948"/>
            <a:ext cx="1187004" cy="395419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A7B18005-633E-4AC1-9A98-7F1906ADFD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8935" y="-117253"/>
            <a:ext cx="779065" cy="839930"/>
          </a:xfrm>
          <a:prstGeom prst="rect">
            <a:avLst/>
          </a:prstGeom>
        </p:spPr>
      </p:pic>
      <p:sp>
        <p:nvSpPr>
          <p:cNvPr id="32" name="Rectángulo 31">
            <a:extLst>
              <a:ext uri="{FF2B5EF4-FFF2-40B4-BE49-F238E27FC236}">
                <a16:creationId xmlns:a16="http://schemas.microsoft.com/office/drawing/2014/main" id="{BDB37753-43BD-412D-A2EA-3F055E73F432}"/>
              </a:ext>
            </a:extLst>
          </p:cNvPr>
          <p:cNvSpPr/>
          <p:nvPr/>
        </p:nvSpPr>
        <p:spPr>
          <a:xfrm>
            <a:off x="2423006" y="1235203"/>
            <a:ext cx="26372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400" b="1" i="0" u="none" strike="noStrike" kern="0" cap="none" spc="0" normalizeH="0" baseline="0" noProof="0" dirty="0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NOMBRE  DEL INTANGIBLE 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5174F4CA-13F1-4488-B042-42C5A72A7CDB}"/>
              </a:ext>
            </a:extLst>
          </p:cNvPr>
          <p:cNvSpPr/>
          <p:nvPr/>
        </p:nvSpPr>
        <p:spPr>
          <a:xfrm flipV="1">
            <a:off x="434872" y="1085262"/>
            <a:ext cx="6149103" cy="45719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MX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22D8E011-D110-431A-A48C-53C935ABA8C7}"/>
              </a:ext>
            </a:extLst>
          </p:cNvPr>
          <p:cNvSpPr/>
          <p:nvPr/>
        </p:nvSpPr>
        <p:spPr>
          <a:xfrm>
            <a:off x="577033" y="589368"/>
            <a:ext cx="301677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CLAVE: </a:t>
            </a:r>
            <a:r>
              <a:rPr kumimoji="0" lang="es-MX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ICAT-AT01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CATEGORIA: </a:t>
            </a:r>
            <a:r>
              <a:rPr kumimoji="0" lang="es-MX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INMATERIALES CULTURALES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SUBCATEGORIA:  </a:t>
            </a:r>
            <a:r>
              <a:rPr kumimoji="0" lang="es-MX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USOS SOCIALES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4386E040-5EEC-48EC-B7CA-490CB9A91E36}"/>
              </a:ext>
            </a:extLst>
          </p:cNvPr>
          <p:cNvSpPr/>
          <p:nvPr/>
        </p:nvSpPr>
        <p:spPr>
          <a:xfrm>
            <a:off x="385488" y="2398058"/>
            <a:ext cx="609451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Uno de los guisos prehispánicos más importantes en la cultura hidalguense son los escamoles. Estas larvas de hormiga son una exquisitez herencia de culturas precolombinas.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La palabra escamol viene del náhuatl “</a:t>
            </a:r>
            <a:r>
              <a:rPr kumimoji="0" lang="es-MX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azcatl</a:t>
            </a: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” hormiga y “</a:t>
            </a:r>
            <a:r>
              <a:rPr kumimoji="0" lang="es-MX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molli</a:t>
            </a: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” guiso. Otra forma de llamarlos en diferentes estados de la República Mexicana es </a:t>
            </a:r>
            <a:r>
              <a:rPr kumimoji="0" lang="es-MX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guijes</a:t>
            </a: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, </a:t>
            </a:r>
            <a:r>
              <a:rPr kumimoji="0" lang="es-MX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tecates</a:t>
            </a: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, </a:t>
            </a:r>
            <a:r>
              <a:rPr kumimoji="0" lang="es-MX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azcamolli</a:t>
            </a: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o </a:t>
            </a:r>
            <a:r>
              <a:rPr kumimoji="0" lang="es-MX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hugues</a:t>
            </a: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Desde su método de captura hasta su sabor tan sutil como característico, los escamoles son un producto codiciado y difícil de conseguir. Los Escamoles son el platillo típico de este municipio en la zona de Ocampo, preparados en chile pasilla con papas y nopales, normalmente son acompañados con aguamiel o pulque. </a:t>
            </a:r>
            <a:b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</a:b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La producción de escamol ocurre de marzo a mayo.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MX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34D832C1-5DC6-4B2E-8754-C730CE820818}"/>
              </a:ext>
            </a:extLst>
          </p:cNvPr>
          <p:cNvSpPr/>
          <p:nvPr/>
        </p:nvSpPr>
        <p:spPr>
          <a:xfrm>
            <a:off x="353563" y="1735230"/>
            <a:ext cx="31486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LUGAR: </a:t>
            </a: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Ocampo, Atotonilco de Tula, hgo.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UBICACIÓN: </a:t>
            </a: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Atotonilco de Tula, hgo.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CORDENADAS : </a:t>
            </a:r>
            <a:endParaRPr kumimoji="0" lang="es-MX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15861330-F4DF-40CC-9302-75560284AB6D}"/>
              </a:ext>
            </a:extLst>
          </p:cNvPr>
          <p:cNvSpPr/>
          <p:nvPr/>
        </p:nvSpPr>
        <p:spPr>
          <a:xfrm>
            <a:off x="1906748" y="-30032"/>
            <a:ext cx="36697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OBSERVATORIO DEL PATRIMONIO CULTURAL Y NATURAL DEL VALLE DE  MEZQUITAL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63B0CFFE-887A-48DF-9DE2-25BC3078AF9F}"/>
              </a:ext>
            </a:extLst>
          </p:cNvPr>
          <p:cNvSpPr/>
          <p:nvPr/>
        </p:nvSpPr>
        <p:spPr>
          <a:xfrm>
            <a:off x="2703799" y="369675"/>
            <a:ext cx="2082621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MANIFESTACIONES INTANGIBLES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F109D8D3-C86C-463D-A053-445BE58AC716}"/>
              </a:ext>
            </a:extLst>
          </p:cNvPr>
          <p:cNvSpPr/>
          <p:nvPr/>
        </p:nvSpPr>
        <p:spPr>
          <a:xfrm>
            <a:off x="5811233" y="801505"/>
            <a:ext cx="68961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PAG. 1</a:t>
            </a:r>
            <a:endParaRPr kumimoji="0" lang="es-MX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1026" name="Picture 2" descr="qué son los escamoles ">
            <a:extLst>
              <a:ext uri="{FF2B5EF4-FFF2-40B4-BE49-F238E27FC236}">
                <a16:creationId xmlns:a16="http://schemas.microsoft.com/office/drawing/2014/main" id="{95FFD8AD-E7E5-401A-A247-F800D4D814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419" y="4572000"/>
            <a:ext cx="2425462" cy="3662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5767507"/>
      </p:ext>
    </p:extLst>
  </p:cSld>
  <p:clrMapOvr>
    <a:masterClrMapping/>
  </p:clrMapOvr>
</p:sld>
</file>

<file path=ppt/theme/theme1.xml><?xml version="1.0" encoding="utf-8"?>
<a:theme xmlns:a="http://schemas.openxmlformats.org/drawingml/2006/main" name="William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1178</TotalTime>
  <Words>179</Words>
  <Application>Microsoft Office PowerPoint</Application>
  <PresentationFormat>Carta (216 x 279 mm)</PresentationFormat>
  <Paragraphs>13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Dosis</vt:lpstr>
      <vt:lpstr>Roboto</vt:lpstr>
      <vt:lpstr>Arial</vt:lpstr>
      <vt:lpstr>William template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DELL</dc:creator>
  <cp:lastModifiedBy>Alma Delia Tovar</cp:lastModifiedBy>
  <cp:revision>115</cp:revision>
  <cp:lastPrinted>2019-08-15T17:40:00Z</cp:lastPrinted>
  <dcterms:modified xsi:type="dcterms:W3CDTF">2021-12-01T17:49:28Z</dcterms:modified>
</cp:coreProperties>
</file>