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74" r:id="rId2"/>
  </p:sldIdLst>
  <p:sldSz cx="6858000" cy="9144000" type="letter"/>
  <p:notesSz cx="6858000" cy="9144000"/>
  <p:embeddedFontLst>
    <p:embeddedFont>
      <p:font typeface="Dosis" pitchFamily="2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161B52-FC83-446E-9DF1-A99643A550C8}">
  <a:tblStyle styleId="{43161B52-FC83-446E-9DF1-A99643A550C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6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91591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/>
          <p:nvPr/>
        </p:nvSpPr>
        <p:spPr>
          <a:xfrm>
            <a:off x="-41306" y="-67733"/>
            <a:ext cx="2484469" cy="9270489"/>
          </a:xfrm>
          <a:custGeom>
            <a:avLst/>
            <a:gdLst/>
            <a:ahLst/>
            <a:cxnLst/>
            <a:rect l="l" t="t" r="r" b="b"/>
            <a:pathLst>
              <a:path w="132505" h="208586" extrusionOk="0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91" name="Google Shape;91;p11"/>
          <p:cNvSpPr/>
          <p:nvPr/>
        </p:nvSpPr>
        <p:spPr>
          <a:xfrm flipH="1">
            <a:off x="-677653" y="-31219"/>
            <a:ext cx="1319400" cy="1331733"/>
          </a:xfrm>
          <a:prstGeom prst="parallelogram">
            <a:avLst>
              <a:gd name="adj" fmla="val 51542"/>
            </a:avLst>
          </a:prstGeom>
          <a:solidFill>
            <a:srgbClr val="22222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2" name="Google Shape;92;p11"/>
          <p:cNvSpPr/>
          <p:nvPr/>
        </p:nvSpPr>
        <p:spPr>
          <a:xfrm flipH="1">
            <a:off x="354101" y="-16933"/>
            <a:ext cx="388800" cy="1331733"/>
          </a:xfrm>
          <a:prstGeom prst="parallelogram">
            <a:avLst>
              <a:gd name="adj" fmla="val 75009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3" name="Google Shape;93;p11"/>
          <p:cNvSpPr/>
          <p:nvPr/>
        </p:nvSpPr>
        <p:spPr>
          <a:xfrm flipH="1">
            <a:off x="742781" y="8757067"/>
            <a:ext cx="6277275" cy="405333"/>
          </a:xfrm>
          <a:prstGeom prst="parallelogram">
            <a:avLst>
              <a:gd name="adj" fmla="val 51542"/>
            </a:avLst>
          </a:prstGeom>
          <a:solidFill>
            <a:srgbClr val="FF87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46175" cy="130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28675" y="490800"/>
            <a:ext cx="5043375" cy="1331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sz="2400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28675" y="2133600"/>
            <a:ext cx="5686425" cy="662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sz="30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sz="24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sz="1800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buNone/>
              <a:defRPr sz="975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n 18">
            <a:extLst>
              <a:ext uri="{FF2B5EF4-FFF2-40B4-BE49-F238E27FC236}">
                <a16:creationId xmlns:a16="http://schemas.microsoft.com/office/drawing/2014/main" id="{4CCAB90C-5234-43C0-8BA2-6226B8D9698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97" r="18234" b="5061"/>
          <a:stretch/>
        </p:blipFill>
        <p:spPr>
          <a:xfrm>
            <a:off x="730778" y="198385"/>
            <a:ext cx="1187004" cy="395419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A7B18005-633E-4AC1-9A98-7F1906ADFD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033" y="-28325"/>
            <a:ext cx="779065" cy="839930"/>
          </a:xfrm>
          <a:prstGeom prst="rect">
            <a:avLst/>
          </a:prstGeom>
        </p:spPr>
      </p:pic>
      <p:sp>
        <p:nvSpPr>
          <p:cNvPr id="15" name="Rectángulo 14">
            <a:extLst>
              <a:ext uri="{FF2B5EF4-FFF2-40B4-BE49-F238E27FC236}">
                <a16:creationId xmlns:a16="http://schemas.microsoft.com/office/drawing/2014/main" id="{5174F4CA-13F1-4488-B042-42C5A72A7CDB}"/>
              </a:ext>
            </a:extLst>
          </p:cNvPr>
          <p:cNvSpPr/>
          <p:nvPr/>
        </p:nvSpPr>
        <p:spPr>
          <a:xfrm flipV="1">
            <a:off x="434872" y="1085262"/>
            <a:ext cx="6149103" cy="45719"/>
          </a:xfrm>
          <a:prstGeom prst="rect">
            <a:avLst/>
          </a:prstGeom>
          <a:solidFill>
            <a:srgbClr val="FF99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  <a:sym typeface="Arial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2D8E011-D110-431A-A48C-53C935ABA8C7}"/>
              </a:ext>
            </a:extLst>
          </p:cNvPr>
          <p:cNvSpPr/>
          <p:nvPr/>
        </p:nvSpPr>
        <p:spPr>
          <a:xfrm>
            <a:off x="596318" y="612926"/>
            <a:ext cx="262123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anose="02020603050405020304" pitchFamily="18" charset="0"/>
                <a:sym typeface="Arial"/>
              </a:rPr>
              <a:t>CLAVE: </a:t>
            </a:r>
            <a:r>
              <a:rPr kumimoji="0" lang="es-MX" sz="9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anose="02020603050405020304" pitchFamily="18" charset="0"/>
                <a:sym typeface="Arial"/>
              </a:rPr>
              <a:t>ICNU-CHAP1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anose="02020603050405020304" pitchFamily="18" charset="0"/>
                <a:sym typeface="Arial"/>
              </a:rPr>
              <a:t>CATEGORÍA: </a:t>
            </a:r>
            <a:r>
              <a:rPr lang="es-MX" sz="900" dirty="0">
                <a:latin typeface="+mn-lt"/>
                <a:cs typeface="Times New Roman" panose="02020603050405020304" pitchFamily="18" charset="0"/>
              </a:rPr>
              <a:t>INMATERIALES CULTURALES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9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anose="02020603050405020304" pitchFamily="18" charset="0"/>
                <a:sym typeface="Arial"/>
              </a:rPr>
              <a:t>SUBCATEGORÍA: </a:t>
            </a:r>
            <a:r>
              <a:rPr kumimoji="0" lang="es-MX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anose="02020603050405020304" pitchFamily="18" charset="0"/>
                <a:sym typeface="Arial"/>
              </a:rPr>
              <a:t>USOS SOCIALES 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386E040-5EEC-48EC-B7CA-490CB9A91E36}"/>
              </a:ext>
            </a:extLst>
          </p:cNvPr>
          <p:cNvSpPr/>
          <p:nvPr/>
        </p:nvSpPr>
        <p:spPr>
          <a:xfrm>
            <a:off x="349117" y="2412546"/>
            <a:ext cx="609451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El </a:t>
            </a:r>
            <a:r>
              <a:rPr kumimoji="0" lang="es-MX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cuitlacohe</a:t>
            </a:r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 para los mayas era un hongo indeseable provocado por la ira de sus deidades en temporada de lluvias, hongo parásito que crece en las mazorcas de maíz debido a la humedad. </a:t>
            </a:r>
          </a:p>
          <a:p>
            <a:pPr algn="just"/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Es un alimento rico en aminoácidos como la lisina que es útil para la producción de proteínas en el cuerpo humano. Además, se emplea para hacer distintos guisos y bebidas como: </a:t>
            </a:r>
            <a:r>
              <a:rPr kumimoji="0" lang="es-MX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esmoloc</a:t>
            </a:r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, mole prieto, sopas y cremas, quesadillas, rellenos, salsas para bañar carnes, entre otros.</a:t>
            </a:r>
          </a:p>
          <a:p>
            <a:pPr algn="just"/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El platillo más tradicional de Chapantongo son las quesadillas de huitlacoche, quelites en diversos guisos, verdolagas, pan de queso, tamales en hojas de maíz o de plátano y </a:t>
            </a:r>
            <a:r>
              <a:rPr kumimoji="0" lang="es-MX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panquecitos</a:t>
            </a:r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; los dulces que se disfrutan son: los preparados con leche los que se elaboran con la pepita de la calabaza, de higo, durazno y tejocote. La bebida tradicional es el aguamiel con sus derivados.</a:t>
            </a:r>
          </a:p>
          <a:p>
            <a:pPr algn="just"/>
            <a:endParaRPr kumimoji="0" lang="es-MX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Arial"/>
              <a:sym typeface="Arial"/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34D832C1-5DC6-4B2E-8754-C730CE820818}"/>
              </a:ext>
            </a:extLst>
          </p:cNvPr>
          <p:cNvSpPr/>
          <p:nvPr/>
        </p:nvSpPr>
        <p:spPr>
          <a:xfrm>
            <a:off x="351005" y="1836604"/>
            <a:ext cx="38058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anose="02020603050405020304" pitchFamily="18" charset="0"/>
                <a:sym typeface="Arial"/>
              </a:rPr>
              <a:t>UBICACIÓN: </a:t>
            </a:r>
            <a:r>
              <a:rPr kumimoji="0" lang="es-MX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anose="02020603050405020304" pitchFamily="18" charset="0"/>
                <a:sym typeface="Arial"/>
              </a:rPr>
              <a:t>Morelos, San Antonio, 42900 Chapantongo, </a:t>
            </a:r>
            <a:r>
              <a:rPr kumimoji="0" lang="es-MX" sz="1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anose="02020603050405020304" pitchFamily="18" charset="0"/>
                <a:sym typeface="Arial"/>
              </a:rPr>
              <a:t>Hgo</a:t>
            </a:r>
            <a:r>
              <a:rPr kumimoji="0" lang="es-MX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anose="02020603050405020304" pitchFamily="18" charset="0"/>
                <a:sym typeface="Arial"/>
              </a:rPr>
              <a:t>. </a:t>
            </a:r>
          </a:p>
          <a:p>
            <a:pPr lvl="0">
              <a:defRPr/>
            </a:pPr>
            <a:r>
              <a:rPr kumimoji="0" lang="es-MX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Times New Roman" panose="02020603050405020304" pitchFamily="18" charset="0"/>
                <a:sym typeface="Arial"/>
              </a:rPr>
              <a:t>CORDENADAS : </a:t>
            </a:r>
            <a:r>
              <a:rPr lang="es-MX" sz="1000" dirty="0">
                <a:latin typeface="+mn-lt"/>
              </a:rPr>
              <a:t>20°17'07.6"N 99°24'44.9"W </a:t>
            </a:r>
            <a:endParaRPr kumimoji="0" lang="es-MX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5861330-F4DF-40CC-9302-75560284AB6D}"/>
              </a:ext>
            </a:extLst>
          </p:cNvPr>
          <p:cNvSpPr/>
          <p:nvPr/>
        </p:nvSpPr>
        <p:spPr>
          <a:xfrm>
            <a:off x="1797168" y="194710"/>
            <a:ext cx="366977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OBSERVATORIO DEL PATRIMONIO CULTURAL Y NATURAL DEL VALLE DE  MEZQUITAL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109D8D3-C86C-463D-A053-445BE58AC716}"/>
              </a:ext>
            </a:extLst>
          </p:cNvPr>
          <p:cNvSpPr/>
          <p:nvPr/>
        </p:nvSpPr>
        <p:spPr>
          <a:xfrm>
            <a:off x="5811233" y="801505"/>
            <a:ext cx="60305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Arial"/>
                <a:sym typeface="Arial"/>
              </a:rPr>
              <a:t>PÁG. </a:t>
            </a:r>
            <a:r>
              <a:rPr lang="es-MX" sz="1000" b="1" dirty="0">
                <a:latin typeface="+mn-lt"/>
              </a:rPr>
              <a:t>1</a:t>
            </a:r>
            <a:endParaRPr kumimoji="0" lang="es-MX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Arial"/>
              <a:sym typeface="Arial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BD051AC-F75D-433A-BE60-1F282417EC75}"/>
              </a:ext>
            </a:extLst>
          </p:cNvPr>
          <p:cNvSpPr/>
          <p:nvPr/>
        </p:nvSpPr>
        <p:spPr>
          <a:xfrm>
            <a:off x="2729621" y="481697"/>
            <a:ext cx="1858201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s-MX" sz="900" dirty="0">
                <a:latin typeface="+mn-lt"/>
                <a:cs typeface="Times New Roman" panose="02020603050405020304" pitchFamily="18" charset="0"/>
              </a:rPr>
              <a:t>INMATERIALES CULTURALES </a:t>
            </a:r>
            <a:endParaRPr kumimoji="0" lang="es-MX" sz="9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E802120B-E206-40F7-8DD7-B8F450412300}"/>
              </a:ext>
            </a:extLst>
          </p:cNvPr>
          <p:cNvSpPr/>
          <p:nvPr/>
        </p:nvSpPr>
        <p:spPr>
          <a:xfrm>
            <a:off x="1968254" y="1214495"/>
            <a:ext cx="3127779" cy="307777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MX" b="1" dirty="0">
                <a:solidFill>
                  <a:srgbClr val="CC6600"/>
                </a:solidFill>
                <a:latin typeface="+mn-lt"/>
                <a:cs typeface="Times New Roman" panose="02020603050405020304" pitchFamily="18" charset="0"/>
              </a:rPr>
              <a:t>QUESADILLAS DE HUITLACOCHE</a:t>
            </a:r>
          </a:p>
        </p:txBody>
      </p:sp>
    </p:spTree>
    <p:extLst>
      <p:ext uri="{BB962C8B-B14F-4D97-AF65-F5344CB8AC3E}">
        <p14:creationId xmlns:p14="http://schemas.microsoft.com/office/powerpoint/2010/main" val="3305529372"/>
      </p:ext>
    </p:extLst>
  </p:cSld>
  <p:clrMapOvr>
    <a:masterClrMapping/>
  </p:clrMapOvr>
</p:sld>
</file>

<file path=ppt/theme/theme1.xml><?xml version="1.0" encoding="utf-8"?>
<a:theme xmlns:a="http://schemas.openxmlformats.org/drawingml/2006/main" name="William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212</Words>
  <Application>Microsoft Office PowerPoint</Application>
  <PresentationFormat>Carta (216 x 279 mm)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Roboto</vt:lpstr>
      <vt:lpstr>Arial</vt:lpstr>
      <vt:lpstr>Dosis</vt:lpstr>
      <vt:lpstr>William template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LEONEL SALAZAR GALVEZ</cp:lastModifiedBy>
  <cp:revision>115</cp:revision>
  <cp:lastPrinted>2019-08-15T17:40:00Z</cp:lastPrinted>
  <dcterms:modified xsi:type="dcterms:W3CDTF">2021-12-13T07:44:55Z</dcterms:modified>
</cp:coreProperties>
</file>