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84" r:id="rId2"/>
  </p:sldIdLst>
  <p:sldSz cx="6858000" cy="9144000" type="letter"/>
  <p:notesSz cx="6858000" cy="9144000"/>
  <p:embeddedFontLst>
    <p:embeddedFont>
      <p:font typeface="Dosis" pitchFamily="2" charset="0"/>
      <p:regular r:id="rId4"/>
      <p:bold r:id="rId5"/>
    </p:embeddedFont>
    <p:embeddedFont>
      <p:font typeface="Roboto" panose="02000000000000000000" pitchFamily="2" charset="0"/>
      <p:regular r:id="rId6"/>
      <p:bold r:id="rId7"/>
      <p:italic r:id="rId8"/>
      <p:boldItalic r:id="rId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3161B52-FC83-446E-9DF1-A99643A550C8}">
  <a:tblStyle styleId="{43161B52-FC83-446E-9DF1-A99643A550C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4" autoAdjust="0"/>
    <p:restoredTop sz="94660"/>
  </p:normalViewPr>
  <p:slideViewPr>
    <p:cSldViewPr snapToGrid="0">
      <p:cViewPr varScale="1">
        <p:scale>
          <a:sx n="50" d="100"/>
          <a:sy n="50" d="100"/>
        </p:scale>
        <p:origin x="225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viewProps" Target="viewProps.xml"/><Relationship Id="rId5" Type="http://schemas.openxmlformats.org/officeDocument/2006/relationships/font" Target="fonts/font2.fntdata"/><Relationship Id="rId10" Type="http://schemas.openxmlformats.org/officeDocument/2006/relationships/presProps" Target="presProps.xml"/><Relationship Id="rId4" Type="http://schemas.openxmlformats.org/officeDocument/2006/relationships/font" Target="fonts/font1.fntdata"/><Relationship Id="rId9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84104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1"/>
          <p:cNvSpPr/>
          <p:nvPr/>
        </p:nvSpPr>
        <p:spPr>
          <a:xfrm>
            <a:off x="-41306" y="-67733"/>
            <a:ext cx="2484469" cy="9270489"/>
          </a:xfrm>
          <a:custGeom>
            <a:avLst/>
            <a:gdLst/>
            <a:ahLst/>
            <a:cxnLst/>
            <a:rect l="l" t="t" r="r" b="b"/>
            <a:pathLst>
              <a:path w="132505" h="208586" extrusionOk="0">
                <a:moveTo>
                  <a:pt x="132505" y="207264"/>
                </a:moveTo>
                <a:lnTo>
                  <a:pt x="25063" y="0"/>
                </a:lnTo>
                <a:lnTo>
                  <a:pt x="0" y="202"/>
                </a:lnTo>
                <a:lnTo>
                  <a:pt x="1322" y="208586"/>
                </a:lnTo>
                <a:close/>
              </a:path>
            </a:pathLst>
          </a:custGeom>
          <a:solidFill>
            <a:srgbClr val="F3F3F3"/>
          </a:solidFill>
          <a:ln>
            <a:noFill/>
          </a:ln>
        </p:spPr>
      </p:sp>
      <p:sp>
        <p:nvSpPr>
          <p:cNvPr id="91" name="Google Shape;91;p11"/>
          <p:cNvSpPr/>
          <p:nvPr/>
        </p:nvSpPr>
        <p:spPr>
          <a:xfrm flipH="1">
            <a:off x="-677653" y="-31219"/>
            <a:ext cx="1319400" cy="1331733"/>
          </a:xfrm>
          <a:prstGeom prst="parallelogram">
            <a:avLst>
              <a:gd name="adj" fmla="val 51542"/>
            </a:avLst>
          </a:prstGeom>
          <a:solidFill>
            <a:srgbClr val="22222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2" name="Google Shape;92;p11"/>
          <p:cNvSpPr/>
          <p:nvPr/>
        </p:nvSpPr>
        <p:spPr>
          <a:xfrm flipH="1">
            <a:off x="354101" y="-16933"/>
            <a:ext cx="388800" cy="1331733"/>
          </a:xfrm>
          <a:prstGeom prst="parallelogram">
            <a:avLst>
              <a:gd name="adj" fmla="val 75009"/>
            </a:avLst>
          </a:prstGeom>
          <a:solidFill>
            <a:srgbClr val="FF87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3" name="Google Shape;93;p11"/>
          <p:cNvSpPr/>
          <p:nvPr/>
        </p:nvSpPr>
        <p:spPr>
          <a:xfrm flipH="1">
            <a:off x="742781" y="8757067"/>
            <a:ext cx="6277275" cy="405333"/>
          </a:xfrm>
          <a:prstGeom prst="parallelogram">
            <a:avLst>
              <a:gd name="adj" fmla="val 51542"/>
            </a:avLst>
          </a:prstGeom>
          <a:solidFill>
            <a:srgbClr val="FF87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4" name="Google Shape;94;p1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46175" cy="130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28675" y="490800"/>
            <a:ext cx="5043375" cy="1331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28675" y="2133600"/>
            <a:ext cx="5686425" cy="6623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3000"/>
              <a:buFont typeface="Roboto"/>
              <a:buChar char="▸"/>
              <a:defRPr sz="30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sz="24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sz="24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46175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>
            <a:extLst>
              <a:ext uri="{FF2B5EF4-FFF2-40B4-BE49-F238E27FC236}">
                <a16:creationId xmlns:a16="http://schemas.microsoft.com/office/drawing/2014/main" id="{4CCAB90C-5234-43C0-8BA2-6226B8D969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97" r="18234" b="5061"/>
          <a:stretch/>
        </p:blipFill>
        <p:spPr>
          <a:xfrm>
            <a:off x="568006" y="22187"/>
            <a:ext cx="1187004" cy="395419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A7B18005-633E-4AC1-9A98-7F1906ADFD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8408" y="-130144"/>
            <a:ext cx="665614" cy="717616"/>
          </a:xfrm>
          <a:prstGeom prst="rect">
            <a:avLst/>
          </a:prstGeom>
        </p:spPr>
      </p:pic>
      <p:sp>
        <p:nvSpPr>
          <p:cNvPr id="32" name="Rectángulo 31">
            <a:extLst>
              <a:ext uri="{FF2B5EF4-FFF2-40B4-BE49-F238E27FC236}">
                <a16:creationId xmlns:a16="http://schemas.microsoft.com/office/drawing/2014/main" id="{BDB37753-43BD-412D-A2EA-3F055E73F432}"/>
              </a:ext>
            </a:extLst>
          </p:cNvPr>
          <p:cNvSpPr/>
          <p:nvPr/>
        </p:nvSpPr>
        <p:spPr>
          <a:xfrm>
            <a:off x="2417536" y="1142612"/>
            <a:ext cx="26372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400" b="1" i="0" u="none" strike="noStrike" kern="0" cap="none" spc="0" normalizeH="0" baseline="0" noProof="0" dirty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NOMBRE  DEL INTANGIBLE 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5174F4CA-13F1-4488-B042-42C5A72A7CDB}"/>
              </a:ext>
            </a:extLst>
          </p:cNvPr>
          <p:cNvSpPr/>
          <p:nvPr/>
        </p:nvSpPr>
        <p:spPr>
          <a:xfrm flipV="1">
            <a:off x="434872" y="1085262"/>
            <a:ext cx="6149103" cy="45719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MX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22D8E011-D110-431A-A48C-53C935ABA8C7}"/>
              </a:ext>
            </a:extLst>
          </p:cNvPr>
          <p:cNvSpPr/>
          <p:nvPr/>
        </p:nvSpPr>
        <p:spPr>
          <a:xfrm>
            <a:off x="612454" y="543909"/>
            <a:ext cx="285206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CLAVE: </a:t>
            </a:r>
            <a:r>
              <a:rPr kumimoji="0" lang="es-MX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ICAF-CHIL01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CATEGORIA: </a:t>
            </a:r>
            <a:r>
              <a:rPr kumimoji="0" lang="es-MX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INMATERIALES CULTURALES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SUBCATEGORIA: </a:t>
            </a:r>
            <a:r>
              <a:rPr kumimoji="0" lang="es-MX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USOS SOCIALES</a:t>
            </a: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34D832C1-5DC6-4B2E-8754-C730CE820818}"/>
              </a:ext>
            </a:extLst>
          </p:cNvPr>
          <p:cNvSpPr/>
          <p:nvPr/>
        </p:nvSpPr>
        <p:spPr>
          <a:xfrm>
            <a:off x="73724" y="1442397"/>
            <a:ext cx="25106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LUGAR: </a:t>
            </a: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Chilcuautla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UBICACIÓN: </a:t>
            </a: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Chilcuautla, Hidalgo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CORDENADAS: </a:t>
            </a:r>
            <a:endParaRPr kumimoji="0" lang="es-MX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63B0CFFE-887A-48DF-9DE2-25BC3078AF9F}"/>
              </a:ext>
            </a:extLst>
          </p:cNvPr>
          <p:cNvSpPr/>
          <p:nvPr/>
        </p:nvSpPr>
        <p:spPr>
          <a:xfrm>
            <a:off x="2694856" y="361766"/>
            <a:ext cx="2082621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MANIFESTACIONES INTANGIBLES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F109D8D3-C86C-463D-A053-445BE58AC716}"/>
              </a:ext>
            </a:extLst>
          </p:cNvPr>
          <p:cNvSpPr/>
          <p:nvPr/>
        </p:nvSpPr>
        <p:spPr>
          <a:xfrm>
            <a:off x="5811233" y="801505"/>
            <a:ext cx="68961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PAG. 1</a:t>
            </a:r>
            <a:endParaRPr kumimoji="0" lang="es-MX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CBCF0B22-30D0-401B-83C5-041AD75ACBA8}"/>
              </a:ext>
            </a:extLst>
          </p:cNvPr>
          <p:cNvSpPr/>
          <p:nvPr/>
        </p:nvSpPr>
        <p:spPr>
          <a:xfrm>
            <a:off x="79874" y="2316395"/>
            <a:ext cx="1064715" cy="3351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419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Descripción</a:t>
            </a:r>
            <a:endParaRPr kumimoji="0" lang="es-MX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D58F397D-ED29-4A15-8461-9293ABACFF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4022" y="40760"/>
            <a:ext cx="443978" cy="364201"/>
          </a:xfrm>
          <a:prstGeom prst="rect">
            <a:avLst/>
          </a:prstGeom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936E0068-BEC9-4930-A8F4-B16A3454C8C8}"/>
              </a:ext>
            </a:extLst>
          </p:cNvPr>
          <p:cNvSpPr/>
          <p:nvPr/>
        </p:nvSpPr>
        <p:spPr>
          <a:xfrm>
            <a:off x="1697255" y="-14281"/>
            <a:ext cx="4077824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CENTRO DE INFORMACIÓN CULTURAL Y NATURAL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DEL VALLE DE MEZQUITAL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6A0F72AA-7D53-495F-96D9-2132260095F4}"/>
              </a:ext>
            </a:extLst>
          </p:cNvPr>
          <p:cNvSpPr txBox="1"/>
          <p:nvPr/>
        </p:nvSpPr>
        <p:spPr>
          <a:xfrm>
            <a:off x="73723" y="2763124"/>
            <a:ext cx="6427121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El Festival del Jitomate, a celebrarse el 13 de septiembre en el municipio de Chilcuatla,  con la presencia de proveedores, agricultores y empresarios, quienes dictan diferentes conferencias y todo lo relacionado con la producción de esta verdura. Cabe mencionar que Chilcuautla ha desarrollado la agricultura y en los últimos años se ha especializado en la producción del jitomate, insumo de gran importancia para la gastronomía hidalguense.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El evento se realiza en la comunidad de la Estancia, en Chilcuautla, en el marco de la Feria Patronal que se hace del 13 al 16 de septiembre en honor a la Virgen de los Dolores.</a:t>
            </a:r>
          </a:p>
        </p:txBody>
      </p:sp>
    </p:spTree>
    <p:extLst>
      <p:ext uri="{BB962C8B-B14F-4D97-AF65-F5344CB8AC3E}">
        <p14:creationId xmlns:p14="http://schemas.microsoft.com/office/powerpoint/2010/main" val="2692535883"/>
      </p:ext>
    </p:extLst>
  </p:cSld>
  <p:clrMapOvr>
    <a:masterClrMapping/>
  </p:clrMapOvr>
</p:sld>
</file>

<file path=ppt/theme/theme1.xml><?xml version="1.0" encoding="utf-8"?>
<a:theme xmlns:a="http://schemas.openxmlformats.org/drawingml/2006/main" name="William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2109</TotalTime>
  <Words>152</Words>
  <Application>Microsoft Office PowerPoint</Application>
  <PresentationFormat>Carta (216 x 279 mm)</PresentationFormat>
  <Paragraphs>14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Dosis</vt:lpstr>
      <vt:lpstr>Arial</vt:lpstr>
      <vt:lpstr>Roboto</vt:lpstr>
      <vt:lpstr>William template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DELL</dc:creator>
  <cp:lastModifiedBy>Alma Delia Tovar</cp:lastModifiedBy>
  <cp:revision>108</cp:revision>
  <dcterms:modified xsi:type="dcterms:W3CDTF">2021-12-01T18:02:58Z</dcterms:modified>
</cp:coreProperties>
</file>