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4"/>
  </p:notesMasterIdLst>
  <p:sldIdLst>
    <p:sldId id="274" r:id="rId2"/>
    <p:sldId id="275" r:id="rId3"/>
  </p:sldIdLst>
  <p:sldSz cx="6858000" cy="9144000" type="letter"/>
  <p:notesSz cx="6858000" cy="9144000"/>
  <p:embeddedFontLst>
    <p:embeddedFont>
      <p:font typeface="BankGothic Lt BT" panose="020B0607020203060204" pitchFamily="34" charset="0"/>
      <p:regular r:id="rId5"/>
    </p:embeddedFont>
    <p:embeddedFont>
      <p:font typeface="Dosis" pitchFamily="2" charset="0"/>
      <p:regular r:id="rId6"/>
      <p:bold r:id="rId7"/>
    </p:embeddedFont>
    <p:embeddedFont>
      <p:font typeface="Roboto" panose="02000000000000000000" pitchFamily="2"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snapToGrid="0">
      <p:cViewPr varScale="1">
        <p:scale>
          <a:sx n="50" d="100"/>
          <a:sy n="50" d="100"/>
        </p:scale>
        <p:origin x="22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tableStyles" Target="tableStyles.xml"/><Relationship Id="rId10" Type="http://schemas.openxmlformats.org/officeDocument/2006/relationships/font" Target="fonts/font6.fntdata"/><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991591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568006" y="22187"/>
            <a:ext cx="1187004" cy="395419"/>
          </a:xfrm>
          <a:prstGeom prst="rect">
            <a:avLst/>
          </a:prstGeom>
        </p:spPr>
      </p:pic>
      <p:pic>
        <p:nvPicPr>
          <p:cNvPr id="23" name="Imagen 22">
            <a:extLst>
              <a:ext uri="{FF2B5EF4-FFF2-40B4-BE49-F238E27FC236}">
                <a16:creationId xmlns:a16="http://schemas.microsoft.com/office/drawing/2014/main" id="{A7B18005-633E-4AC1-9A98-7F1906ADFD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48408" y="-130144"/>
            <a:ext cx="665614" cy="717616"/>
          </a:xfrm>
          <a:prstGeom prst="rect">
            <a:avLst/>
          </a:prstGeom>
        </p:spPr>
      </p:pic>
      <p:sp>
        <p:nvSpPr>
          <p:cNvPr id="32" name="Rectángulo 31">
            <a:extLst>
              <a:ext uri="{FF2B5EF4-FFF2-40B4-BE49-F238E27FC236}">
                <a16:creationId xmlns:a16="http://schemas.microsoft.com/office/drawing/2014/main" id="{BDB37753-43BD-412D-A2EA-3F055E73F432}"/>
              </a:ext>
            </a:extLst>
          </p:cNvPr>
          <p:cNvSpPr/>
          <p:nvPr/>
        </p:nvSpPr>
        <p:spPr>
          <a:xfrm>
            <a:off x="2417536" y="1142612"/>
            <a:ext cx="2637260"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400" b="1" i="0" u="none" strike="noStrike" kern="0" cap="none" spc="0" normalizeH="0" baseline="0" noProof="0" dirty="0">
                <a:ln>
                  <a:noFill/>
                </a:ln>
                <a:solidFill>
                  <a:srgbClr val="CC6600"/>
                </a:solidFill>
                <a:effectLst/>
                <a:uLnTx/>
                <a:uFillTx/>
                <a:latin typeface="Arial"/>
                <a:cs typeface="Arial"/>
                <a:sym typeface="Arial"/>
              </a:rPr>
              <a:t>NOMBRE  DEL INTANGIBLE </a:t>
            </a:r>
          </a:p>
        </p:txBody>
      </p:sp>
      <p:sp>
        <p:nvSpPr>
          <p:cNvPr id="15" name="Rectángulo 14">
            <a:extLst>
              <a:ext uri="{FF2B5EF4-FFF2-40B4-BE49-F238E27FC236}">
                <a16:creationId xmlns:a16="http://schemas.microsoft.com/office/drawing/2014/main" id="{5174F4CA-13F1-4488-B042-42C5A72A7CDB}"/>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21" name="Rectángulo 20">
            <a:extLst>
              <a:ext uri="{FF2B5EF4-FFF2-40B4-BE49-F238E27FC236}">
                <a16:creationId xmlns:a16="http://schemas.microsoft.com/office/drawing/2014/main" id="{22D8E011-D110-431A-A48C-53C935ABA8C7}"/>
              </a:ext>
            </a:extLst>
          </p:cNvPr>
          <p:cNvSpPr/>
          <p:nvPr/>
        </p:nvSpPr>
        <p:spPr>
          <a:xfrm>
            <a:off x="612454" y="543909"/>
            <a:ext cx="2852063" cy="553998"/>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CLAVE: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ICAT-CHIL1</a:t>
            </a: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a:t>
            </a:r>
            <a:endPar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INMATERIALES CULTURALES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SUBCATEGORIA: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USOS SOCIALES</a:t>
            </a:r>
          </a:p>
        </p:txBody>
      </p:sp>
      <p:sp>
        <p:nvSpPr>
          <p:cNvPr id="3" name="Rectángulo 2">
            <a:extLst>
              <a:ext uri="{FF2B5EF4-FFF2-40B4-BE49-F238E27FC236}">
                <a16:creationId xmlns:a16="http://schemas.microsoft.com/office/drawing/2014/main" id="{4386E040-5EEC-48EC-B7CA-490CB9A91E36}"/>
              </a:ext>
            </a:extLst>
          </p:cNvPr>
          <p:cNvSpPr/>
          <p:nvPr/>
        </p:nvSpPr>
        <p:spPr>
          <a:xfrm>
            <a:off x="73724" y="2659201"/>
            <a:ext cx="6613679"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El término barbacoa hace referencia principalmente al método tradicional usado para preparar diversas carnes, de oveja, vacuno, cabra y eventualmente de conejo, de pollo, de pescado, de venado y hasta de iguana, cociéndolas en su propio jugo o al vapor.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Es en el centro de México, Hidalgo, donde surge el método considerado como tradicional y que es el más difundido.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Los habitantes del estado de Hidalgo en especial  de Chilcuautla lo consideran su platillo tradicional. Hoy en día puede hablarse de una industria local derivada de la preparación de este alimento, el cual es apreciado tanto por nacionales como por extranjeros, y que es servido en restaurantes locales, así como en los estados vecinos.</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Un ritual que exige paciencia</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Lo bueno toma su tiempo. Y preparar barbacoa es un ritual sagrado. </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¿En qué consiste?</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1. Lo primero es elegir al cordero. Debe tener menos de un año y pesar de 30 a 40 kilos. Se le quita la piel y se deja orear a la intemperie durante unas 5 horas. Se corta en pedazos (espaldilla, espinazo, pierna, etc.)</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2. Luego se hace un hoyo en la tierra. Debe medir un metro de profundidad y 60 centímetros de diámetro. Este hoyo servirá como horno, así que se le colocan piedras de tezontle para conservar bien el calor.</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3. Se enciende leña en el horno y se deja consumir hasta que las brasas estén al rojo vivo. Esto es un proceso que dura aproximadamente 4 horas.</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4. Las paredes del horno se recubren con pencas de maguey asadas. En las brasas se pone una olla con vegetales. Aunque en realidad las recetas varían de acuerdo a la familia que lo prepare, los ingredientes más comunes son: garbanzos, arroz, cebolla, chiles y especias. En esta olla caerán, además, todos los jugos de la carne que darán origen al famoso consomé de barbacoa. </a:t>
            </a:r>
          </a:p>
        </p:txBody>
      </p:sp>
      <p:sp>
        <p:nvSpPr>
          <p:cNvPr id="25" name="Rectángulo 24">
            <a:extLst>
              <a:ext uri="{FF2B5EF4-FFF2-40B4-BE49-F238E27FC236}">
                <a16:creationId xmlns:a16="http://schemas.microsoft.com/office/drawing/2014/main" id="{34D832C1-5DC6-4B2E-8754-C730CE820818}"/>
              </a:ext>
            </a:extLst>
          </p:cNvPr>
          <p:cNvSpPr/>
          <p:nvPr/>
        </p:nvSpPr>
        <p:spPr>
          <a:xfrm>
            <a:off x="73724" y="1442397"/>
            <a:ext cx="2510624" cy="64633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LUGAR: </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UBICACIÓN: </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Hidalgo</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CORDENADAS: </a:t>
            </a:r>
            <a:endPar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sp>
        <p:nvSpPr>
          <p:cNvPr id="12" name="Rectángulo 11">
            <a:extLst>
              <a:ext uri="{FF2B5EF4-FFF2-40B4-BE49-F238E27FC236}">
                <a16:creationId xmlns:a16="http://schemas.microsoft.com/office/drawing/2014/main" id="{63B0CFFE-887A-48DF-9DE2-25BC3078AF9F}"/>
              </a:ext>
            </a:extLst>
          </p:cNvPr>
          <p:cNvSpPr/>
          <p:nvPr/>
        </p:nvSpPr>
        <p:spPr>
          <a:xfrm>
            <a:off x="2694856" y="361766"/>
            <a:ext cx="208262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MANIFESTACIONES INTANGIBLES</a:t>
            </a:r>
          </a:p>
        </p:txBody>
      </p:sp>
      <p:sp>
        <p:nvSpPr>
          <p:cNvPr id="13" name="Rectángulo 12">
            <a:extLst>
              <a:ext uri="{FF2B5EF4-FFF2-40B4-BE49-F238E27FC236}">
                <a16:creationId xmlns:a16="http://schemas.microsoft.com/office/drawing/2014/main" id="{F109D8D3-C86C-463D-A053-445BE58AC716}"/>
              </a:ext>
            </a:extLst>
          </p:cNvPr>
          <p:cNvSpPr/>
          <p:nvPr/>
        </p:nvSpPr>
        <p:spPr>
          <a:xfrm>
            <a:off x="5811233" y="801505"/>
            <a:ext cx="689612"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PAG. 1</a:t>
            </a: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p:txBody>
      </p:sp>
      <p:sp>
        <p:nvSpPr>
          <p:cNvPr id="14" name="Rectángulo 13">
            <a:extLst>
              <a:ext uri="{FF2B5EF4-FFF2-40B4-BE49-F238E27FC236}">
                <a16:creationId xmlns:a16="http://schemas.microsoft.com/office/drawing/2014/main" id="{CBCF0B22-30D0-401B-83C5-041AD75ACBA8}"/>
              </a:ext>
            </a:extLst>
          </p:cNvPr>
          <p:cNvSpPr/>
          <p:nvPr/>
        </p:nvSpPr>
        <p:spPr>
          <a:xfrm>
            <a:off x="79874" y="2316395"/>
            <a:ext cx="1064715" cy="335156"/>
          </a:xfrm>
          <a:prstGeom prst="rect">
            <a:avLst/>
          </a:prstGeom>
        </p:spPr>
        <p:txBody>
          <a:bodyPr wrap="none">
            <a:spAutoFit/>
          </a:bodyPr>
          <a:lstStyle/>
          <a:p>
            <a:pPr marL="0" marR="0" lvl="0" indent="0" algn="just" defTabSz="914400" rtl="0" eaLnBrk="1" fontAlgn="auto" latinLnBrk="0" hangingPunct="1">
              <a:lnSpc>
                <a:spcPct val="150000"/>
              </a:lnSpc>
              <a:spcBef>
                <a:spcPts val="0"/>
              </a:spcBef>
              <a:spcAft>
                <a:spcPts val="800"/>
              </a:spcAft>
              <a:buClr>
                <a:srgbClr val="000000"/>
              </a:buClr>
              <a:buSzTx/>
              <a:buFont typeface="Arial"/>
              <a:buNone/>
              <a:tabLst/>
              <a:defRPr/>
            </a:pPr>
            <a:r>
              <a:rPr kumimoji="0" lang="es-419" sz="1200" b="1" i="0" u="none" strike="noStrike" kern="0" cap="none" spc="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sym typeface="Arial"/>
              </a:rPr>
              <a:t>Descripción</a:t>
            </a:r>
            <a:endParaRPr kumimoji="0" lang="es-MX" sz="1200" b="0" i="0" u="none" strike="noStrike" kern="0" cap="none" spc="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sym typeface="Arial"/>
            </a:endParaRPr>
          </a:p>
        </p:txBody>
      </p:sp>
      <p:pic>
        <p:nvPicPr>
          <p:cNvPr id="16" name="Imagen 15">
            <a:extLst>
              <a:ext uri="{FF2B5EF4-FFF2-40B4-BE49-F238E27FC236}">
                <a16:creationId xmlns:a16="http://schemas.microsoft.com/office/drawing/2014/main" id="{D58F397D-ED29-4A15-8461-9293ABACFFFE}"/>
              </a:ext>
            </a:extLst>
          </p:cNvPr>
          <p:cNvPicPr>
            <a:picLocks noChangeAspect="1"/>
          </p:cNvPicPr>
          <p:nvPr/>
        </p:nvPicPr>
        <p:blipFill>
          <a:blip r:embed="rId5"/>
          <a:stretch>
            <a:fillRect/>
          </a:stretch>
        </p:blipFill>
        <p:spPr>
          <a:xfrm>
            <a:off x="6414022" y="40760"/>
            <a:ext cx="443978" cy="364201"/>
          </a:xfrm>
          <a:prstGeom prst="rect">
            <a:avLst/>
          </a:prstGeom>
        </p:spPr>
      </p:pic>
      <p:sp>
        <p:nvSpPr>
          <p:cNvPr id="17" name="Rectángulo 16">
            <a:extLst>
              <a:ext uri="{FF2B5EF4-FFF2-40B4-BE49-F238E27FC236}">
                <a16:creationId xmlns:a16="http://schemas.microsoft.com/office/drawing/2014/main" id="{936E0068-BEC9-4930-A8F4-B16A3454C8C8}"/>
              </a:ext>
            </a:extLst>
          </p:cNvPr>
          <p:cNvSpPr/>
          <p:nvPr/>
        </p:nvSpPr>
        <p:spPr>
          <a:xfrm>
            <a:off x="1697255" y="-14281"/>
            <a:ext cx="4077824" cy="461665"/>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DEL VALLE DE MEZQUITAL</a:t>
            </a:r>
          </a:p>
        </p:txBody>
      </p:sp>
    </p:spTree>
    <p:extLst>
      <p:ext uri="{BB962C8B-B14F-4D97-AF65-F5344CB8AC3E}">
        <p14:creationId xmlns:p14="http://schemas.microsoft.com/office/powerpoint/2010/main" val="3305529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074484F6-61DE-446C-AD8B-2D03A6BDAA18}"/>
              </a:ext>
            </a:extLst>
          </p:cNvPr>
          <p:cNvSpPr txBox="1"/>
          <p:nvPr/>
        </p:nvSpPr>
        <p:spPr>
          <a:xfrm>
            <a:off x="667745" y="553587"/>
            <a:ext cx="5848350" cy="360098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En la barbacoa nada de desperdicia</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5.Se coloca una rejilla encima de la olla. Después se envuelven las piezas de carne de borrego en las pencas. Nada debe desperdiciarse y toda la carne se aprovecha.</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6.Los trozos de carne se cubren con más pencas de maguey y se tapa el horno con las mismas, un plástico y una capa de tierra. No debe quedar ningún hueco para que no se escape el calor ni el vapor.</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7.Se deja cocer a fuego lento durante toda la noche (10 horas aproximadamente).</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8.A la mañana siguiente, el ritual continúa. Las familias se reúnen a desayunar alrededor del horno. Un invitado es el encargado de destapar el hoyo y tomar el primer trozo de carne. Ésta debe quedar muy suavecita. Y por eso se saca con cuidado pues podría deshacerse.</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0" i="0" u="none" strike="noStrike" kern="0" cap="none" spc="0" normalizeH="0" baseline="0" noProof="0" dirty="0">
                <a:ln>
                  <a:noFill/>
                </a:ln>
                <a:solidFill>
                  <a:srgbClr val="000000"/>
                </a:solidFill>
                <a:effectLst/>
                <a:uLnTx/>
                <a:uFillTx/>
                <a:latin typeface="Arial"/>
                <a:cs typeface="Arial"/>
                <a:sym typeface="Arial"/>
              </a:rPr>
              <a:t>9.Se retira toda la carne y se descubre la olla con el exquisito consomé de barbacoa en su interior. Listo para servirse con un poco de cilantro y cebolla.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BankGothic Lt BT" panose="020B0607020203060204"/>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BankGothic Lt BT" panose="020B0607020203060204"/>
              <a:cs typeface="Arial"/>
              <a:sym typeface="Arial"/>
            </a:endParaRPr>
          </a:p>
        </p:txBody>
      </p:sp>
      <p:pic>
        <p:nvPicPr>
          <p:cNvPr id="5" name="Imagen 4">
            <a:extLst>
              <a:ext uri="{FF2B5EF4-FFF2-40B4-BE49-F238E27FC236}">
                <a16:creationId xmlns:a16="http://schemas.microsoft.com/office/drawing/2014/main" id="{9E2DB315-A7A1-45AB-9F38-00AC73C3F227}"/>
              </a:ext>
            </a:extLst>
          </p:cNvPr>
          <p:cNvPicPr>
            <a:picLocks noChangeAspect="1"/>
          </p:cNvPicPr>
          <p:nvPr/>
        </p:nvPicPr>
        <p:blipFill>
          <a:blip r:embed="rId2"/>
          <a:stretch>
            <a:fillRect/>
          </a:stretch>
        </p:blipFill>
        <p:spPr>
          <a:xfrm>
            <a:off x="1104900" y="4572000"/>
            <a:ext cx="5219700" cy="3490674"/>
          </a:xfrm>
          <a:prstGeom prst="rect">
            <a:avLst/>
          </a:prstGeom>
        </p:spPr>
      </p:pic>
    </p:spTree>
    <p:extLst>
      <p:ext uri="{BB962C8B-B14F-4D97-AF65-F5344CB8AC3E}">
        <p14:creationId xmlns:p14="http://schemas.microsoft.com/office/powerpoint/2010/main" val="3574192693"/>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2109</TotalTime>
  <Words>589</Words>
  <Application>Microsoft Office PowerPoint</Application>
  <PresentationFormat>Carta (216 x 279 mm)</PresentationFormat>
  <Paragraphs>36</Paragraphs>
  <Slides>2</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BankGothic Lt BT</vt:lpstr>
      <vt:lpstr>Dosis</vt:lpstr>
      <vt:lpstr>Arial</vt:lpstr>
      <vt:lpstr>Roboto</vt:lpstr>
      <vt:lpstr>William template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Alma Delia Tovar</cp:lastModifiedBy>
  <cp:revision>106</cp:revision>
  <dcterms:modified xsi:type="dcterms:W3CDTF">2021-12-01T18:00:41Z</dcterms:modified>
</cp:coreProperties>
</file>