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4"/>
  </p:notesMasterIdLst>
  <p:sldIdLst>
    <p:sldId id="283" r:id="rId2"/>
    <p:sldId id="264" r:id="rId3"/>
  </p:sldIdLst>
  <p:sldSz cx="6858000" cy="9144000" type="letter"/>
  <p:notesSz cx="6858000" cy="9144000"/>
  <p:embeddedFontLst>
    <p:embeddedFont>
      <p:font typeface="Dosis" pitchFamily="2" charset="0"/>
      <p:regular r:id="rId5"/>
      <p:bold r:id="rId6"/>
    </p:embeddedFont>
    <p:embeddedFont>
      <p:font typeface="Roboto" panose="02000000000000000000" pitchFamily="2"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snapToGrid="0">
      <p:cViewPr varScale="1">
        <p:scale>
          <a:sx n="50" d="100"/>
          <a:sy n="50" d="100"/>
        </p:scale>
        <p:origin x="22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37076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568006" y="22187"/>
            <a:ext cx="1187004" cy="395419"/>
          </a:xfrm>
          <a:prstGeom prst="rect">
            <a:avLst/>
          </a:prstGeom>
        </p:spPr>
      </p:pic>
      <p:pic>
        <p:nvPicPr>
          <p:cNvPr id="23" name="Imagen 22">
            <a:extLst>
              <a:ext uri="{FF2B5EF4-FFF2-40B4-BE49-F238E27FC236}">
                <a16:creationId xmlns:a16="http://schemas.microsoft.com/office/drawing/2014/main" id="{A7B18005-633E-4AC1-9A98-7F1906ADF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8408" y="-130144"/>
            <a:ext cx="665614" cy="717616"/>
          </a:xfrm>
          <a:prstGeom prst="rect">
            <a:avLst/>
          </a:prstGeom>
        </p:spPr>
      </p:pic>
      <p:sp>
        <p:nvSpPr>
          <p:cNvPr id="32" name="Rectángulo 31">
            <a:extLst>
              <a:ext uri="{FF2B5EF4-FFF2-40B4-BE49-F238E27FC236}">
                <a16:creationId xmlns:a16="http://schemas.microsoft.com/office/drawing/2014/main" id="{BDB37753-43BD-412D-A2EA-3F055E73F432}"/>
              </a:ext>
            </a:extLst>
          </p:cNvPr>
          <p:cNvSpPr/>
          <p:nvPr/>
        </p:nvSpPr>
        <p:spPr>
          <a:xfrm>
            <a:off x="2417536" y="1142612"/>
            <a:ext cx="2637260"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400" b="1" i="0" u="none" strike="noStrike" kern="0" cap="none" spc="0" normalizeH="0" baseline="0" noProof="0" dirty="0">
                <a:ln>
                  <a:noFill/>
                </a:ln>
                <a:solidFill>
                  <a:srgbClr val="CC6600"/>
                </a:solidFill>
                <a:effectLst/>
                <a:uLnTx/>
                <a:uFillTx/>
                <a:latin typeface="Arial"/>
                <a:cs typeface="Arial"/>
                <a:sym typeface="Arial"/>
              </a:rPr>
              <a:t>NOMBRE  DEL INTANGIBLE </a:t>
            </a:r>
          </a:p>
        </p:txBody>
      </p:sp>
      <p:sp>
        <p:nvSpPr>
          <p:cNvPr id="15" name="Rectángulo 14">
            <a:extLst>
              <a:ext uri="{FF2B5EF4-FFF2-40B4-BE49-F238E27FC236}">
                <a16:creationId xmlns:a16="http://schemas.microsoft.com/office/drawing/2014/main" id="{5174F4CA-13F1-4488-B042-42C5A72A7CDB}"/>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21" name="Rectángulo 20">
            <a:extLst>
              <a:ext uri="{FF2B5EF4-FFF2-40B4-BE49-F238E27FC236}">
                <a16:creationId xmlns:a16="http://schemas.microsoft.com/office/drawing/2014/main" id="{22D8E011-D110-431A-A48C-53C935ABA8C7}"/>
              </a:ext>
            </a:extLst>
          </p:cNvPr>
          <p:cNvSpPr/>
          <p:nvPr/>
        </p:nvSpPr>
        <p:spPr>
          <a:xfrm>
            <a:off x="612454" y="543909"/>
            <a:ext cx="2852063" cy="55399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CLAVE: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ICNU-CHIL01</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INMATERIALES CULTURALES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SUBCATEGORIA: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USOS SOCIALES</a:t>
            </a:r>
          </a:p>
        </p:txBody>
      </p:sp>
      <p:sp>
        <p:nvSpPr>
          <p:cNvPr id="25" name="Rectángulo 24">
            <a:extLst>
              <a:ext uri="{FF2B5EF4-FFF2-40B4-BE49-F238E27FC236}">
                <a16:creationId xmlns:a16="http://schemas.microsoft.com/office/drawing/2014/main" id="{34D832C1-5DC6-4B2E-8754-C730CE820818}"/>
              </a:ext>
            </a:extLst>
          </p:cNvPr>
          <p:cNvSpPr/>
          <p:nvPr/>
        </p:nvSpPr>
        <p:spPr>
          <a:xfrm>
            <a:off x="73724" y="1442397"/>
            <a:ext cx="2510624"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LUGAR: </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UBICACIÓN: </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Hidalgo</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CORDENADAS: </a:t>
            </a:r>
            <a:endPar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sp>
        <p:nvSpPr>
          <p:cNvPr id="12" name="Rectángulo 11">
            <a:extLst>
              <a:ext uri="{FF2B5EF4-FFF2-40B4-BE49-F238E27FC236}">
                <a16:creationId xmlns:a16="http://schemas.microsoft.com/office/drawing/2014/main" id="{63B0CFFE-887A-48DF-9DE2-25BC3078AF9F}"/>
              </a:ext>
            </a:extLst>
          </p:cNvPr>
          <p:cNvSpPr/>
          <p:nvPr/>
        </p:nvSpPr>
        <p:spPr>
          <a:xfrm>
            <a:off x="2694856" y="361766"/>
            <a:ext cx="208262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MANIFESTACIONES INTANGIBLES</a:t>
            </a:r>
          </a:p>
        </p:txBody>
      </p:sp>
      <p:sp>
        <p:nvSpPr>
          <p:cNvPr id="13" name="Rectángulo 12">
            <a:extLst>
              <a:ext uri="{FF2B5EF4-FFF2-40B4-BE49-F238E27FC236}">
                <a16:creationId xmlns:a16="http://schemas.microsoft.com/office/drawing/2014/main" id="{F109D8D3-C86C-463D-A053-445BE58AC716}"/>
              </a:ext>
            </a:extLst>
          </p:cNvPr>
          <p:cNvSpPr/>
          <p:nvPr/>
        </p:nvSpPr>
        <p:spPr>
          <a:xfrm>
            <a:off x="5811233" y="801505"/>
            <a:ext cx="689612"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PAG. 1</a:t>
            </a: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p:txBody>
      </p:sp>
      <p:sp>
        <p:nvSpPr>
          <p:cNvPr id="14" name="Rectángulo 13">
            <a:extLst>
              <a:ext uri="{FF2B5EF4-FFF2-40B4-BE49-F238E27FC236}">
                <a16:creationId xmlns:a16="http://schemas.microsoft.com/office/drawing/2014/main" id="{CBCF0B22-30D0-401B-83C5-041AD75ACBA8}"/>
              </a:ext>
            </a:extLst>
          </p:cNvPr>
          <p:cNvSpPr/>
          <p:nvPr/>
        </p:nvSpPr>
        <p:spPr>
          <a:xfrm>
            <a:off x="79874" y="2316395"/>
            <a:ext cx="1064715" cy="335156"/>
          </a:xfrm>
          <a:prstGeom prst="rect">
            <a:avLst/>
          </a:prstGeom>
        </p:spPr>
        <p:txBody>
          <a:bodyPr wrap="none">
            <a:spAutoFit/>
          </a:bodyPr>
          <a:lstStyle/>
          <a:p>
            <a:pPr marL="0" marR="0" lvl="0" indent="0" algn="just" defTabSz="914400" rtl="0" eaLnBrk="1" fontAlgn="auto" latinLnBrk="0" hangingPunct="1">
              <a:lnSpc>
                <a:spcPct val="150000"/>
              </a:lnSpc>
              <a:spcBef>
                <a:spcPts val="0"/>
              </a:spcBef>
              <a:spcAft>
                <a:spcPts val="800"/>
              </a:spcAft>
              <a:buClr>
                <a:srgbClr val="000000"/>
              </a:buClr>
              <a:buSzTx/>
              <a:buFont typeface="Arial"/>
              <a:buNone/>
              <a:tabLst/>
              <a:defRPr/>
            </a:pPr>
            <a:r>
              <a:rPr kumimoji="0" lang="es-419" sz="1200" b="1" i="0" u="none" strike="noStrike" kern="0" cap="none" spc="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sym typeface="Arial"/>
              </a:rPr>
              <a:t>Descripción</a:t>
            </a:r>
            <a:endParaRPr kumimoji="0" lang="es-MX" sz="1200" b="0" i="0" u="none" strike="noStrike" kern="0" cap="none" spc="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sym typeface="Arial"/>
            </a:endParaRPr>
          </a:p>
        </p:txBody>
      </p:sp>
      <p:pic>
        <p:nvPicPr>
          <p:cNvPr id="16" name="Imagen 15">
            <a:extLst>
              <a:ext uri="{FF2B5EF4-FFF2-40B4-BE49-F238E27FC236}">
                <a16:creationId xmlns:a16="http://schemas.microsoft.com/office/drawing/2014/main" id="{D58F397D-ED29-4A15-8461-9293ABACFFFE}"/>
              </a:ext>
            </a:extLst>
          </p:cNvPr>
          <p:cNvPicPr>
            <a:picLocks noChangeAspect="1"/>
          </p:cNvPicPr>
          <p:nvPr/>
        </p:nvPicPr>
        <p:blipFill>
          <a:blip r:embed="rId5"/>
          <a:stretch>
            <a:fillRect/>
          </a:stretch>
        </p:blipFill>
        <p:spPr>
          <a:xfrm>
            <a:off x="6414022" y="40760"/>
            <a:ext cx="443978" cy="364201"/>
          </a:xfrm>
          <a:prstGeom prst="rect">
            <a:avLst/>
          </a:prstGeom>
        </p:spPr>
      </p:pic>
      <p:sp>
        <p:nvSpPr>
          <p:cNvPr id="17" name="Rectángulo 16">
            <a:extLst>
              <a:ext uri="{FF2B5EF4-FFF2-40B4-BE49-F238E27FC236}">
                <a16:creationId xmlns:a16="http://schemas.microsoft.com/office/drawing/2014/main" id="{936E0068-BEC9-4930-A8F4-B16A3454C8C8}"/>
              </a:ext>
            </a:extLst>
          </p:cNvPr>
          <p:cNvSpPr/>
          <p:nvPr/>
        </p:nvSpPr>
        <p:spPr>
          <a:xfrm>
            <a:off x="1697255" y="-14281"/>
            <a:ext cx="4077824" cy="461665"/>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DEL VALLE DE MEZQUITAL</a:t>
            </a:r>
          </a:p>
        </p:txBody>
      </p:sp>
      <p:sp>
        <p:nvSpPr>
          <p:cNvPr id="20" name="CuadroTexto 19">
            <a:extLst>
              <a:ext uri="{FF2B5EF4-FFF2-40B4-BE49-F238E27FC236}">
                <a16:creationId xmlns:a16="http://schemas.microsoft.com/office/drawing/2014/main" id="{45B961E5-C88E-4D51-A1BC-7E0DA841184D}"/>
              </a:ext>
            </a:extLst>
          </p:cNvPr>
          <p:cNvSpPr txBox="1"/>
          <p:nvPr/>
        </p:nvSpPr>
        <p:spPr>
          <a:xfrm>
            <a:off x="73724" y="2651551"/>
            <a:ext cx="6429968" cy="249299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Las prácticas religiosas de un pueblo constituyen parte fundamental de su cultura, expresan sentimientos de pertenencia y unión en las poblaciones. Las manifestaciones religiosas comúnmente entrelazan la identidad a la expresión de la devoción, siendo ricas en su particularidad dentro de las poblaciones rurales, tal es el caso de la festividad del Señor de Jalpan, máximo símbolo de la religiosidad popular en Chilcuautla, Hidalgo. Sin embargo, ¿puede considerarse que la devoción al Señor de Jalpan es el resultado del proceso de reestructuración de la concepción y la práctica religiosa del grupo otomí en Chilcuautla durante la etapa colonial, en el que además de sintetizar las sobrevivencias de la ideología </a:t>
            </a:r>
            <a:r>
              <a:rPr kumimoji="0" lang="es-MX" sz="1200" b="0" i="0" u="none" strike="noStrike" kern="0" cap="none" spc="0" normalizeH="0" baseline="0" noProof="0" dirty="0" err="1">
                <a:ln>
                  <a:noFill/>
                </a:ln>
                <a:solidFill>
                  <a:srgbClr val="000000"/>
                </a:solidFill>
                <a:effectLst/>
                <a:uLnTx/>
                <a:uFillTx/>
                <a:latin typeface="Arial"/>
                <a:cs typeface="Arial"/>
                <a:sym typeface="Arial"/>
              </a:rPr>
              <a:t>hñähňu</a:t>
            </a:r>
            <a:r>
              <a:rPr kumimoji="0" lang="es-MX" sz="1200" b="0" i="0" u="none" strike="noStrike" kern="0" cap="none" spc="0" normalizeH="0" baseline="0" noProof="0" dirty="0">
                <a:ln>
                  <a:noFill/>
                </a:ln>
                <a:solidFill>
                  <a:srgbClr val="000000"/>
                </a:solidFill>
                <a:effectLst/>
                <a:uLnTx/>
                <a:uFillTx/>
                <a:latin typeface="Arial"/>
                <a:cs typeface="Arial"/>
                <a:sym typeface="Arial"/>
              </a:rPr>
              <a:t> precortesiana se integró la cosmovisión católica?, o por el contrario, ¿se trata de una devoción enraizada en la memoria colectiva sólo a partir de los preceptos de la religión católica adentrados entre los otomíes a partir del proceso evangelizador? Esta cuestión va más allá de negar o exaltar los resultados de la labor de conversión de los religiosos agustinos en la zona de Chilcuautla. </a:t>
            </a:r>
          </a:p>
        </p:txBody>
      </p:sp>
      <p:sp>
        <p:nvSpPr>
          <p:cNvPr id="22" name="CuadroTexto 21">
            <a:extLst>
              <a:ext uri="{FF2B5EF4-FFF2-40B4-BE49-F238E27FC236}">
                <a16:creationId xmlns:a16="http://schemas.microsoft.com/office/drawing/2014/main" id="{3DB9F80F-F090-46C3-9688-8CD8E9542454}"/>
              </a:ext>
            </a:extLst>
          </p:cNvPr>
          <p:cNvSpPr txBox="1"/>
          <p:nvPr/>
        </p:nvSpPr>
        <p:spPr>
          <a:xfrm>
            <a:off x="73724" y="5163192"/>
            <a:ext cx="6340298" cy="230832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Se trata de integrar en este proceso la idea de que la cultura y sus manifestaciones se encuentran en constante cambio, reescribiéndose y reinterpretándose junto con los actores sociales, que son los encargados de construir su pertenencia al territorio, al grupo y a la ideología a partir de los símbolos de identidad colectiva que, como en el caso del Señor de Jalpan expresan, la religiosidad de la población. esta ceremonia se lleva a cabo en la actualidad y es cono cada como "la Ceremonia de la Luminaria. en nuestros días esta es una de las festividades más conocidas de este pueblo. Empero, llegado el momento de su traslado el 7 de septiembre del mismo año hacia la iglesia del Carmen de acuerdo en la tradición, la imagen se volvió pesada y fue imposible cargarla hasta el que seria su lugar definitivo, ésta fue considerada por la población como una señal de que el Cristo no quería abandonar la iglesia principal, por lo que en ella se le destino una capilla en donde se encuentra hasta este momento. </a:t>
            </a:r>
          </a:p>
        </p:txBody>
      </p:sp>
    </p:spTree>
    <p:extLst>
      <p:ext uri="{BB962C8B-B14F-4D97-AF65-F5344CB8AC3E}">
        <p14:creationId xmlns:p14="http://schemas.microsoft.com/office/powerpoint/2010/main" val="4249165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26A2B29-865B-4C16-ACA9-662A6E4E0DA5}"/>
              </a:ext>
            </a:extLst>
          </p:cNvPr>
          <p:cNvSpPr txBox="1"/>
          <p:nvPr/>
        </p:nvSpPr>
        <p:spPr>
          <a:xfrm>
            <a:off x="328114" y="1457012"/>
            <a:ext cx="6099981" cy="323165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Este suceso es conmemorado por la población con la procesión más grande que se lleva a cabo desde 1946, en la cual todos los barrios son representados a través de arcos florales que simbolizan la entrada del Señor de Jalpan a todas las comunidades. Es de suma importancia tener presente que el momento en el que inició la devoción en tomo al Señor de Jalpan fue el momento del impacto de las reformas borbónicas en la Nueva España y por ende en los pueblos de indios. A partir de ellas se llevaron a cabo cambios importantes dentro de la vida de los pueblos, como fue el caso de la secularización de las parroquias en 1754 y 1755. y la supresión de las cofradías y hermandades como política de la Corona española. Por lo tanto, se trata de un momento de tensión en el que la población requería de consolidar sus lazos de identidad colectiva la situación política y social de la etapa novohispana debemos aunar la características particulares del panorama religiosa novohispano que fue sumamente complejo, ya que deviene de la fusión y reinterpretación de los cultos mesoamericanos y de la liturgia católica implantada mediante el proceso de evangelización y conversión de los indígenas. Esta reformulación de los conceptos y creencias religiosas, con un claro trasfondo sincrético, permed la vida religiosa novohispana, en la cual las imágenes jugaron un papel preponderante.</a:t>
            </a:r>
          </a:p>
        </p:txBody>
      </p:sp>
    </p:spTree>
    <p:extLst>
      <p:ext uri="{BB962C8B-B14F-4D97-AF65-F5344CB8AC3E}">
        <p14:creationId xmlns:p14="http://schemas.microsoft.com/office/powerpoint/2010/main" val="119844439"/>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2109</TotalTime>
  <Words>664</Words>
  <Application>Microsoft Office PowerPoint</Application>
  <PresentationFormat>Carta (216 x 279 mm)</PresentationFormat>
  <Paragraphs>15</Paragraphs>
  <Slides>2</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Dosis</vt:lpstr>
      <vt:lpstr>Arial</vt:lpstr>
      <vt:lpstr>Roboto</vt:lpstr>
      <vt:lpstr>William template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Alma Delia Tovar</cp:lastModifiedBy>
  <cp:revision>107</cp:revision>
  <dcterms:modified xsi:type="dcterms:W3CDTF">2021-12-01T18:02:01Z</dcterms:modified>
</cp:coreProperties>
</file>