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Lst>
  <p:sldSz cy="9144000" cx="6858000"/>
  <p:notesSz cx="6858000" cy="9144000"/>
  <p:embeddedFontLst>
    <p:embeddedFont>
      <p:font typeface="Dosis"/>
      <p:regular r:id="rId6"/>
      <p:bold r:id="rId7"/>
    </p:embeddedFont>
    <p:embeddedFont>
      <p:font typeface="Roboto"/>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2" roundtripDataSignature="AMtx7mgCzIfyb/NCVZ/p+Grnz7yna/PHM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Roboto-boldItalic.fntdata"/><Relationship Id="rId10" Type="http://schemas.openxmlformats.org/officeDocument/2006/relationships/font" Target="fonts/Roboto-italic.fntdata"/><Relationship Id="rId12" Type="http://customschemas.google.com/relationships/presentationmetadata" Target="metadata"/><Relationship Id="rId9" Type="http://schemas.openxmlformats.org/officeDocument/2006/relationships/font" Target="fonts/Roboto-bold.fntdata"/><Relationship Id="rId5" Type="http://schemas.openxmlformats.org/officeDocument/2006/relationships/slide" Target="slides/slide1.xml"/><Relationship Id="rId6" Type="http://schemas.openxmlformats.org/officeDocument/2006/relationships/font" Target="fonts/Dosis-regular.fntdata"/><Relationship Id="rId7" Type="http://schemas.openxmlformats.org/officeDocument/2006/relationships/font" Target="fonts/Dosis-bold.fntdata"/><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3"/>
          <p:cNvSpPr/>
          <p:nvPr/>
        </p:nvSpPr>
        <p:spPr>
          <a:xfrm>
            <a:off x="-41306" y="-67733"/>
            <a:ext cx="2484469" cy="9270489"/>
          </a:xfrm>
          <a:custGeom>
            <a:rect b="b" l="l" r="r" t="t"/>
            <a:pathLst>
              <a:path extrusionOk="0" h="208586" w="132505">
                <a:moveTo>
                  <a:pt x="132505" y="207264"/>
                </a:moveTo>
                <a:lnTo>
                  <a:pt x="25063" y="0"/>
                </a:lnTo>
                <a:lnTo>
                  <a:pt x="0" y="202"/>
                </a:lnTo>
                <a:lnTo>
                  <a:pt x="1322" y="208586"/>
                </a:lnTo>
                <a:close/>
              </a:path>
            </a:pathLst>
          </a:custGeom>
          <a:solidFill>
            <a:srgbClr val="F3F3F3"/>
          </a:solidFill>
          <a:ln>
            <a:noFill/>
          </a:ln>
        </p:spPr>
      </p:sp>
      <p:sp>
        <p:nvSpPr>
          <p:cNvPr id="11" name="Google Shape;11;p3"/>
          <p:cNvSpPr/>
          <p:nvPr/>
        </p:nvSpPr>
        <p:spPr>
          <a:xfrm flipH="1">
            <a:off x="-677653" y="-31219"/>
            <a:ext cx="1319400" cy="1331733"/>
          </a:xfrm>
          <a:prstGeom prst="parallelogram">
            <a:avLst>
              <a:gd fmla="val 51542" name="adj"/>
            </a:avLst>
          </a:prstGeom>
          <a:solidFill>
            <a:srgbClr val="222222"/>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2" name="Google Shape;12;p3"/>
          <p:cNvSpPr/>
          <p:nvPr/>
        </p:nvSpPr>
        <p:spPr>
          <a:xfrm flipH="1">
            <a:off x="354101" y="-16933"/>
            <a:ext cx="388800" cy="1331733"/>
          </a:xfrm>
          <a:prstGeom prst="parallelogram">
            <a:avLst>
              <a:gd fmla="val 75009"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3" name="Google Shape;13;p3"/>
          <p:cNvSpPr/>
          <p:nvPr/>
        </p:nvSpPr>
        <p:spPr>
          <a:xfrm flipH="1">
            <a:off x="742781" y="8757067"/>
            <a:ext cx="6277275" cy="405333"/>
          </a:xfrm>
          <a:prstGeom prst="parallelogram">
            <a:avLst>
              <a:gd fmla="val 51542"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4" name="Google Shape;14;p3"/>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1pPr>
            <a:lvl2pPr indent="0" lvl="1"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2pPr>
            <a:lvl3pPr indent="0" lvl="2"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3pPr>
            <a:lvl4pPr indent="0" lvl="3"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4pPr>
            <a:lvl5pPr indent="0" lvl="4"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5pPr>
            <a:lvl6pPr indent="0" lvl="5"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6pPr>
            <a:lvl7pPr indent="0" lvl="6"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7pPr>
            <a:lvl8pPr indent="0" lvl="7"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8pPr>
            <a:lvl9pPr indent="0" lvl="8"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28675" y="490800"/>
            <a:ext cx="5043375" cy="1331733"/>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1pPr>
            <a:lvl2pPr lvl="1"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2pPr>
            <a:lvl3pPr lvl="2"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3pPr>
            <a:lvl4pPr lvl="3"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4pPr>
            <a:lvl5pPr lvl="4"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5pPr>
            <a:lvl6pPr lvl="5"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6pPr>
            <a:lvl7pPr lvl="6"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7pPr>
            <a:lvl8pPr lvl="7"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8pPr>
            <a:lvl9pPr lvl="8"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9pPr>
          </a:lstStyle>
          <a:p/>
        </p:txBody>
      </p:sp>
      <p:sp>
        <p:nvSpPr>
          <p:cNvPr id="7" name="Google Shape;7;p2"/>
          <p:cNvSpPr txBox="1"/>
          <p:nvPr>
            <p:ph idx="1" type="body"/>
          </p:nvPr>
        </p:nvSpPr>
        <p:spPr>
          <a:xfrm>
            <a:off x="828675" y="2133600"/>
            <a:ext cx="5686425" cy="6623467"/>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FF8700"/>
              </a:buClr>
              <a:buSzPts val="3000"/>
              <a:buFont typeface="Roboto"/>
              <a:buChar char="▸"/>
              <a:defRPr b="0" i="0" sz="3000" u="none" cap="none" strike="noStrike">
                <a:solidFill>
                  <a:srgbClr val="222222"/>
                </a:solidFill>
                <a:latin typeface="Roboto"/>
                <a:ea typeface="Roboto"/>
                <a:cs typeface="Roboto"/>
                <a:sym typeface="Roboto"/>
              </a:defRPr>
            </a:lvl1pPr>
            <a:lvl2pPr indent="-381000" lvl="1" marL="9144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2pPr>
            <a:lvl3pPr indent="-381000" lvl="2" marL="13716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3pPr>
            <a:lvl4pPr indent="-342900" lvl="3" marL="1828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4pPr>
            <a:lvl5pPr indent="-342900" lvl="4" marL="22860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5pPr>
            <a:lvl6pPr indent="-342900" lvl="5" marL="27432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6pPr>
            <a:lvl7pPr indent="-342900" lvl="6" marL="32004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7pPr>
            <a:lvl8pPr indent="-342900" lvl="7" marL="36576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8pPr>
            <a:lvl9pPr indent="-342900" lvl="8" marL="4114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9pPr>
          </a:lstStyle>
          <a:p/>
        </p:txBody>
      </p:sp>
      <p:sp>
        <p:nvSpPr>
          <p:cNvPr id="8" name="Google Shape;8;p2"/>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1pPr>
            <a:lvl2pPr indent="0" lvl="1"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2pPr>
            <a:lvl3pPr indent="0" lvl="2"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3pPr>
            <a:lvl4pPr indent="0" lvl="3"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4pPr>
            <a:lvl5pPr indent="0" lvl="4"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5pPr>
            <a:lvl6pPr indent="0" lvl="5"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6pPr>
            <a:lvl7pPr indent="0" lvl="6"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7pPr>
            <a:lvl8pPr indent="0" lvl="7"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8pPr>
            <a:lvl9pPr indent="0" lvl="8"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pic>
        <p:nvPicPr>
          <p:cNvPr id="19" name="Google Shape;19;p1"/>
          <p:cNvPicPr preferRelativeResize="0"/>
          <p:nvPr/>
        </p:nvPicPr>
        <p:blipFill rotWithShape="1">
          <a:blip r:embed="rId3">
            <a:alphaModFix/>
          </a:blip>
          <a:srcRect b="5061" l="0" r="18234" t="29397"/>
          <a:stretch/>
        </p:blipFill>
        <p:spPr>
          <a:xfrm>
            <a:off x="588698" y="62461"/>
            <a:ext cx="1187004" cy="395419"/>
          </a:xfrm>
          <a:prstGeom prst="rect">
            <a:avLst/>
          </a:prstGeom>
          <a:noFill/>
          <a:ln>
            <a:noFill/>
          </a:ln>
        </p:spPr>
      </p:pic>
      <p:pic>
        <p:nvPicPr>
          <p:cNvPr id="20" name="Google Shape;20;p1"/>
          <p:cNvPicPr preferRelativeResize="0"/>
          <p:nvPr/>
        </p:nvPicPr>
        <p:blipFill rotWithShape="1">
          <a:blip r:embed="rId4">
            <a:alphaModFix/>
          </a:blip>
          <a:srcRect b="0" l="0" r="0" t="0"/>
          <a:stretch/>
        </p:blipFill>
        <p:spPr>
          <a:xfrm>
            <a:off x="6078935" y="-166701"/>
            <a:ext cx="779065" cy="839930"/>
          </a:xfrm>
          <a:prstGeom prst="rect">
            <a:avLst/>
          </a:prstGeom>
          <a:noFill/>
          <a:ln>
            <a:noFill/>
          </a:ln>
        </p:spPr>
      </p:pic>
      <p:sp>
        <p:nvSpPr>
          <p:cNvPr id="21" name="Google Shape;21;p1"/>
          <p:cNvSpPr/>
          <p:nvPr/>
        </p:nvSpPr>
        <p:spPr>
          <a:xfrm>
            <a:off x="2358209" y="1274490"/>
            <a:ext cx="263726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s-MX" sz="1400" u="none" cap="none" strike="noStrike">
                <a:solidFill>
                  <a:srgbClr val="CC6600"/>
                </a:solidFill>
                <a:latin typeface="Arial"/>
                <a:ea typeface="Arial"/>
                <a:cs typeface="Arial"/>
                <a:sym typeface="Arial"/>
              </a:rPr>
              <a:t>NOMBRE  DEL INTANGIBLE </a:t>
            </a:r>
            <a:endParaRPr/>
          </a:p>
        </p:txBody>
      </p:sp>
      <p:sp>
        <p:nvSpPr>
          <p:cNvPr id="22" name="Google Shape;22;p1"/>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rgbClr val="FFFFFF"/>
              </a:solidFill>
              <a:latin typeface="Arial"/>
              <a:ea typeface="Arial"/>
              <a:cs typeface="Arial"/>
              <a:sym typeface="Arial"/>
            </a:endParaRPr>
          </a:p>
        </p:txBody>
      </p:sp>
      <p:sp>
        <p:nvSpPr>
          <p:cNvPr id="23" name="Google Shape;23;p1"/>
          <p:cNvSpPr/>
          <p:nvPr/>
        </p:nvSpPr>
        <p:spPr>
          <a:xfrm>
            <a:off x="588698" y="585888"/>
            <a:ext cx="2951944"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ICNU-CHIL01</a:t>
            </a:r>
            <a:endParaRPr/>
          </a:p>
          <a:p>
            <a:pPr indent="0" lvl="0" marL="0" marR="0" rtl="0" algn="l">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CATEGORIA: </a:t>
            </a:r>
            <a:r>
              <a:rPr b="0" i="0" lang="es-MX" sz="1000" u="none" cap="none" strike="noStrike">
                <a:solidFill>
                  <a:srgbClr val="000000"/>
                </a:solidFill>
                <a:latin typeface="Arial"/>
                <a:ea typeface="Arial"/>
                <a:cs typeface="Arial"/>
                <a:sym typeface="Arial"/>
              </a:rPr>
              <a:t>INMATERIALES CULTURALES</a:t>
            </a:r>
            <a:endParaRPr/>
          </a:p>
          <a:p>
            <a:pPr indent="0" lvl="0" marL="0" marR="0" rtl="0" algn="l">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SUBCATEGORIA: </a:t>
            </a:r>
            <a:r>
              <a:rPr b="0" i="0" lang="es-MX" sz="1000" u="none" cap="none" strike="noStrike">
                <a:solidFill>
                  <a:srgbClr val="000000"/>
                </a:solidFill>
                <a:latin typeface="Arial"/>
                <a:ea typeface="Arial"/>
                <a:cs typeface="Arial"/>
                <a:sym typeface="Arial"/>
              </a:rPr>
              <a:t>USOS SOCIALES</a:t>
            </a:r>
            <a:endParaRPr/>
          </a:p>
        </p:txBody>
      </p:sp>
      <p:sp>
        <p:nvSpPr>
          <p:cNvPr id="24" name="Google Shape;24;p1"/>
          <p:cNvSpPr/>
          <p:nvPr/>
        </p:nvSpPr>
        <p:spPr>
          <a:xfrm>
            <a:off x="1946024" y="-5569"/>
            <a:ext cx="3669777"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s-MX" sz="1200" u="none" cap="none" strike="noStrike">
                <a:solidFill>
                  <a:srgbClr val="000000"/>
                </a:solidFill>
                <a:latin typeface="Arial"/>
                <a:ea typeface="Arial"/>
                <a:cs typeface="Arial"/>
                <a:sym typeface="Arial"/>
              </a:rPr>
              <a:t>OBSERVATORIO DEL PATRIMONIO CULTURAL Y NATURAL DEL VALLE DE  MEZQUITAL</a:t>
            </a:r>
            <a:endParaRPr/>
          </a:p>
        </p:txBody>
      </p:sp>
      <p:sp>
        <p:nvSpPr>
          <p:cNvPr id="25" name="Google Shape;25;p1"/>
          <p:cNvSpPr/>
          <p:nvPr/>
        </p:nvSpPr>
        <p:spPr>
          <a:xfrm>
            <a:off x="2682607" y="394761"/>
            <a:ext cx="208262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MANIFESTACIONES INTANGIBLES</a:t>
            </a:r>
            <a:endParaRPr/>
          </a:p>
        </p:txBody>
      </p:sp>
      <p:sp>
        <p:nvSpPr>
          <p:cNvPr id="26" name="Google Shape;26;p1"/>
          <p:cNvSpPr/>
          <p:nvPr/>
        </p:nvSpPr>
        <p:spPr>
          <a:xfrm>
            <a:off x="5811233" y="801505"/>
            <a:ext cx="689612" cy="2769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i="0" lang="es-MX" sz="1200" u="none" cap="none" strike="noStrike">
                <a:solidFill>
                  <a:srgbClr val="000000"/>
                </a:solidFill>
                <a:latin typeface="Arial"/>
                <a:ea typeface="Arial"/>
                <a:cs typeface="Arial"/>
                <a:sym typeface="Arial"/>
              </a:rPr>
              <a:t>PAG. 1</a:t>
            </a:r>
            <a:endParaRPr b="0" i="0" sz="1200" u="none" cap="none" strike="noStrike">
              <a:solidFill>
                <a:srgbClr val="000000"/>
              </a:solidFill>
              <a:latin typeface="Arial"/>
              <a:ea typeface="Arial"/>
              <a:cs typeface="Arial"/>
              <a:sym typeface="Arial"/>
            </a:endParaRPr>
          </a:p>
        </p:txBody>
      </p:sp>
      <p:sp>
        <p:nvSpPr>
          <p:cNvPr id="27" name="Google Shape;27;p1"/>
          <p:cNvSpPr/>
          <p:nvPr/>
        </p:nvSpPr>
        <p:spPr>
          <a:xfrm>
            <a:off x="445321" y="1767876"/>
            <a:ext cx="3231518"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i="0" lang="es-MX" sz="1200" u="none" cap="none" strike="noStrike">
                <a:solidFill>
                  <a:srgbClr val="000000"/>
                </a:solidFill>
                <a:latin typeface="Arial"/>
                <a:ea typeface="Arial"/>
                <a:cs typeface="Arial"/>
                <a:sym typeface="Arial"/>
              </a:rPr>
              <a:t>Lugar: </a:t>
            </a:r>
            <a:r>
              <a:rPr b="0" i="0" lang="es-MX" sz="1200" u="none" cap="none" strike="noStrike">
                <a:solidFill>
                  <a:srgbClr val="000000"/>
                </a:solidFill>
                <a:latin typeface="Arial"/>
                <a:ea typeface="Arial"/>
                <a:cs typeface="Arial"/>
                <a:sym typeface="Arial"/>
              </a:rPr>
              <a:t>Chilcuautla.</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MX" sz="1200" u="none" cap="none" strike="noStrike">
                <a:solidFill>
                  <a:srgbClr val="000000"/>
                </a:solidFill>
                <a:latin typeface="Arial"/>
                <a:ea typeface="Arial"/>
                <a:cs typeface="Arial"/>
                <a:sym typeface="Arial"/>
              </a:rPr>
              <a:t>Ubicación: </a:t>
            </a:r>
            <a:r>
              <a:rPr b="0" i="0" lang="es-MX" sz="1200" u="none" cap="none" strike="noStrike">
                <a:solidFill>
                  <a:srgbClr val="000000"/>
                </a:solidFill>
                <a:latin typeface="Arial"/>
                <a:ea typeface="Arial"/>
                <a:cs typeface="Arial"/>
                <a:sym typeface="Arial"/>
              </a:rPr>
              <a:t>Chilcuautla, Hgo.</a:t>
            </a:r>
            <a:endParaRPr/>
          </a:p>
          <a:p>
            <a:pPr indent="0" lvl="0" marL="0" marR="0" rtl="0" algn="l">
              <a:lnSpc>
                <a:spcPct val="100000"/>
              </a:lnSpc>
              <a:spcBef>
                <a:spcPts val="0"/>
              </a:spcBef>
              <a:spcAft>
                <a:spcPts val="0"/>
              </a:spcAft>
              <a:buClr>
                <a:srgbClr val="000000"/>
              </a:buClr>
              <a:buSzPts val="1200"/>
              <a:buFont typeface="Arial"/>
              <a:buNone/>
            </a:pPr>
            <a:r>
              <a:rPr b="1" i="0" lang="es-MX" sz="1200" u="none" cap="none" strike="noStrike">
                <a:solidFill>
                  <a:srgbClr val="000000"/>
                </a:solidFill>
                <a:latin typeface="Arial"/>
                <a:ea typeface="Arial"/>
                <a:cs typeface="Arial"/>
                <a:sym typeface="Arial"/>
              </a:rPr>
              <a:t>Coordenadas:</a:t>
            </a:r>
            <a:endParaRPr b="0" i="0" sz="1200" u="none" cap="none" strike="noStrike">
              <a:solidFill>
                <a:srgbClr val="000000"/>
              </a:solidFill>
              <a:latin typeface="Arial"/>
              <a:ea typeface="Arial"/>
              <a:cs typeface="Arial"/>
              <a:sym typeface="Arial"/>
            </a:endParaRPr>
          </a:p>
        </p:txBody>
      </p:sp>
      <p:sp>
        <p:nvSpPr>
          <p:cNvPr id="28" name="Google Shape;28;p1"/>
          <p:cNvSpPr/>
          <p:nvPr/>
        </p:nvSpPr>
        <p:spPr>
          <a:xfrm>
            <a:off x="445321" y="2583704"/>
            <a:ext cx="6151167" cy="249299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200"/>
              <a:buFont typeface="Arial"/>
              <a:buNone/>
            </a:pPr>
            <a:r>
              <a:rPr b="0" i="0" lang="es-MX" sz="1200" u="none" cap="none" strike="noStrike">
                <a:solidFill>
                  <a:srgbClr val="000000"/>
                </a:solidFill>
                <a:latin typeface="Arial"/>
                <a:ea typeface="Arial"/>
                <a:cs typeface="Arial"/>
                <a:sym typeface="Arial"/>
              </a:rPr>
              <a:t>Las prácticas religiosas de un pueblo constituyen parte fundamental de su cultura, expresan sentimientos de pertenencia y unión en las poblaciones. Las manifestaciones religiosas comúnmente entrelazan la identidad a la expresión de la devoción, siendo ricas en su particularidad dentro de las poblaciones rurales, tal es el caso de la festividad del Señor de Jalpan, máximo símbolo de la religiosidad popular en chilcuautla, Hidalgo.</a:t>
            </a:r>
            <a:endParaRPr/>
          </a:p>
          <a:p>
            <a:pPr indent="0" lvl="0" marL="0" marR="0" rtl="0" algn="just">
              <a:lnSpc>
                <a:spcPct val="100000"/>
              </a:lnSpc>
              <a:spcBef>
                <a:spcPts val="0"/>
              </a:spcBef>
              <a:spcAft>
                <a:spcPts val="0"/>
              </a:spcAft>
              <a:buClr>
                <a:srgbClr val="000000"/>
              </a:buClr>
              <a:buSzPts val="1200"/>
              <a:buFont typeface="Arial"/>
              <a:buNone/>
            </a:pPr>
            <a:r>
              <a:rPr b="0" i="0" lang="es-MX" sz="1200" u="none" cap="none" strike="noStrike">
                <a:solidFill>
                  <a:srgbClr val="000000"/>
                </a:solidFill>
                <a:latin typeface="Arial"/>
                <a:ea typeface="Arial"/>
                <a:cs typeface="Arial"/>
                <a:sym typeface="Arial"/>
              </a:rPr>
              <a:t>Esta imagen, al ser uno de los principales elementos de cohesión social de la población, es venerada cada año, en la forma descrita anteriormente, con el propósito de recordar su llegada al pueblo y su elección de permanecer en él para desempeñar, según las comunidades que la veneran una labor de protección y vela constante por el bienestar del pueblo. Esta vigilancia se extiende en el ámbito de la salud, la prosperidad y la armonía. La mejor forma que el pueblo tiene para agradecer por las bendiciones de la imagen es la procesión.</a:t>
            </a:r>
            <a:endParaRPr/>
          </a:p>
        </p:txBody>
      </p:sp>
      <p:pic>
        <p:nvPicPr>
          <p:cNvPr descr="250 años de la llegada del Señor de Jalpan al Valle del Mezquital – EL  COLOR DE LA FE" id="29" name="Google Shape;29;p1"/>
          <p:cNvPicPr preferRelativeResize="0"/>
          <p:nvPr/>
        </p:nvPicPr>
        <p:blipFill rotWithShape="1">
          <a:blip r:embed="rId5">
            <a:alphaModFix/>
          </a:blip>
          <a:srcRect b="0" l="0" r="0" t="0"/>
          <a:stretch/>
        </p:blipFill>
        <p:spPr>
          <a:xfrm>
            <a:off x="898584" y="5246191"/>
            <a:ext cx="5060832" cy="337388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