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9" r:id="rId1"/>
  </p:sldMasterIdLst>
  <p:notesMasterIdLst>
    <p:notesMasterId r:id="rId5"/>
  </p:notesMasterIdLst>
  <p:sldIdLst>
    <p:sldId id="262" r:id="rId2"/>
    <p:sldId id="263" r:id="rId3"/>
    <p:sldId id="264" r:id="rId4"/>
  </p:sldIdLst>
  <p:sldSz cx="6858000" cy="9144000" type="letter"/>
  <p:notesSz cx="6858000" cy="9144000"/>
  <p:embeddedFontLst>
    <p:embeddedFont>
      <p:font typeface="Dosis" pitchFamily="2" charset="0"/>
      <p:regular r:id="rId6"/>
      <p:bold r:id="rId7"/>
    </p:embeddedFont>
    <p:embeddedFont>
      <p:font typeface="Roboto" panose="02000000000000000000" pitchFamily="2" charset="0"/>
      <p:regular r:id="rId8"/>
      <p:bold r:id="rId9"/>
      <p:italic r:id="rId10"/>
      <p:boldItalic r:id="rId1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CC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3161B52-FC83-446E-9DF1-A99643A550C8}">
  <a:tblStyle styleId="{43161B52-FC83-446E-9DF1-A99643A550C8}"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74" autoAdjust="0"/>
    <p:restoredTop sz="94660"/>
  </p:normalViewPr>
  <p:slideViewPr>
    <p:cSldViewPr snapToGrid="0">
      <p:cViewPr>
        <p:scale>
          <a:sx n="91" d="100"/>
          <a:sy n="91" d="100"/>
        </p:scale>
        <p:origin x="1374" y="-33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font" Target="fonts/font3.fntdata"/><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font" Target="fonts/font2.fntdata"/><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font" Target="fonts/font1.fntdata"/><Relationship Id="rId11" Type="http://schemas.openxmlformats.org/officeDocument/2006/relationships/font" Target="fonts/font6.fntdata"/><Relationship Id="rId5" Type="http://schemas.openxmlformats.org/officeDocument/2006/relationships/notesMaster" Target="notesMasters/notesMaster1.xml"/><Relationship Id="rId15" Type="http://schemas.openxmlformats.org/officeDocument/2006/relationships/tableStyles" Target="tableStyles.xml"/><Relationship Id="rId10"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font" Target="fonts/font4.fntdata"/><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35ed75ccf_015: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 name="Google Shape;144;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35ed75ccf_015: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 name="Google Shape;144;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499794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35ed75ccf_015: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 name="Google Shape;144;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9015561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89"/>
        <p:cNvGrpSpPr/>
        <p:nvPr/>
      </p:nvGrpSpPr>
      <p:grpSpPr>
        <a:xfrm>
          <a:off x="0" y="0"/>
          <a:ext cx="0" cy="0"/>
          <a:chOff x="0" y="0"/>
          <a:chExt cx="0" cy="0"/>
        </a:xfrm>
      </p:grpSpPr>
      <p:sp>
        <p:nvSpPr>
          <p:cNvPr id="90" name="Google Shape;90;p11"/>
          <p:cNvSpPr/>
          <p:nvPr/>
        </p:nvSpPr>
        <p:spPr>
          <a:xfrm>
            <a:off x="-41306" y="-67733"/>
            <a:ext cx="2484469" cy="9270489"/>
          </a:xfrm>
          <a:custGeom>
            <a:avLst/>
            <a:gdLst/>
            <a:ahLst/>
            <a:cxnLst/>
            <a:rect l="l" t="t" r="r" b="b"/>
            <a:pathLst>
              <a:path w="132505" h="208586" extrusionOk="0">
                <a:moveTo>
                  <a:pt x="132505" y="207264"/>
                </a:moveTo>
                <a:lnTo>
                  <a:pt x="25063" y="0"/>
                </a:lnTo>
                <a:lnTo>
                  <a:pt x="0" y="202"/>
                </a:lnTo>
                <a:lnTo>
                  <a:pt x="1322" y="208586"/>
                </a:lnTo>
                <a:close/>
              </a:path>
            </a:pathLst>
          </a:custGeom>
          <a:solidFill>
            <a:srgbClr val="F3F3F3"/>
          </a:solidFill>
          <a:ln>
            <a:noFill/>
          </a:ln>
        </p:spPr>
      </p:sp>
      <p:sp>
        <p:nvSpPr>
          <p:cNvPr id="91" name="Google Shape;91;p11"/>
          <p:cNvSpPr/>
          <p:nvPr/>
        </p:nvSpPr>
        <p:spPr>
          <a:xfrm flipH="1">
            <a:off x="-677653" y="-31219"/>
            <a:ext cx="1319400" cy="1331733"/>
          </a:xfrm>
          <a:prstGeom prst="parallelogram">
            <a:avLst>
              <a:gd name="adj" fmla="val 51542"/>
            </a:avLst>
          </a:prstGeom>
          <a:solidFill>
            <a:srgbClr val="222222"/>
          </a:solidFill>
          <a:ln>
            <a:noFill/>
          </a:ln>
        </p:spPr>
        <p:txBody>
          <a:bodyPr spcFirstLastPara="1" wrap="square" lIns="68569" tIns="68569" rIns="68569" bIns="68569" anchor="ctr" anchorCtr="0">
            <a:noAutofit/>
          </a:bodyPr>
          <a:lstStyle/>
          <a:p>
            <a:pPr marL="0" lvl="0" indent="0" algn="l" rtl="0">
              <a:spcBef>
                <a:spcPts val="0"/>
              </a:spcBef>
              <a:spcAft>
                <a:spcPts val="0"/>
              </a:spcAft>
              <a:buNone/>
            </a:pPr>
            <a:endParaRPr sz="1050"/>
          </a:p>
        </p:txBody>
      </p:sp>
      <p:sp>
        <p:nvSpPr>
          <p:cNvPr id="92" name="Google Shape;92;p11"/>
          <p:cNvSpPr/>
          <p:nvPr/>
        </p:nvSpPr>
        <p:spPr>
          <a:xfrm flipH="1">
            <a:off x="354101" y="-16933"/>
            <a:ext cx="388800" cy="1331733"/>
          </a:xfrm>
          <a:prstGeom prst="parallelogram">
            <a:avLst>
              <a:gd name="adj" fmla="val 75009"/>
            </a:avLst>
          </a:prstGeom>
          <a:solidFill>
            <a:srgbClr val="FF8700"/>
          </a:solidFill>
          <a:ln>
            <a:noFill/>
          </a:ln>
        </p:spPr>
        <p:txBody>
          <a:bodyPr spcFirstLastPara="1" wrap="square" lIns="68569" tIns="68569" rIns="68569" bIns="68569" anchor="ctr" anchorCtr="0">
            <a:noAutofit/>
          </a:bodyPr>
          <a:lstStyle/>
          <a:p>
            <a:pPr marL="0" lvl="0" indent="0" algn="l" rtl="0">
              <a:spcBef>
                <a:spcPts val="0"/>
              </a:spcBef>
              <a:spcAft>
                <a:spcPts val="0"/>
              </a:spcAft>
              <a:buNone/>
            </a:pPr>
            <a:endParaRPr sz="1050"/>
          </a:p>
        </p:txBody>
      </p:sp>
      <p:sp>
        <p:nvSpPr>
          <p:cNvPr id="93" name="Google Shape;93;p11"/>
          <p:cNvSpPr/>
          <p:nvPr/>
        </p:nvSpPr>
        <p:spPr>
          <a:xfrm flipH="1">
            <a:off x="742781" y="8757067"/>
            <a:ext cx="6277275" cy="405333"/>
          </a:xfrm>
          <a:prstGeom prst="parallelogram">
            <a:avLst>
              <a:gd name="adj" fmla="val 51542"/>
            </a:avLst>
          </a:prstGeom>
          <a:solidFill>
            <a:srgbClr val="FF8700"/>
          </a:solidFill>
          <a:ln>
            <a:noFill/>
          </a:ln>
        </p:spPr>
        <p:txBody>
          <a:bodyPr spcFirstLastPara="1" wrap="square" lIns="68569" tIns="68569" rIns="68569" bIns="68569" anchor="ctr" anchorCtr="0">
            <a:noAutofit/>
          </a:bodyPr>
          <a:lstStyle/>
          <a:p>
            <a:pPr marL="0" lvl="0" indent="0" algn="l" rtl="0">
              <a:spcBef>
                <a:spcPts val="0"/>
              </a:spcBef>
              <a:spcAft>
                <a:spcPts val="0"/>
              </a:spcAft>
              <a:buNone/>
            </a:pPr>
            <a:endParaRPr sz="1050"/>
          </a:p>
        </p:txBody>
      </p:sp>
      <p:sp>
        <p:nvSpPr>
          <p:cNvPr id="94" name="Google Shape;94;p11"/>
          <p:cNvSpPr txBox="1">
            <a:spLocks noGrp="1"/>
          </p:cNvSpPr>
          <p:nvPr>
            <p:ph type="sldNum" idx="12"/>
          </p:nvPr>
        </p:nvSpPr>
        <p:spPr>
          <a:xfrm>
            <a:off x="0" y="0"/>
            <a:ext cx="446175" cy="1300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s-MX" smtClean="0"/>
              <a:pPr/>
              <a:t>‹Nº›</a:t>
            </a:fld>
            <a:endParaRPr lang="es-MX"/>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828675" y="490800"/>
            <a:ext cx="5043375" cy="1331733"/>
          </a:xfrm>
          <a:prstGeom prst="rect">
            <a:avLst/>
          </a:prstGeom>
          <a:noFill/>
          <a:ln>
            <a:noFill/>
          </a:ln>
        </p:spPr>
        <p:txBody>
          <a:bodyPr spcFirstLastPara="1" wrap="square" lIns="91425" tIns="91425" rIns="91425" bIns="91425" anchor="ctr" anchorCtr="0"/>
          <a:lstStyle>
            <a:lvl1pPr lvl="0">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1pPr>
            <a:lvl2pPr lvl="1">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2pPr>
            <a:lvl3pPr lvl="2">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3pPr>
            <a:lvl4pPr lvl="3">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4pPr>
            <a:lvl5pPr lvl="4">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5pPr>
            <a:lvl6pPr lvl="5">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6pPr>
            <a:lvl7pPr lvl="6">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7pPr>
            <a:lvl8pPr lvl="7">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8pPr>
            <a:lvl9pPr lvl="8">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9pPr>
          </a:lstStyle>
          <a:p>
            <a:endParaRPr/>
          </a:p>
        </p:txBody>
      </p:sp>
      <p:sp>
        <p:nvSpPr>
          <p:cNvPr id="7" name="Google Shape;7;p1"/>
          <p:cNvSpPr txBox="1">
            <a:spLocks noGrp="1"/>
          </p:cNvSpPr>
          <p:nvPr>
            <p:ph type="body" idx="1"/>
          </p:nvPr>
        </p:nvSpPr>
        <p:spPr>
          <a:xfrm>
            <a:off x="828675" y="2133600"/>
            <a:ext cx="5686425" cy="6623467"/>
          </a:xfrm>
          <a:prstGeom prst="rect">
            <a:avLst/>
          </a:prstGeom>
          <a:noFill/>
          <a:ln>
            <a:noFill/>
          </a:ln>
        </p:spPr>
        <p:txBody>
          <a:bodyPr spcFirstLastPara="1" wrap="square" lIns="91425" tIns="91425" rIns="91425" bIns="91425" anchor="t" anchorCtr="0"/>
          <a:lstStyle>
            <a:lvl1pPr marL="457200" lvl="0" indent="-419100">
              <a:spcBef>
                <a:spcPts val="600"/>
              </a:spcBef>
              <a:spcAft>
                <a:spcPts val="0"/>
              </a:spcAft>
              <a:buClr>
                <a:srgbClr val="FF8700"/>
              </a:buClr>
              <a:buSzPts val="3000"/>
              <a:buFont typeface="Roboto"/>
              <a:buChar char="▸"/>
              <a:defRPr sz="3000">
                <a:solidFill>
                  <a:srgbClr val="222222"/>
                </a:solidFill>
                <a:latin typeface="Roboto"/>
                <a:ea typeface="Roboto"/>
                <a:cs typeface="Roboto"/>
                <a:sym typeface="Roboto"/>
              </a:defRPr>
            </a:lvl1pPr>
            <a:lvl2pPr marL="914400" lvl="1" indent="-381000">
              <a:spcBef>
                <a:spcPts val="0"/>
              </a:spcBef>
              <a:spcAft>
                <a:spcPts val="0"/>
              </a:spcAft>
              <a:buClr>
                <a:srgbClr val="FF8700"/>
              </a:buClr>
              <a:buSzPts val="2400"/>
              <a:buFont typeface="Roboto"/>
              <a:buChar char="▹"/>
              <a:defRPr sz="2400">
                <a:solidFill>
                  <a:srgbClr val="222222"/>
                </a:solidFill>
                <a:latin typeface="Roboto"/>
                <a:ea typeface="Roboto"/>
                <a:cs typeface="Roboto"/>
                <a:sym typeface="Roboto"/>
              </a:defRPr>
            </a:lvl2pPr>
            <a:lvl3pPr marL="1371600" lvl="2" indent="-381000">
              <a:spcBef>
                <a:spcPts val="0"/>
              </a:spcBef>
              <a:spcAft>
                <a:spcPts val="0"/>
              </a:spcAft>
              <a:buClr>
                <a:srgbClr val="FF8700"/>
              </a:buClr>
              <a:buSzPts val="2400"/>
              <a:buFont typeface="Roboto"/>
              <a:buChar char="▹"/>
              <a:defRPr sz="2400">
                <a:solidFill>
                  <a:srgbClr val="222222"/>
                </a:solidFill>
                <a:latin typeface="Roboto"/>
                <a:ea typeface="Roboto"/>
                <a:cs typeface="Roboto"/>
                <a:sym typeface="Roboto"/>
              </a:defRPr>
            </a:lvl3pPr>
            <a:lvl4pPr marL="1828800" lvl="3" indent="-342900">
              <a:spcBef>
                <a:spcPts val="0"/>
              </a:spcBef>
              <a:spcAft>
                <a:spcPts val="0"/>
              </a:spcAft>
              <a:buClr>
                <a:srgbClr val="FF8700"/>
              </a:buClr>
              <a:buSzPts val="1800"/>
              <a:buFont typeface="Roboto"/>
              <a:buChar char="▹"/>
              <a:defRPr sz="1800">
                <a:solidFill>
                  <a:srgbClr val="222222"/>
                </a:solidFill>
                <a:latin typeface="Roboto"/>
                <a:ea typeface="Roboto"/>
                <a:cs typeface="Roboto"/>
                <a:sym typeface="Roboto"/>
              </a:defRPr>
            </a:lvl4pPr>
            <a:lvl5pPr marL="2286000" lvl="4" indent="-342900">
              <a:spcBef>
                <a:spcPts val="0"/>
              </a:spcBef>
              <a:spcAft>
                <a:spcPts val="0"/>
              </a:spcAft>
              <a:buClr>
                <a:srgbClr val="FF8700"/>
              </a:buClr>
              <a:buSzPts val="1800"/>
              <a:buFont typeface="Roboto"/>
              <a:buChar char="▹"/>
              <a:defRPr sz="1800">
                <a:solidFill>
                  <a:srgbClr val="222222"/>
                </a:solidFill>
                <a:latin typeface="Roboto"/>
                <a:ea typeface="Roboto"/>
                <a:cs typeface="Roboto"/>
                <a:sym typeface="Roboto"/>
              </a:defRPr>
            </a:lvl5pPr>
            <a:lvl6pPr marL="2743200" lvl="5" indent="-342900">
              <a:spcBef>
                <a:spcPts val="0"/>
              </a:spcBef>
              <a:spcAft>
                <a:spcPts val="0"/>
              </a:spcAft>
              <a:buClr>
                <a:srgbClr val="FF8700"/>
              </a:buClr>
              <a:buSzPts val="1800"/>
              <a:buFont typeface="Roboto"/>
              <a:buChar char="▹"/>
              <a:defRPr sz="1800">
                <a:solidFill>
                  <a:srgbClr val="222222"/>
                </a:solidFill>
                <a:latin typeface="Roboto"/>
                <a:ea typeface="Roboto"/>
                <a:cs typeface="Roboto"/>
                <a:sym typeface="Roboto"/>
              </a:defRPr>
            </a:lvl6pPr>
            <a:lvl7pPr marL="3200400" lvl="6" indent="-342900">
              <a:spcBef>
                <a:spcPts val="0"/>
              </a:spcBef>
              <a:spcAft>
                <a:spcPts val="0"/>
              </a:spcAft>
              <a:buClr>
                <a:srgbClr val="FF8700"/>
              </a:buClr>
              <a:buSzPts val="1800"/>
              <a:buFont typeface="Roboto"/>
              <a:buChar char="▹"/>
              <a:defRPr sz="1800">
                <a:solidFill>
                  <a:srgbClr val="222222"/>
                </a:solidFill>
                <a:latin typeface="Roboto"/>
                <a:ea typeface="Roboto"/>
                <a:cs typeface="Roboto"/>
                <a:sym typeface="Roboto"/>
              </a:defRPr>
            </a:lvl7pPr>
            <a:lvl8pPr marL="3657600" lvl="7" indent="-342900">
              <a:spcBef>
                <a:spcPts val="0"/>
              </a:spcBef>
              <a:spcAft>
                <a:spcPts val="0"/>
              </a:spcAft>
              <a:buClr>
                <a:srgbClr val="FF8700"/>
              </a:buClr>
              <a:buSzPts val="1800"/>
              <a:buFont typeface="Roboto"/>
              <a:buChar char="▹"/>
              <a:defRPr sz="1800">
                <a:solidFill>
                  <a:srgbClr val="222222"/>
                </a:solidFill>
                <a:latin typeface="Roboto"/>
                <a:ea typeface="Roboto"/>
                <a:cs typeface="Roboto"/>
                <a:sym typeface="Roboto"/>
              </a:defRPr>
            </a:lvl8pPr>
            <a:lvl9pPr marL="4114800" lvl="8" indent="-342900">
              <a:spcBef>
                <a:spcPts val="0"/>
              </a:spcBef>
              <a:spcAft>
                <a:spcPts val="0"/>
              </a:spcAft>
              <a:buClr>
                <a:srgbClr val="FF8700"/>
              </a:buClr>
              <a:buSzPts val="1800"/>
              <a:buFont typeface="Roboto"/>
              <a:buChar char="▹"/>
              <a:defRPr sz="1800">
                <a:solidFill>
                  <a:srgbClr val="222222"/>
                </a:solidFill>
                <a:latin typeface="Roboto"/>
                <a:ea typeface="Roboto"/>
                <a:cs typeface="Roboto"/>
                <a:sym typeface="Roboto"/>
              </a:defRPr>
            </a:lvl9pPr>
          </a:lstStyle>
          <a:p>
            <a:endParaRPr/>
          </a:p>
        </p:txBody>
      </p:sp>
      <p:sp>
        <p:nvSpPr>
          <p:cNvPr id="8" name="Google Shape;8;p1"/>
          <p:cNvSpPr txBox="1">
            <a:spLocks noGrp="1"/>
          </p:cNvSpPr>
          <p:nvPr>
            <p:ph type="sldNum" idx="12"/>
          </p:nvPr>
        </p:nvSpPr>
        <p:spPr>
          <a:xfrm>
            <a:off x="0" y="0"/>
            <a:ext cx="446175" cy="1300800"/>
          </a:xfrm>
          <a:prstGeom prst="rect">
            <a:avLst/>
          </a:prstGeom>
          <a:noFill/>
          <a:ln>
            <a:noFill/>
          </a:ln>
        </p:spPr>
        <p:txBody>
          <a:bodyPr spcFirstLastPara="1" wrap="square" lIns="91425" tIns="91425" rIns="91425" bIns="91425" anchor="ctr" anchorCtr="0">
            <a:noAutofit/>
          </a:bodyPr>
          <a:lstStyle>
            <a:lvl1pPr lvl="0" algn="ctr">
              <a:buNone/>
              <a:defRPr sz="975" b="1">
                <a:solidFill>
                  <a:srgbClr val="FFFFFF"/>
                </a:solidFill>
                <a:latin typeface="Roboto"/>
                <a:ea typeface="Roboto"/>
                <a:cs typeface="Roboto"/>
                <a:sym typeface="Roboto"/>
              </a:defRPr>
            </a:lvl1pPr>
            <a:lvl2pPr lvl="1" algn="ctr">
              <a:buNone/>
              <a:defRPr sz="975" b="1">
                <a:solidFill>
                  <a:srgbClr val="FFFFFF"/>
                </a:solidFill>
                <a:latin typeface="Roboto"/>
                <a:ea typeface="Roboto"/>
                <a:cs typeface="Roboto"/>
                <a:sym typeface="Roboto"/>
              </a:defRPr>
            </a:lvl2pPr>
            <a:lvl3pPr lvl="2" algn="ctr">
              <a:buNone/>
              <a:defRPr sz="975" b="1">
                <a:solidFill>
                  <a:srgbClr val="FFFFFF"/>
                </a:solidFill>
                <a:latin typeface="Roboto"/>
                <a:ea typeface="Roboto"/>
                <a:cs typeface="Roboto"/>
                <a:sym typeface="Roboto"/>
              </a:defRPr>
            </a:lvl3pPr>
            <a:lvl4pPr lvl="3" algn="ctr">
              <a:buNone/>
              <a:defRPr sz="975" b="1">
                <a:solidFill>
                  <a:srgbClr val="FFFFFF"/>
                </a:solidFill>
                <a:latin typeface="Roboto"/>
                <a:ea typeface="Roboto"/>
                <a:cs typeface="Roboto"/>
                <a:sym typeface="Roboto"/>
              </a:defRPr>
            </a:lvl4pPr>
            <a:lvl5pPr lvl="4" algn="ctr">
              <a:buNone/>
              <a:defRPr sz="975" b="1">
                <a:solidFill>
                  <a:srgbClr val="FFFFFF"/>
                </a:solidFill>
                <a:latin typeface="Roboto"/>
                <a:ea typeface="Roboto"/>
                <a:cs typeface="Roboto"/>
                <a:sym typeface="Roboto"/>
              </a:defRPr>
            </a:lvl5pPr>
            <a:lvl6pPr lvl="5" algn="ctr">
              <a:buNone/>
              <a:defRPr sz="975" b="1">
                <a:solidFill>
                  <a:srgbClr val="FFFFFF"/>
                </a:solidFill>
                <a:latin typeface="Roboto"/>
                <a:ea typeface="Roboto"/>
                <a:cs typeface="Roboto"/>
                <a:sym typeface="Roboto"/>
              </a:defRPr>
            </a:lvl6pPr>
            <a:lvl7pPr lvl="6" algn="ctr">
              <a:buNone/>
              <a:defRPr sz="975" b="1">
                <a:solidFill>
                  <a:srgbClr val="FFFFFF"/>
                </a:solidFill>
                <a:latin typeface="Roboto"/>
                <a:ea typeface="Roboto"/>
                <a:cs typeface="Roboto"/>
                <a:sym typeface="Roboto"/>
              </a:defRPr>
            </a:lvl7pPr>
            <a:lvl8pPr lvl="7" algn="ctr">
              <a:buNone/>
              <a:defRPr sz="975" b="1">
                <a:solidFill>
                  <a:srgbClr val="FFFFFF"/>
                </a:solidFill>
                <a:latin typeface="Roboto"/>
                <a:ea typeface="Roboto"/>
                <a:cs typeface="Roboto"/>
                <a:sym typeface="Roboto"/>
              </a:defRPr>
            </a:lvl8pPr>
            <a:lvl9pPr lvl="8" algn="ctr">
              <a:buNone/>
              <a:defRPr sz="975" b="1">
                <a:solidFill>
                  <a:srgbClr val="FFFFFF"/>
                </a:solidFill>
                <a:latin typeface="Roboto"/>
                <a:ea typeface="Roboto"/>
                <a:cs typeface="Roboto"/>
                <a:sym typeface="Roboto"/>
              </a:defRPr>
            </a:lvl9pPr>
          </a:lstStyle>
          <a:p>
            <a:fld id="{00000000-1234-1234-1234-123412341234}" type="slidenum">
              <a:rPr lang="es-MX" smtClean="0"/>
              <a:pPr/>
              <a:t>‹Nº›</a:t>
            </a:fld>
            <a:endParaRPr lang="es-MX"/>
          </a:p>
        </p:txBody>
      </p:sp>
    </p:spTree>
  </p:cSld>
  <p:clrMap bg1="lt1" tx1="dk1" bg2="dk2" tx2="lt2" accent1="accent1" accent2="accent2" accent3="accent3" accent4="accent4" accent5="accent5" accent6="accent6" hlink="hlink" folHlink="folHlink"/>
  <p:sldLayoutIdLst>
    <p:sldLayoutId id="2147483657" r:id="rId1"/>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3" name="Rectángulo 2">
            <a:extLst>
              <a:ext uri="{FF2B5EF4-FFF2-40B4-BE49-F238E27FC236}">
                <a16:creationId xmlns:a16="http://schemas.microsoft.com/office/drawing/2014/main" id="{4E0129A3-3D59-443F-89CE-27FBF80FD878}"/>
              </a:ext>
            </a:extLst>
          </p:cNvPr>
          <p:cNvSpPr/>
          <p:nvPr/>
        </p:nvSpPr>
        <p:spPr>
          <a:xfrm flipV="1">
            <a:off x="434872" y="1085262"/>
            <a:ext cx="6149103" cy="45719"/>
          </a:xfrm>
          <a:prstGeom prst="rect">
            <a:avLst/>
          </a:prstGeom>
          <a:solidFill>
            <a:srgbClr val="FF99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19" name="Imagen 18">
            <a:extLst>
              <a:ext uri="{FF2B5EF4-FFF2-40B4-BE49-F238E27FC236}">
                <a16:creationId xmlns:a16="http://schemas.microsoft.com/office/drawing/2014/main" id="{4CCAB90C-5234-43C0-8BA2-6226B8D9698D}"/>
              </a:ext>
            </a:extLst>
          </p:cNvPr>
          <p:cNvPicPr>
            <a:picLocks noChangeAspect="1"/>
          </p:cNvPicPr>
          <p:nvPr/>
        </p:nvPicPr>
        <p:blipFill rotWithShape="1">
          <a:blip r:embed="rId3">
            <a:extLst>
              <a:ext uri="{28A0092B-C50C-407E-A947-70E740481C1C}">
                <a14:useLocalDpi xmlns:a14="http://schemas.microsoft.com/office/drawing/2010/main" val="0"/>
              </a:ext>
            </a:extLst>
          </a:blip>
          <a:srcRect t="29397" r="18234" b="5061"/>
          <a:stretch/>
        </p:blipFill>
        <p:spPr>
          <a:xfrm>
            <a:off x="729381" y="170788"/>
            <a:ext cx="1187004" cy="395419"/>
          </a:xfrm>
          <a:prstGeom prst="rect">
            <a:avLst/>
          </a:prstGeom>
        </p:spPr>
      </p:pic>
      <p:sp>
        <p:nvSpPr>
          <p:cNvPr id="17" name="Rectángulo 16">
            <a:extLst>
              <a:ext uri="{FF2B5EF4-FFF2-40B4-BE49-F238E27FC236}">
                <a16:creationId xmlns:a16="http://schemas.microsoft.com/office/drawing/2014/main" id="{7B064DCB-B031-44B9-BC4F-D066A4773DDD}"/>
              </a:ext>
            </a:extLst>
          </p:cNvPr>
          <p:cNvSpPr/>
          <p:nvPr/>
        </p:nvSpPr>
        <p:spPr>
          <a:xfrm>
            <a:off x="2237851" y="1331150"/>
            <a:ext cx="2541080" cy="307777"/>
          </a:xfrm>
          <a:prstGeom prst="rect">
            <a:avLst/>
          </a:prstGeom>
          <a:ln>
            <a:noFill/>
          </a:ln>
        </p:spPr>
        <p:txBody>
          <a:bodyPr wrap="none">
            <a:spAutoFit/>
          </a:bodyPr>
          <a:lstStyle/>
          <a:p>
            <a:r>
              <a:rPr lang="es-MX" b="1" dirty="0">
                <a:solidFill>
                  <a:srgbClr val="CC6600"/>
                </a:solidFill>
                <a:latin typeface="+mn-lt"/>
                <a:cs typeface="Times New Roman" panose="02020603050405020304" pitchFamily="18" charset="0"/>
              </a:rPr>
              <a:t>BARBACOA DE CARNERO </a:t>
            </a:r>
          </a:p>
        </p:txBody>
      </p:sp>
      <p:sp>
        <p:nvSpPr>
          <p:cNvPr id="20" name="Rectángulo 19">
            <a:extLst>
              <a:ext uri="{FF2B5EF4-FFF2-40B4-BE49-F238E27FC236}">
                <a16:creationId xmlns:a16="http://schemas.microsoft.com/office/drawing/2014/main" id="{81D86052-56C9-4BF4-9E48-FFF55ECFB899}"/>
              </a:ext>
            </a:extLst>
          </p:cNvPr>
          <p:cNvSpPr/>
          <p:nvPr/>
        </p:nvSpPr>
        <p:spPr>
          <a:xfrm>
            <a:off x="300625" y="1752181"/>
            <a:ext cx="3346465" cy="830997"/>
          </a:xfrm>
          <a:prstGeom prst="rect">
            <a:avLst/>
          </a:prstGeom>
        </p:spPr>
        <p:txBody>
          <a:bodyPr wrap="square">
            <a:spAutoFit/>
          </a:bodyPr>
          <a:lstStyle/>
          <a:p>
            <a:r>
              <a:rPr lang="es-MX" sz="1200" b="1" dirty="0">
                <a:solidFill>
                  <a:schemeClr val="tx1"/>
                </a:solidFill>
                <a:latin typeface="+mn-lt"/>
                <a:cs typeface="Times New Roman" panose="02020603050405020304" pitchFamily="18" charset="0"/>
              </a:rPr>
              <a:t>LUGAR: </a:t>
            </a:r>
            <a:r>
              <a:rPr lang="es-MX" sz="1200" dirty="0">
                <a:solidFill>
                  <a:schemeClr val="tx1"/>
                </a:solidFill>
                <a:latin typeface="+mn-lt"/>
                <a:cs typeface="Times New Roman" panose="02020603050405020304" pitchFamily="18" charset="0"/>
              </a:rPr>
              <a:t>El Arenal</a:t>
            </a:r>
          </a:p>
          <a:p>
            <a:r>
              <a:rPr lang="es-MX" sz="1200" b="1" dirty="0">
                <a:solidFill>
                  <a:schemeClr val="tx1"/>
                </a:solidFill>
                <a:latin typeface="+mn-lt"/>
                <a:cs typeface="Times New Roman" panose="02020603050405020304" pitchFamily="18" charset="0"/>
              </a:rPr>
              <a:t>UBICACIÓN: </a:t>
            </a:r>
            <a:r>
              <a:rPr lang="es-MX" sz="1200" dirty="0">
                <a:solidFill>
                  <a:schemeClr val="tx1"/>
                </a:solidFill>
                <a:latin typeface="+mn-lt"/>
                <a:cs typeface="Times New Roman" panose="02020603050405020304" pitchFamily="18" charset="0"/>
              </a:rPr>
              <a:t>Pl. de la Constitución, Centro, 42680 El Arenal, </a:t>
            </a:r>
            <a:r>
              <a:rPr lang="es-MX" sz="1200" dirty="0" err="1">
                <a:solidFill>
                  <a:schemeClr val="tx1"/>
                </a:solidFill>
                <a:latin typeface="+mn-lt"/>
                <a:cs typeface="Times New Roman" panose="02020603050405020304" pitchFamily="18" charset="0"/>
              </a:rPr>
              <a:t>Hgo</a:t>
            </a:r>
            <a:r>
              <a:rPr lang="es-MX" sz="1200" dirty="0">
                <a:solidFill>
                  <a:schemeClr val="tx1"/>
                </a:solidFill>
                <a:latin typeface="+mn-lt"/>
                <a:cs typeface="Times New Roman" panose="02020603050405020304" pitchFamily="18" charset="0"/>
              </a:rPr>
              <a:t>.</a:t>
            </a:r>
          </a:p>
          <a:p>
            <a:r>
              <a:rPr lang="es-MX" sz="1200" b="1" dirty="0">
                <a:solidFill>
                  <a:schemeClr val="tx1"/>
                </a:solidFill>
                <a:latin typeface="+mn-lt"/>
                <a:cs typeface="Times New Roman" panose="02020603050405020304" pitchFamily="18" charset="0"/>
              </a:rPr>
              <a:t>COORDENADAS: </a:t>
            </a:r>
            <a:r>
              <a:rPr lang="es-MX" sz="1200" dirty="0">
                <a:solidFill>
                  <a:schemeClr val="tx1"/>
                </a:solidFill>
                <a:latin typeface="+mn-lt"/>
                <a:cs typeface="Times New Roman" panose="02020603050405020304" pitchFamily="18" charset="0"/>
              </a:rPr>
              <a:t>20°13'15.4"N 98°54'41.0"W </a:t>
            </a:r>
          </a:p>
        </p:txBody>
      </p:sp>
      <p:sp>
        <p:nvSpPr>
          <p:cNvPr id="9" name="Rectángulo 8"/>
          <p:cNvSpPr/>
          <p:nvPr/>
        </p:nvSpPr>
        <p:spPr>
          <a:xfrm>
            <a:off x="300626" y="3518196"/>
            <a:ext cx="1433406" cy="375552"/>
          </a:xfrm>
          <a:prstGeom prst="rect">
            <a:avLst/>
          </a:prstGeom>
        </p:spPr>
        <p:txBody>
          <a:bodyPr wrap="none">
            <a:spAutoFit/>
          </a:bodyPr>
          <a:lstStyle/>
          <a:p>
            <a:pPr algn="just">
              <a:lnSpc>
                <a:spcPct val="150000"/>
              </a:lnSpc>
              <a:spcAft>
                <a:spcPts val="800"/>
              </a:spcAft>
            </a:pPr>
            <a:r>
              <a:rPr lang="es-419" b="1" dirty="0">
                <a:latin typeface="+mn-lt"/>
                <a:ea typeface="Calibri" panose="020F0502020204030204" pitchFamily="34" charset="0"/>
                <a:cs typeface="Times New Roman" panose="02020603050405020304" pitchFamily="18" charset="0"/>
              </a:rPr>
              <a:t>DESCRIPCIÓN</a:t>
            </a:r>
            <a:endParaRPr lang="es-MX" sz="1200" dirty="0">
              <a:effectLst/>
              <a:latin typeface="+mn-lt"/>
              <a:ea typeface="Calibri" panose="020F0502020204030204" pitchFamily="34" charset="0"/>
              <a:cs typeface="Times New Roman" panose="02020603050405020304" pitchFamily="18" charset="0"/>
            </a:endParaRPr>
          </a:p>
        </p:txBody>
      </p:sp>
      <p:sp>
        <p:nvSpPr>
          <p:cNvPr id="15" name="Rectángulo 14"/>
          <p:cNvSpPr/>
          <p:nvPr/>
        </p:nvSpPr>
        <p:spPr>
          <a:xfrm>
            <a:off x="300626" y="3908038"/>
            <a:ext cx="6151167" cy="4339650"/>
          </a:xfrm>
          <a:prstGeom prst="rect">
            <a:avLst/>
          </a:prstGeom>
        </p:spPr>
        <p:txBody>
          <a:bodyPr wrap="square">
            <a:spAutoFit/>
          </a:bodyPr>
          <a:lstStyle/>
          <a:p>
            <a:pPr algn="just"/>
            <a:r>
              <a:rPr lang="es-MX" sz="1200" dirty="0">
                <a:latin typeface="+mn-lt"/>
              </a:rPr>
              <a:t>En la Época Prehispánica los antiguos habitantes de lo que hoy es nuestro país, tenían un método propio de cocción para preparar carnes. Diversos animales de caza y pesca eran acompañados de frijoles, verduras y </a:t>
            </a:r>
            <a:r>
              <a:rPr lang="es-MX" sz="1200" dirty="0" err="1">
                <a:latin typeface="+mn-lt"/>
              </a:rPr>
              <a:t>molli</a:t>
            </a:r>
            <a:r>
              <a:rPr lang="es-MX" sz="1200" dirty="0">
                <a:latin typeface="+mn-lt"/>
              </a:rPr>
              <a:t> —mole-, los cuales eran cubiertos con pencas de maguey y se cocinaban en un hoyo con piedras calientes y carbones encendidos durante varias horas.</a:t>
            </a:r>
          </a:p>
          <a:p>
            <a:pPr algn="just"/>
            <a:endParaRPr lang="es-MX" sz="1200" dirty="0">
              <a:latin typeface="+mn-lt"/>
            </a:endParaRPr>
          </a:p>
          <a:p>
            <a:pPr algn="just"/>
            <a:r>
              <a:rPr lang="es-MX" sz="1200" dirty="0">
                <a:latin typeface="+mn-lt"/>
              </a:rPr>
              <a:t>Fueron los tlaxcaltecas, quienes enseñaron a los españoles esta forma de guisar, pues utilizaban las pencas asadas del maguey para envolver armadillos, conejos, venados, guajolotes, jabalíes, iguanas y pescados para cocerlos en agujeros debajo de la tierra.</a:t>
            </a:r>
          </a:p>
          <a:p>
            <a:pPr algn="just"/>
            <a:r>
              <a:rPr lang="es-MX" sz="1200" dirty="0">
                <a:latin typeface="+mn-lt"/>
              </a:rPr>
              <a:t>Con la conquista, los españoles introdujeron a la Nueva España o América Septentrional, hoy México; ovinos, caprinos y porcinos; así como pollos. Por lo que la carne de dichos animales fue incorporada a la cocina mestiza y empleada para preparar la barbacoa tradicional indígena.</a:t>
            </a:r>
          </a:p>
          <a:p>
            <a:pPr algn="just"/>
            <a:r>
              <a:rPr lang="es-MX" sz="1200" dirty="0">
                <a:latin typeface="+mn-lt"/>
              </a:rPr>
              <a:t>Cuando los arrieros salían de viaje llevaban con ellos alimentos que no se echaran a perder como queso de puerco, carne salada, queso añejo, eso era lo que comían cuando llegaban a parajes en los que no había mesones ni fondas; esta situación propicio que se convirtieran en expertos culinarios, de tal modo que se dice llegaron a crear una de las múltiples recetas que existen para preparar barbacoa.</a:t>
            </a:r>
          </a:p>
          <a:p>
            <a:pPr algn="just"/>
            <a:endParaRPr lang="es-MX" sz="1200" dirty="0">
              <a:latin typeface="+mn-lt"/>
            </a:endParaRPr>
          </a:p>
          <a:p>
            <a:pPr algn="just"/>
            <a:r>
              <a:rPr lang="es-MX" sz="1200" dirty="0">
                <a:latin typeface="+mn-lt"/>
              </a:rPr>
              <a:t>El platillo más tradicional en el municipio del Arenal es la barbacoa de carnero, los escamoles (huevos de hormiga negra de maguey), gusanos blancos de maguey, chinicuiles, los </a:t>
            </a:r>
            <a:r>
              <a:rPr lang="es-MX" sz="1200" dirty="0" err="1">
                <a:latin typeface="+mn-lt"/>
              </a:rPr>
              <a:t>gualumbos</a:t>
            </a:r>
            <a:r>
              <a:rPr lang="es-MX" sz="1200" dirty="0">
                <a:latin typeface="+mn-lt"/>
              </a:rPr>
              <a:t>, tunas, quintoniles, romeros y quelites.</a:t>
            </a:r>
          </a:p>
          <a:p>
            <a:pPr algn="just"/>
            <a:endParaRPr lang="es-MX" sz="1200" dirty="0">
              <a:latin typeface="+mn-lt"/>
            </a:endParaRPr>
          </a:p>
        </p:txBody>
      </p:sp>
      <p:sp>
        <p:nvSpPr>
          <p:cNvPr id="21" name="Rectángulo 20">
            <a:extLst>
              <a:ext uri="{FF2B5EF4-FFF2-40B4-BE49-F238E27FC236}">
                <a16:creationId xmlns:a16="http://schemas.microsoft.com/office/drawing/2014/main" id="{7FE5333F-C457-4683-91A2-8F73D7A0CBD7}"/>
              </a:ext>
            </a:extLst>
          </p:cNvPr>
          <p:cNvSpPr/>
          <p:nvPr/>
        </p:nvSpPr>
        <p:spPr>
          <a:xfrm>
            <a:off x="729381" y="540551"/>
            <a:ext cx="4968259" cy="553998"/>
          </a:xfrm>
          <a:prstGeom prst="rect">
            <a:avLst/>
          </a:prstGeom>
        </p:spPr>
        <p:txBody>
          <a:bodyPr wrap="square">
            <a:spAutoFit/>
          </a:bodyPr>
          <a:lstStyle/>
          <a:p>
            <a:r>
              <a:rPr lang="es-MX" sz="1000" b="1" dirty="0">
                <a:latin typeface="+mn-lt"/>
                <a:cs typeface="Times New Roman" panose="02020603050405020304" pitchFamily="18" charset="0"/>
              </a:rPr>
              <a:t>CLAVE: </a:t>
            </a:r>
            <a:r>
              <a:rPr lang="es-MX" sz="1000" dirty="0">
                <a:latin typeface="+mn-lt"/>
                <a:cs typeface="Times New Roman" panose="02020603050405020304" pitchFamily="18" charset="0"/>
              </a:rPr>
              <a:t>ICNU-ARE1</a:t>
            </a:r>
          </a:p>
          <a:p>
            <a:r>
              <a:rPr lang="es-MX" sz="1000" b="1" dirty="0">
                <a:latin typeface="+mn-lt"/>
                <a:cs typeface="Times New Roman" panose="02020603050405020304" pitchFamily="18" charset="0"/>
              </a:rPr>
              <a:t>CATEGORÍA: </a:t>
            </a:r>
            <a:r>
              <a:rPr lang="es-MX" sz="1000" dirty="0">
                <a:latin typeface="+mn-lt"/>
                <a:cs typeface="Times New Roman" panose="02020603050405020304" pitchFamily="18" charset="0"/>
              </a:rPr>
              <a:t>INMATERIALES CULTURALES </a:t>
            </a:r>
          </a:p>
          <a:p>
            <a:r>
              <a:rPr lang="es-MX" sz="1000" b="1" dirty="0">
                <a:latin typeface="+mn-lt"/>
                <a:cs typeface="Times New Roman" panose="02020603050405020304" pitchFamily="18" charset="0"/>
              </a:rPr>
              <a:t>SUBCATEGORÍA: </a:t>
            </a:r>
            <a:r>
              <a:rPr lang="es-MX" sz="1000" dirty="0">
                <a:latin typeface="+mn-lt"/>
                <a:cs typeface="Times New Roman" panose="02020603050405020304" pitchFamily="18" charset="0"/>
              </a:rPr>
              <a:t>USOS SOCIALES   </a:t>
            </a:r>
          </a:p>
        </p:txBody>
      </p:sp>
      <p:pic>
        <p:nvPicPr>
          <p:cNvPr id="2" name="Imagen 1">
            <a:extLst>
              <a:ext uri="{FF2B5EF4-FFF2-40B4-BE49-F238E27FC236}">
                <a16:creationId xmlns:a16="http://schemas.microsoft.com/office/drawing/2014/main" id="{2B5CED08-EE10-441F-AA13-D7956BCD56F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11631" y="184817"/>
            <a:ext cx="628366" cy="677457"/>
          </a:xfrm>
          <a:prstGeom prst="rect">
            <a:avLst/>
          </a:prstGeom>
        </p:spPr>
      </p:pic>
      <p:sp>
        <p:nvSpPr>
          <p:cNvPr id="5" name="Rectángulo 4">
            <a:extLst>
              <a:ext uri="{FF2B5EF4-FFF2-40B4-BE49-F238E27FC236}">
                <a16:creationId xmlns:a16="http://schemas.microsoft.com/office/drawing/2014/main" id="{8D75608E-E160-4E85-9007-6A8112D04EE3}"/>
              </a:ext>
            </a:extLst>
          </p:cNvPr>
          <p:cNvSpPr/>
          <p:nvPr/>
        </p:nvSpPr>
        <p:spPr>
          <a:xfrm>
            <a:off x="1879164" y="206516"/>
            <a:ext cx="3669777" cy="400110"/>
          </a:xfrm>
          <a:prstGeom prst="rect">
            <a:avLst/>
          </a:prstGeom>
        </p:spPr>
        <p:txBody>
          <a:bodyPr wrap="squar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000" b="1" i="0" u="none" strike="noStrike" kern="0" cap="none" spc="0" normalizeH="0" baseline="0" noProof="0" dirty="0">
                <a:ln>
                  <a:noFill/>
                </a:ln>
                <a:solidFill>
                  <a:srgbClr val="000000"/>
                </a:solidFill>
                <a:effectLst/>
                <a:uLnTx/>
                <a:uFillTx/>
                <a:latin typeface="+mn-lt"/>
                <a:sym typeface="Arial"/>
              </a:rPr>
              <a:t>CENTRO DE INFORMACIÓN CULTURAL Y NATURAL</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000" b="1" i="0" u="none" strike="noStrike" kern="0" cap="none" spc="0" normalizeH="0" baseline="0" noProof="0" dirty="0">
                <a:ln>
                  <a:noFill/>
                </a:ln>
                <a:solidFill>
                  <a:srgbClr val="000000"/>
                </a:solidFill>
                <a:effectLst/>
                <a:uLnTx/>
                <a:uFillTx/>
                <a:latin typeface="+mn-lt"/>
                <a:sym typeface="Arial"/>
              </a:rPr>
              <a:t>DEL VALLE DE MEZQUITAL</a:t>
            </a:r>
          </a:p>
        </p:txBody>
      </p:sp>
      <p:sp>
        <p:nvSpPr>
          <p:cNvPr id="7" name="Rectángulo 6">
            <a:extLst>
              <a:ext uri="{FF2B5EF4-FFF2-40B4-BE49-F238E27FC236}">
                <a16:creationId xmlns:a16="http://schemas.microsoft.com/office/drawing/2014/main" id="{E40DE4BA-E050-4A6E-B178-873A248C01B3}"/>
              </a:ext>
            </a:extLst>
          </p:cNvPr>
          <p:cNvSpPr/>
          <p:nvPr/>
        </p:nvSpPr>
        <p:spPr>
          <a:xfrm>
            <a:off x="5915202" y="829880"/>
            <a:ext cx="603050" cy="246221"/>
          </a:xfrm>
          <a:prstGeom prst="rect">
            <a:avLst/>
          </a:prstGeom>
        </p:spPr>
        <p:txBody>
          <a:bodyPr wrap="non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s-MX" sz="1000" b="1" dirty="0">
                <a:latin typeface="+mn-lt"/>
              </a:rPr>
              <a:t>PÁG. 1</a:t>
            </a:r>
            <a:endParaRPr lang="es-MX" sz="1000" dirty="0">
              <a:latin typeface="+mn-lt"/>
            </a:endParaRPr>
          </a:p>
        </p:txBody>
      </p:sp>
      <p:pic>
        <p:nvPicPr>
          <p:cNvPr id="8" name="Imagen 7">
            <a:extLst>
              <a:ext uri="{FF2B5EF4-FFF2-40B4-BE49-F238E27FC236}">
                <a16:creationId xmlns:a16="http://schemas.microsoft.com/office/drawing/2014/main" id="{97BC4DA9-7998-4B61-85DB-40DF1BBACDCF}"/>
              </a:ext>
            </a:extLst>
          </p:cNvPr>
          <p:cNvPicPr>
            <a:picLocks noChangeAspect="1"/>
          </p:cNvPicPr>
          <p:nvPr/>
        </p:nvPicPr>
        <p:blipFill>
          <a:blip r:embed="rId5"/>
          <a:stretch>
            <a:fillRect/>
          </a:stretch>
        </p:blipFill>
        <p:spPr>
          <a:xfrm>
            <a:off x="6139997" y="311950"/>
            <a:ext cx="443978" cy="364201"/>
          </a:xfrm>
          <a:prstGeom prst="rect">
            <a:avLst/>
          </a:prstGeom>
        </p:spPr>
      </p:pic>
      <p:sp>
        <p:nvSpPr>
          <p:cNvPr id="23" name="Rectángulo 22">
            <a:extLst>
              <a:ext uri="{FF2B5EF4-FFF2-40B4-BE49-F238E27FC236}">
                <a16:creationId xmlns:a16="http://schemas.microsoft.com/office/drawing/2014/main" id="{8D23FD8F-1AC0-4CA9-B1EA-D4DB7AB71AD9}"/>
              </a:ext>
            </a:extLst>
          </p:cNvPr>
          <p:cNvSpPr/>
          <p:nvPr/>
        </p:nvSpPr>
        <p:spPr>
          <a:xfrm>
            <a:off x="2835989" y="474951"/>
            <a:ext cx="1858201" cy="230832"/>
          </a:xfrm>
          <a:prstGeom prst="rect">
            <a:avLst/>
          </a:prstGeom>
        </p:spPr>
        <p:txBody>
          <a:bodyPr wrap="non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s-MX" sz="900" dirty="0">
                <a:latin typeface="+mn-lt"/>
                <a:cs typeface="Times New Roman" panose="02020603050405020304" pitchFamily="18" charset="0"/>
              </a:rPr>
              <a:t>INMATERIALES CULTURALES </a:t>
            </a:r>
            <a:endParaRPr kumimoji="0" lang="es-MX" sz="900" i="0" u="none" strike="noStrike" kern="0" cap="none" spc="0" normalizeH="0" baseline="0" noProof="0" dirty="0">
              <a:ln>
                <a:noFill/>
              </a:ln>
              <a:solidFill>
                <a:srgbClr val="000000"/>
              </a:solidFill>
              <a:effectLst/>
              <a:uLnTx/>
              <a:uFillTx/>
              <a:latin typeface="+mn-lt"/>
              <a:cs typeface="Times New Roman" panose="02020603050405020304" pitchFamily="18" charset="0"/>
              <a:sym typeface="Arial"/>
            </a:endParaRPr>
          </a:p>
        </p:txBody>
      </p:sp>
      <p:pic>
        <p:nvPicPr>
          <p:cNvPr id="6" name="Imagen 5">
            <a:extLst>
              <a:ext uri="{FF2B5EF4-FFF2-40B4-BE49-F238E27FC236}">
                <a16:creationId xmlns:a16="http://schemas.microsoft.com/office/drawing/2014/main" id="{3F3923AF-9885-4706-B1D7-7A1C26FB4CF6}"/>
              </a:ext>
            </a:extLst>
          </p:cNvPr>
          <p:cNvPicPr>
            <a:picLocks noChangeAspect="1"/>
          </p:cNvPicPr>
          <p:nvPr/>
        </p:nvPicPr>
        <p:blipFill rotWithShape="1">
          <a:blip r:embed="rId6"/>
          <a:srcRect b="23135"/>
          <a:stretch/>
        </p:blipFill>
        <p:spPr>
          <a:xfrm>
            <a:off x="3765089" y="1774705"/>
            <a:ext cx="2559159" cy="1636119"/>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3" name="Rectángulo 2">
            <a:extLst>
              <a:ext uri="{FF2B5EF4-FFF2-40B4-BE49-F238E27FC236}">
                <a16:creationId xmlns:a16="http://schemas.microsoft.com/office/drawing/2014/main" id="{4E0129A3-3D59-443F-89CE-27FBF80FD878}"/>
              </a:ext>
            </a:extLst>
          </p:cNvPr>
          <p:cNvSpPr/>
          <p:nvPr/>
        </p:nvSpPr>
        <p:spPr>
          <a:xfrm flipV="1">
            <a:off x="434872" y="1085262"/>
            <a:ext cx="6149103" cy="45719"/>
          </a:xfrm>
          <a:prstGeom prst="rect">
            <a:avLst/>
          </a:prstGeom>
          <a:solidFill>
            <a:srgbClr val="FF99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19" name="Imagen 18">
            <a:extLst>
              <a:ext uri="{FF2B5EF4-FFF2-40B4-BE49-F238E27FC236}">
                <a16:creationId xmlns:a16="http://schemas.microsoft.com/office/drawing/2014/main" id="{4CCAB90C-5234-43C0-8BA2-6226B8D9698D}"/>
              </a:ext>
            </a:extLst>
          </p:cNvPr>
          <p:cNvPicPr>
            <a:picLocks noChangeAspect="1"/>
          </p:cNvPicPr>
          <p:nvPr/>
        </p:nvPicPr>
        <p:blipFill rotWithShape="1">
          <a:blip r:embed="rId3">
            <a:extLst>
              <a:ext uri="{28A0092B-C50C-407E-A947-70E740481C1C}">
                <a14:useLocalDpi xmlns:a14="http://schemas.microsoft.com/office/drawing/2010/main" val="0"/>
              </a:ext>
            </a:extLst>
          </a:blip>
          <a:srcRect t="29397" r="18234" b="5061"/>
          <a:stretch/>
        </p:blipFill>
        <p:spPr>
          <a:xfrm>
            <a:off x="729381" y="170788"/>
            <a:ext cx="1187004" cy="395419"/>
          </a:xfrm>
          <a:prstGeom prst="rect">
            <a:avLst/>
          </a:prstGeom>
        </p:spPr>
      </p:pic>
      <p:sp>
        <p:nvSpPr>
          <p:cNvPr id="17" name="Rectángulo 16">
            <a:extLst>
              <a:ext uri="{FF2B5EF4-FFF2-40B4-BE49-F238E27FC236}">
                <a16:creationId xmlns:a16="http://schemas.microsoft.com/office/drawing/2014/main" id="{7B064DCB-B031-44B9-BC4F-D066A4773DDD}"/>
              </a:ext>
            </a:extLst>
          </p:cNvPr>
          <p:cNvSpPr/>
          <p:nvPr/>
        </p:nvSpPr>
        <p:spPr>
          <a:xfrm>
            <a:off x="2237851" y="1331150"/>
            <a:ext cx="2541080" cy="307777"/>
          </a:xfrm>
          <a:prstGeom prst="rect">
            <a:avLst/>
          </a:prstGeom>
          <a:ln>
            <a:noFill/>
          </a:ln>
        </p:spPr>
        <p:txBody>
          <a:bodyPr wrap="none">
            <a:spAutoFit/>
          </a:bodyPr>
          <a:lstStyle/>
          <a:p>
            <a:r>
              <a:rPr lang="es-MX" b="1" dirty="0">
                <a:solidFill>
                  <a:srgbClr val="CC6600"/>
                </a:solidFill>
                <a:latin typeface="+mn-lt"/>
                <a:cs typeface="Times New Roman" panose="02020603050405020304" pitchFamily="18" charset="0"/>
              </a:rPr>
              <a:t>BARBACOA DE CARNERO </a:t>
            </a:r>
          </a:p>
        </p:txBody>
      </p:sp>
      <p:sp>
        <p:nvSpPr>
          <p:cNvPr id="18" name="Rectángulo 17">
            <a:extLst>
              <a:ext uri="{FF2B5EF4-FFF2-40B4-BE49-F238E27FC236}">
                <a16:creationId xmlns:a16="http://schemas.microsoft.com/office/drawing/2014/main" id="{47447F1D-F676-404F-9D4A-F2F5B9A5DC85}"/>
              </a:ext>
            </a:extLst>
          </p:cNvPr>
          <p:cNvSpPr/>
          <p:nvPr/>
        </p:nvSpPr>
        <p:spPr>
          <a:xfrm>
            <a:off x="357633" y="4082970"/>
            <a:ext cx="6072339" cy="307777"/>
          </a:xfrm>
          <a:prstGeom prst="rect">
            <a:avLst/>
          </a:prstGeom>
        </p:spPr>
        <p:txBody>
          <a:bodyPr wrap="square">
            <a:spAutoFit/>
          </a:bodyPr>
          <a:lstStyle/>
          <a:p>
            <a:pPr algn="just"/>
            <a:endParaRPr lang="es-MX" dirty="0">
              <a:latin typeface="+mn-lt"/>
            </a:endParaRPr>
          </a:p>
        </p:txBody>
      </p:sp>
      <p:sp>
        <p:nvSpPr>
          <p:cNvPr id="15" name="Rectángulo 14"/>
          <p:cNvSpPr/>
          <p:nvPr/>
        </p:nvSpPr>
        <p:spPr>
          <a:xfrm>
            <a:off x="353416" y="1739612"/>
            <a:ext cx="6151167" cy="6668492"/>
          </a:xfrm>
          <a:prstGeom prst="rect">
            <a:avLst/>
          </a:prstGeom>
        </p:spPr>
        <p:txBody>
          <a:bodyPr wrap="square">
            <a:spAutoFit/>
          </a:bodyPr>
          <a:lstStyle/>
          <a:p>
            <a:pPr algn="just">
              <a:lnSpc>
                <a:spcPct val="150000"/>
              </a:lnSpc>
              <a:spcAft>
                <a:spcPts val="800"/>
              </a:spcAft>
            </a:pPr>
            <a:r>
              <a:rPr lang="es-MX" sz="1200" dirty="0">
                <a:latin typeface="+mn-lt"/>
              </a:rPr>
              <a:t> </a:t>
            </a:r>
            <a:r>
              <a:rPr lang="es-MX" b="1" dirty="0">
                <a:latin typeface="+mn-lt"/>
                <a:cs typeface="Times New Roman" panose="02020603050405020304" pitchFamily="18" charset="0"/>
              </a:rPr>
              <a:t>INGREDIENTES </a:t>
            </a:r>
            <a:endParaRPr lang="es-MX" sz="1200" dirty="0">
              <a:latin typeface="+mn-lt"/>
            </a:endParaRPr>
          </a:p>
          <a:p>
            <a:pPr marL="171450" indent="-171450" algn="just">
              <a:buFont typeface="Arial" panose="020B0604020202020204" pitchFamily="34" charset="0"/>
              <a:buChar char="•"/>
            </a:pPr>
            <a:r>
              <a:rPr lang="es-MX" sz="1200" dirty="0">
                <a:latin typeface="+mn-lt"/>
              </a:rPr>
              <a:t>1,25 kg. de carne carnero</a:t>
            </a:r>
          </a:p>
          <a:p>
            <a:pPr marL="171450" indent="-171450" algn="just">
              <a:buFont typeface="Arial" panose="020B0604020202020204" pitchFamily="34" charset="0"/>
              <a:buChar char="•"/>
            </a:pPr>
            <a:r>
              <a:rPr lang="es-MX" sz="1200" dirty="0">
                <a:latin typeface="+mn-lt"/>
              </a:rPr>
              <a:t> 4 chiles california</a:t>
            </a:r>
          </a:p>
          <a:p>
            <a:pPr marL="171450" indent="-171450" algn="just">
              <a:buFont typeface="Arial" panose="020B0604020202020204" pitchFamily="34" charset="0"/>
              <a:buChar char="•"/>
            </a:pPr>
            <a:r>
              <a:rPr lang="es-MX" sz="1200" dirty="0">
                <a:latin typeface="+mn-lt"/>
              </a:rPr>
              <a:t> 1 jitomate</a:t>
            </a:r>
          </a:p>
          <a:p>
            <a:pPr marL="171450" indent="-171450" algn="just">
              <a:buFont typeface="Arial" panose="020B0604020202020204" pitchFamily="34" charset="0"/>
              <a:buChar char="•"/>
            </a:pPr>
            <a:r>
              <a:rPr lang="es-MX" sz="1200" dirty="0">
                <a:latin typeface="+mn-lt"/>
              </a:rPr>
              <a:t> 1 chile pasilla</a:t>
            </a:r>
          </a:p>
          <a:p>
            <a:pPr marL="171450" indent="-171450" algn="just">
              <a:buFont typeface="Arial" panose="020B0604020202020204" pitchFamily="34" charset="0"/>
              <a:buChar char="•"/>
            </a:pPr>
            <a:r>
              <a:rPr lang="es-MX" sz="1200" dirty="0">
                <a:latin typeface="+mn-lt"/>
              </a:rPr>
              <a:t> 1 diente de ajo</a:t>
            </a:r>
          </a:p>
          <a:p>
            <a:pPr marL="171450" indent="-171450" algn="just">
              <a:buFont typeface="Arial" panose="020B0604020202020204" pitchFamily="34" charset="0"/>
              <a:buChar char="•"/>
            </a:pPr>
            <a:r>
              <a:rPr lang="es-MX" sz="1200" dirty="0">
                <a:latin typeface="+mn-lt"/>
              </a:rPr>
              <a:t> 1/4 de cebolla</a:t>
            </a:r>
          </a:p>
          <a:p>
            <a:pPr marL="171450" indent="-171450" algn="just">
              <a:buFont typeface="Arial" panose="020B0604020202020204" pitchFamily="34" charset="0"/>
              <a:buChar char="•"/>
            </a:pPr>
            <a:r>
              <a:rPr lang="es-MX" sz="1200" dirty="0">
                <a:latin typeface="+mn-lt"/>
              </a:rPr>
              <a:t> 1 puñadito de pimienta en grano</a:t>
            </a:r>
          </a:p>
          <a:p>
            <a:pPr marL="171450" indent="-171450" algn="just">
              <a:buFont typeface="Arial" panose="020B0604020202020204" pitchFamily="34" charset="0"/>
              <a:buChar char="•"/>
            </a:pPr>
            <a:r>
              <a:rPr lang="es-MX" sz="1200" dirty="0">
                <a:latin typeface="+mn-lt"/>
              </a:rPr>
              <a:t> 4 hojas de laurel</a:t>
            </a:r>
          </a:p>
          <a:p>
            <a:pPr marL="171450" indent="-171450" algn="just">
              <a:buFont typeface="Arial" panose="020B0604020202020204" pitchFamily="34" charset="0"/>
              <a:buChar char="•"/>
            </a:pPr>
            <a:r>
              <a:rPr lang="es-MX" sz="1200" dirty="0">
                <a:latin typeface="+mn-lt"/>
              </a:rPr>
              <a:t> 1/2 cucharadita de comino</a:t>
            </a:r>
          </a:p>
          <a:p>
            <a:pPr marL="171450" indent="-171450" algn="just">
              <a:buFont typeface="Arial" panose="020B0604020202020204" pitchFamily="34" charset="0"/>
              <a:buChar char="•"/>
            </a:pPr>
            <a:r>
              <a:rPr lang="es-MX" sz="1200" dirty="0">
                <a:latin typeface="+mn-lt"/>
              </a:rPr>
              <a:t> 1 cucharada de orégano</a:t>
            </a:r>
          </a:p>
          <a:p>
            <a:pPr marL="171450" indent="-171450" algn="just">
              <a:buFont typeface="Arial" panose="020B0604020202020204" pitchFamily="34" charset="0"/>
              <a:buChar char="•"/>
            </a:pPr>
            <a:r>
              <a:rPr lang="es-MX" sz="1200" dirty="0">
                <a:latin typeface="+mn-lt"/>
              </a:rPr>
              <a:t> 1 taza de agua</a:t>
            </a:r>
          </a:p>
          <a:p>
            <a:pPr marL="171450" indent="-171450" algn="just">
              <a:buFont typeface="Arial" panose="020B0604020202020204" pitchFamily="34" charset="0"/>
              <a:buChar char="•"/>
            </a:pPr>
            <a:r>
              <a:rPr lang="es-MX" sz="1200" dirty="0">
                <a:latin typeface="+mn-lt"/>
              </a:rPr>
              <a:t> 1 clavo</a:t>
            </a:r>
          </a:p>
          <a:p>
            <a:pPr marL="171450" indent="-171450" algn="just">
              <a:buFont typeface="Arial" panose="020B0604020202020204" pitchFamily="34" charset="0"/>
              <a:buChar char="•"/>
            </a:pPr>
            <a:r>
              <a:rPr lang="es-MX" sz="1200" dirty="0">
                <a:latin typeface="+mn-lt"/>
              </a:rPr>
              <a:t> Sal</a:t>
            </a:r>
          </a:p>
          <a:p>
            <a:pPr algn="just"/>
            <a:endParaRPr lang="es-MX" sz="1200" dirty="0">
              <a:latin typeface="+mn-lt"/>
            </a:endParaRPr>
          </a:p>
          <a:p>
            <a:pPr algn="just">
              <a:lnSpc>
                <a:spcPct val="150000"/>
              </a:lnSpc>
              <a:spcAft>
                <a:spcPts val="800"/>
              </a:spcAft>
            </a:pPr>
            <a:r>
              <a:rPr lang="es-MX" b="1" dirty="0">
                <a:latin typeface="+mn-lt"/>
                <a:cs typeface="Times New Roman" panose="02020603050405020304" pitchFamily="18" charset="0"/>
              </a:rPr>
              <a:t>PREPARACIÓN </a:t>
            </a:r>
            <a:endParaRPr lang="es-MX" sz="1200" dirty="0">
              <a:latin typeface="+mn-lt"/>
            </a:endParaRPr>
          </a:p>
          <a:p>
            <a:pPr algn="just"/>
            <a:r>
              <a:rPr lang="es-MX" sz="1200" dirty="0">
                <a:latin typeface="+mn-lt"/>
              </a:rPr>
              <a:t>1. Se sacrifica un cordero de menos de un año. La edad ideal es de 6 meses. El peso debe oscilar entre los 30 y los 40 kilos. Después del sacrificio, se le quita la piel y se deja orear a la intemperie durante unas 5 horas. Luego, se corta en pedazos para ser cocinado.</a:t>
            </a:r>
          </a:p>
          <a:p>
            <a:pPr algn="just"/>
            <a:r>
              <a:rPr lang="es-MX" sz="1200" dirty="0">
                <a:latin typeface="+mn-lt"/>
              </a:rPr>
              <a:t>2. Se prepara un hoyo en la tierra de un metro de profundidad y 60 centímetros de diámetro. En él se construye el horno con piedras de tezontle, las cuales conservan el calor.</a:t>
            </a:r>
          </a:p>
          <a:p>
            <a:pPr algn="just"/>
            <a:r>
              <a:rPr lang="es-MX" sz="1200" dirty="0">
                <a:latin typeface="+mn-lt"/>
              </a:rPr>
              <a:t>3. Se enciende la leña en el horno y se deja consumir hasta que esté al rojo vivo. Después de eso, se comienza a retirar la leña que no ha sido consumida hasta que queden únicamente las brasas. Este proceso suele durar alrededor de 4 horas.</a:t>
            </a:r>
          </a:p>
          <a:p>
            <a:pPr algn="just"/>
            <a:r>
              <a:rPr lang="es-MX" sz="1200" dirty="0">
                <a:latin typeface="+mn-lt"/>
              </a:rPr>
              <a:t>4. Se recubren las paredes del horno con pencas de maguey asadas. En el centro, sobre las brasas, se coloca una olla rellena de vegetales y pulque o cerveza. Las recetas varían entre las familias, pero algunos vegetales que suelen estar presentes son: garbanzos, arroz, cebolla, chiles y especias.</a:t>
            </a:r>
          </a:p>
          <a:p>
            <a:pPr algn="just"/>
            <a:r>
              <a:rPr lang="es-MX" sz="1200" dirty="0">
                <a:latin typeface="+mn-lt"/>
              </a:rPr>
              <a:t>5. Se coloca una rejilla encima de la olla. Sobre la rejilla se crea una cama de pencas de maguey en forma de embudo, de manera que la grasa de la carne pueda escurrir hacia el interior de la olla para crear el famoso consomé de barbacoa.</a:t>
            </a:r>
          </a:p>
        </p:txBody>
      </p:sp>
      <p:sp>
        <p:nvSpPr>
          <p:cNvPr id="21" name="Rectángulo 20">
            <a:extLst>
              <a:ext uri="{FF2B5EF4-FFF2-40B4-BE49-F238E27FC236}">
                <a16:creationId xmlns:a16="http://schemas.microsoft.com/office/drawing/2014/main" id="{7FE5333F-C457-4683-91A2-8F73D7A0CBD7}"/>
              </a:ext>
            </a:extLst>
          </p:cNvPr>
          <p:cNvSpPr/>
          <p:nvPr/>
        </p:nvSpPr>
        <p:spPr>
          <a:xfrm>
            <a:off x="729381" y="540551"/>
            <a:ext cx="4968259" cy="553998"/>
          </a:xfrm>
          <a:prstGeom prst="rect">
            <a:avLst/>
          </a:prstGeom>
        </p:spPr>
        <p:txBody>
          <a:bodyPr wrap="square">
            <a:spAutoFit/>
          </a:bodyPr>
          <a:lstStyle/>
          <a:p>
            <a:r>
              <a:rPr lang="es-MX" sz="1000" b="1" dirty="0">
                <a:latin typeface="+mn-lt"/>
                <a:cs typeface="Times New Roman" panose="02020603050405020304" pitchFamily="18" charset="0"/>
              </a:rPr>
              <a:t>CLAVE: </a:t>
            </a:r>
            <a:r>
              <a:rPr lang="es-MX" sz="1000" dirty="0">
                <a:latin typeface="+mn-lt"/>
                <a:cs typeface="Times New Roman" panose="02020603050405020304" pitchFamily="18" charset="0"/>
              </a:rPr>
              <a:t>ICNU-ARE1</a:t>
            </a:r>
          </a:p>
          <a:p>
            <a:r>
              <a:rPr lang="es-MX" sz="1000" b="1" dirty="0">
                <a:latin typeface="+mn-lt"/>
                <a:cs typeface="Times New Roman" panose="02020603050405020304" pitchFamily="18" charset="0"/>
              </a:rPr>
              <a:t>CATEGORÍA: </a:t>
            </a:r>
            <a:r>
              <a:rPr lang="es-MX" sz="1000" dirty="0">
                <a:latin typeface="+mn-lt"/>
                <a:cs typeface="Times New Roman" panose="02020603050405020304" pitchFamily="18" charset="0"/>
              </a:rPr>
              <a:t>INMATERIALES CULTURALES </a:t>
            </a:r>
          </a:p>
          <a:p>
            <a:r>
              <a:rPr lang="es-MX" sz="1000" b="1" dirty="0">
                <a:latin typeface="+mn-lt"/>
                <a:cs typeface="Times New Roman" panose="02020603050405020304" pitchFamily="18" charset="0"/>
              </a:rPr>
              <a:t>SUBCATEGORÍA: </a:t>
            </a:r>
            <a:r>
              <a:rPr lang="es-MX" sz="1000" dirty="0">
                <a:latin typeface="+mn-lt"/>
                <a:cs typeface="Times New Roman" panose="02020603050405020304" pitchFamily="18" charset="0"/>
              </a:rPr>
              <a:t>USOS SOCIALES   </a:t>
            </a:r>
          </a:p>
        </p:txBody>
      </p:sp>
      <p:pic>
        <p:nvPicPr>
          <p:cNvPr id="2" name="Imagen 1">
            <a:extLst>
              <a:ext uri="{FF2B5EF4-FFF2-40B4-BE49-F238E27FC236}">
                <a16:creationId xmlns:a16="http://schemas.microsoft.com/office/drawing/2014/main" id="{2B5CED08-EE10-441F-AA13-D7956BCD56F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11631" y="184817"/>
            <a:ext cx="628366" cy="677457"/>
          </a:xfrm>
          <a:prstGeom prst="rect">
            <a:avLst/>
          </a:prstGeom>
        </p:spPr>
      </p:pic>
      <p:sp>
        <p:nvSpPr>
          <p:cNvPr id="5" name="Rectángulo 4">
            <a:extLst>
              <a:ext uri="{FF2B5EF4-FFF2-40B4-BE49-F238E27FC236}">
                <a16:creationId xmlns:a16="http://schemas.microsoft.com/office/drawing/2014/main" id="{8D75608E-E160-4E85-9007-6A8112D04EE3}"/>
              </a:ext>
            </a:extLst>
          </p:cNvPr>
          <p:cNvSpPr/>
          <p:nvPr/>
        </p:nvSpPr>
        <p:spPr>
          <a:xfrm>
            <a:off x="1879164" y="206516"/>
            <a:ext cx="3669777" cy="400110"/>
          </a:xfrm>
          <a:prstGeom prst="rect">
            <a:avLst/>
          </a:prstGeom>
        </p:spPr>
        <p:txBody>
          <a:bodyPr wrap="squar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000" b="1" i="0" u="none" strike="noStrike" kern="0" cap="none" spc="0" normalizeH="0" baseline="0" noProof="0" dirty="0">
                <a:ln>
                  <a:noFill/>
                </a:ln>
                <a:solidFill>
                  <a:srgbClr val="000000"/>
                </a:solidFill>
                <a:effectLst/>
                <a:uLnTx/>
                <a:uFillTx/>
                <a:latin typeface="+mn-lt"/>
                <a:sym typeface="Arial"/>
              </a:rPr>
              <a:t>CENTRO DE INFORMACIÓN CULTURAL Y NATURAL</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000" b="1" i="0" u="none" strike="noStrike" kern="0" cap="none" spc="0" normalizeH="0" baseline="0" noProof="0" dirty="0">
                <a:ln>
                  <a:noFill/>
                </a:ln>
                <a:solidFill>
                  <a:srgbClr val="000000"/>
                </a:solidFill>
                <a:effectLst/>
                <a:uLnTx/>
                <a:uFillTx/>
                <a:latin typeface="+mn-lt"/>
                <a:sym typeface="Arial"/>
              </a:rPr>
              <a:t>DEL VALLE DE MEZQUITAL</a:t>
            </a:r>
          </a:p>
        </p:txBody>
      </p:sp>
      <p:sp>
        <p:nvSpPr>
          <p:cNvPr id="7" name="Rectángulo 6">
            <a:extLst>
              <a:ext uri="{FF2B5EF4-FFF2-40B4-BE49-F238E27FC236}">
                <a16:creationId xmlns:a16="http://schemas.microsoft.com/office/drawing/2014/main" id="{E40DE4BA-E050-4A6E-B178-873A248C01B3}"/>
              </a:ext>
            </a:extLst>
          </p:cNvPr>
          <p:cNvSpPr/>
          <p:nvPr/>
        </p:nvSpPr>
        <p:spPr>
          <a:xfrm>
            <a:off x="5915202" y="829880"/>
            <a:ext cx="603050" cy="246221"/>
          </a:xfrm>
          <a:prstGeom prst="rect">
            <a:avLst/>
          </a:prstGeom>
        </p:spPr>
        <p:txBody>
          <a:bodyPr wrap="non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s-MX" sz="1000" b="1" dirty="0">
                <a:latin typeface="+mn-lt"/>
              </a:rPr>
              <a:t>PÁG. 1</a:t>
            </a:r>
            <a:endParaRPr lang="es-MX" sz="1000" dirty="0">
              <a:latin typeface="+mn-lt"/>
            </a:endParaRPr>
          </a:p>
        </p:txBody>
      </p:sp>
      <p:pic>
        <p:nvPicPr>
          <p:cNvPr id="8" name="Imagen 7">
            <a:extLst>
              <a:ext uri="{FF2B5EF4-FFF2-40B4-BE49-F238E27FC236}">
                <a16:creationId xmlns:a16="http://schemas.microsoft.com/office/drawing/2014/main" id="{97BC4DA9-7998-4B61-85DB-40DF1BBACDCF}"/>
              </a:ext>
            </a:extLst>
          </p:cNvPr>
          <p:cNvPicPr>
            <a:picLocks noChangeAspect="1"/>
          </p:cNvPicPr>
          <p:nvPr/>
        </p:nvPicPr>
        <p:blipFill>
          <a:blip r:embed="rId5"/>
          <a:stretch>
            <a:fillRect/>
          </a:stretch>
        </p:blipFill>
        <p:spPr>
          <a:xfrm>
            <a:off x="6139997" y="311950"/>
            <a:ext cx="443978" cy="364201"/>
          </a:xfrm>
          <a:prstGeom prst="rect">
            <a:avLst/>
          </a:prstGeom>
        </p:spPr>
      </p:pic>
      <p:sp>
        <p:nvSpPr>
          <p:cNvPr id="23" name="Rectángulo 22">
            <a:extLst>
              <a:ext uri="{FF2B5EF4-FFF2-40B4-BE49-F238E27FC236}">
                <a16:creationId xmlns:a16="http://schemas.microsoft.com/office/drawing/2014/main" id="{8D23FD8F-1AC0-4CA9-B1EA-D4DB7AB71AD9}"/>
              </a:ext>
            </a:extLst>
          </p:cNvPr>
          <p:cNvSpPr/>
          <p:nvPr/>
        </p:nvSpPr>
        <p:spPr>
          <a:xfrm>
            <a:off x="2835989" y="474951"/>
            <a:ext cx="1858201" cy="230832"/>
          </a:xfrm>
          <a:prstGeom prst="rect">
            <a:avLst/>
          </a:prstGeom>
        </p:spPr>
        <p:txBody>
          <a:bodyPr wrap="non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s-MX" sz="900" dirty="0">
                <a:latin typeface="+mn-lt"/>
                <a:cs typeface="Times New Roman" panose="02020603050405020304" pitchFamily="18" charset="0"/>
              </a:rPr>
              <a:t>INMATERIALES CULTURALES </a:t>
            </a:r>
            <a:endParaRPr kumimoji="0" lang="es-MX" sz="900" i="0" u="none" strike="noStrike" kern="0" cap="none" spc="0" normalizeH="0" baseline="0" noProof="0" dirty="0">
              <a:ln>
                <a:noFill/>
              </a:ln>
              <a:solidFill>
                <a:srgbClr val="000000"/>
              </a:solidFill>
              <a:effectLst/>
              <a:uLnTx/>
              <a:uFillTx/>
              <a:latin typeface="+mn-lt"/>
              <a:cs typeface="Times New Roman" panose="02020603050405020304" pitchFamily="18" charset="0"/>
              <a:sym typeface="Arial"/>
            </a:endParaRPr>
          </a:p>
        </p:txBody>
      </p:sp>
    </p:spTree>
    <p:extLst>
      <p:ext uri="{BB962C8B-B14F-4D97-AF65-F5344CB8AC3E}">
        <p14:creationId xmlns:p14="http://schemas.microsoft.com/office/powerpoint/2010/main" val="12947732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3" name="Rectángulo 2">
            <a:extLst>
              <a:ext uri="{FF2B5EF4-FFF2-40B4-BE49-F238E27FC236}">
                <a16:creationId xmlns:a16="http://schemas.microsoft.com/office/drawing/2014/main" id="{4E0129A3-3D59-443F-89CE-27FBF80FD878}"/>
              </a:ext>
            </a:extLst>
          </p:cNvPr>
          <p:cNvSpPr/>
          <p:nvPr/>
        </p:nvSpPr>
        <p:spPr>
          <a:xfrm flipV="1">
            <a:off x="434872" y="1085262"/>
            <a:ext cx="6149103" cy="45719"/>
          </a:xfrm>
          <a:prstGeom prst="rect">
            <a:avLst/>
          </a:prstGeom>
          <a:solidFill>
            <a:srgbClr val="FF99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19" name="Imagen 18">
            <a:extLst>
              <a:ext uri="{FF2B5EF4-FFF2-40B4-BE49-F238E27FC236}">
                <a16:creationId xmlns:a16="http://schemas.microsoft.com/office/drawing/2014/main" id="{4CCAB90C-5234-43C0-8BA2-6226B8D9698D}"/>
              </a:ext>
            </a:extLst>
          </p:cNvPr>
          <p:cNvPicPr>
            <a:picLocks noChangeAspect="1"/>
          </p:cNvPicPr>
          <p:nvPr/>
        </p:nvPicPr>
        <p:blipFill rotWithShape="1">
          <a:blip r:embed="rId3">
            <a:extLst>
              <a:ext uri="{28A0092B-C50C-407E-A947-70E740481C1C}">
                <a14:useLocalDpi xmlns:a14="http://schemas.microsoft.com/office/drawing/2010/main" val="0"/>
              </a:ext>
            </a:extLst>
          </a:blip>
          <a:srcRect t="29397" r="18234" b="5061"/>
          <a:stretch/>
        </p:blipFill>
        <p:spPr>
          <a:xfrm>
            <a:off x="729381" y="170788"/>
            <a:ext cx="1187004" cy="395419"/>
          </a:xfrm>
          <a:prstGeom prst="rect">
            <a:avLst/>
          </a:prstGeom>
        </p:spPr>
      </p:pic>
      <p:sp>
        <p:nvSpPr>
          <p:cNvPr id="17" name="Rectángulo 16">
            <a:extLst>
              <a:ext uri="{FF2B5EF4-FFF2-40B4-BE49-F238E27FC236}">
                <a16:creationId xmlns:a16="http://schemas.microsoft.com/office/drawing/2014/main" id="{7B064DCB-B031-44B9-BC4F-D066A4773DDD}"/>
              </a:ext>
            </a:extLst>
          </p:cNvPr>
          <p:cNvSpPr/>
          <p:nvPr/>
        </p:nvSpPr>
        <p:spPr>
          <a:xfrm>
            <a:off x="2237851" y="1331150"/>
            <a:ext cx="2541080" cy="307777"/>
          </a:xfrm>
          <a:prstGeom prst="rect">
            <a:avLst/>
          </a:prstGeom>
          <a:ln>
            <a:noFill/>
          </a:ln>
        </p:spPr>
        <p:txBody>
          <a:bodyPr wrap="none">
            <a:spAutoFit/>
          </a:bodyPr>
          <a:lstStyle/>
          <a:p>
            <a:r>
              <a:rPr lang="es-MX" b="1" dirty="0">
                <a:solidFill>
                  <a:srgbClr val="CC6600"/>
                </a:solidFill>
                <a:latin typeface="+mn-lt"/>
                <a:cs typeface="Times New Roman" panose="02020603050405020304" pitchFamily="18" charset="0"/>
              </a:rPr>
              <a:t>BARBACOA DE CARNERO </a:t>
            </a:r>
          </a:p>
        </p:txBody>
      </p:sp>
      <p:sp>
        <p:nvSpPr>
          <p:cNvPr id="18" name="Rectángulo 17">
            <a:extLst>
              <a:ext uri="{FF2B5EF4-FFF2-40B4-BE49-F238E27FC236}">
                <a16:creationId xmlns:a16="http://schemas.microsoft.com/office/drawing/2014/main" id="{47447F1D-F676-404F-9D4A-F2F5B9A5DC85}"/>
              </a:ext>
            </a:extLst>
          </p:cNvPr>
          <p:cNvSpPr/>
          <p:nvPr/>
        </p:nvSpPr>
        <p:spPr>
          <a:xfrm>
            <a:off x="357633" y="4082970"/>
            <a:ext cx="6072339" cy="307777"/>
          </a:xfrm>
          <a:prstGeom prst="rect">
            <a:avLst/>
          </a:prstGeom>
        </p:spPr>
        <p:txBody>
          <a:bodyPr wrap="square">
            <a:spAutoFit/>
          </a:bodyPr>
          <a:lstStyle/>
          <a:p>
            <a:pPr algn="just"/>
            <a:endParaRPr lang="es-MX" dirty="0">
              <a:latin typeface="+mn-lt"/>
            </a:endParaRPr>
          </a:p>
        </p:txBody>
      </p:sp>
      <p:sp>
        <p:nvSpPr>
          <p:cNvPr id="15" name="Rectángulo 14"/>
          <p:cNvSpPr/>
          <p:nvPr/>
        </p:nvSpPr>
        <p:spPr>
          <a:xfrm>
            <a:off x="353416" y="1739612"/>
            <a:ext cx="6151167" cy="2308324"/>
          </a:xfrm>
          <a:prstGeom prst="rect">
            <a:avLst/>
          </a:prstGeom>
        </p:spPr>
        <p:txBody>
          <a:bodyPr wrap="square">
            <a:spAutoFit/>
          </a:bodyPr>
          <a:lstStyle/>
          <a:p>
            <a:pPr algn="just"/>
            <a:r>
              <a:rPr lang="es-MX" sz="1200" dirty="0">
                <a:latin typeface="+mn-lt"/>
              </a:rPr>
              <a:t>6. Las piezas de carne de borrego se colocan sobre la cama de pencas. Todo el animal se aprovecha, nada se desperdicia. Los trozos de carne son cubiertos con más pencas de maguey y todo se tapa con una capa de tierra. La idea es no dejar ni un hueco al descubierto para que no se escapen el calor y los vapores de la cocción.</a:t>
            </a:r>
          </a:p>
          <a:p>
            <a:pPr algn="just"/>
            <a:r>
              <a:rPr lang="es-MX" sz="1200" dirty="0">
                <a:latin typeface="+mn-lt"/>
              </a:rPr>
              <a:t>7. Se deja cocer la carne a fuego lento durante toda la noche.</a:t>
            </a:r>
          </a:p>
          <a:p>
            <a:pPr algn="just"/>
            <a:r>
              <a:rPr lang="es-MX" sz="1200" dirty="0">
                <a:latin typeface="+mn-lt"/>
              </a:rPr>
              <a:t>8. A la mañana siguiente, las familias invitadas a desayunar se reúnen alrededor del horno. Uno de los invitados tiene el honor de destaparlo y extraer el primer trozo de carne. Debe hacerlo con mucho cuidado, ya que la carne tierna suele desmoronarse fácilmente.</a:t>
            </a:r>
          </a:p>
          <a:p>
            <a:pPr algn="just"/>
            <a:r>
              <a:rPr lang="es-MX" sz="1200" dirty="0">
                <a:latin typeface="+mn-lt"/>
              </a:rPr>
              <a:t>9. Se retira el resto de la carne y se descubre la olla, que ahora contiene el delicioso consomé. Es momento de preparar los tacos con tortillas de maíz y las ricas salsas caseras.</a:t>
            </a:r>
          </a:p>
        </p:txBody>
      </p:sp>
      <p:sp>
        <p:nvSpPr>
          <p:cNvPr id="21" name="Rectángulo 20">
            <a:extLst>
              <a:ext uri="{FF2B5EF4-FFF2-40B4-BE49-F238E27FC236}">
                <a16:creationId xmlns:a16="http://schemas.microsoft.com/office/drawing/2014/main" id="{7FE5333F-C457-4683-91A2-8F73D7A0CBD7}"/>
              </a:ext>
            </a:extLst>
          </p:cNvPr>
          <p:cNvSpPr/>
          <p:nvPr/>
        </p:nvSpPr>
        <p:spPr>
          <a:xfrm>
            <a:off x="729381" y="540551"/>
            <a:ext cx="4968259" cy="553998"/>
          </a:xfrm>
          <a:prstGeom prst="rect">
            <a:avLst/>
          </a:prstGeom>
        </p:spPr>
        <p:txBody>
          <a:bodyPr wrap="square">
            <a:spAutoFit/>
          </a:bodyPr>
          <a:lstStyle/>
          <a:p>
            <a:r>
              <a:rPr lang="es-MX" sz="1000" b="1" dirty="0">
                <a:latin typeface="+mn-lt"/>
                <a:cs typeface="Times New Roman" panose="02020603050405020304" pitchFamily="18" charset="0"/>
              </a:rPr>
              <a:t>CLAVE: </a:t>
            </a:r>
            <a:r>
              <a:rPr lang="es-MX" sz="1000" dirty="0">
                <a:latin typeface="+mn-lt"/>
                <a:cs typeface="Times New Roman" panose="02020603050405020304" pitchFamily="18" charset="0"/>
              </a:rPr>
              <a:t>ICNU-ARE1</a:t>
            </a:r>
          </a:p>
          <a:p>
            <a:r>
              <a:rPr lang="es-MX" sz="1000" b="1" dirty="0">
                <a:latin typeface="+mn-lt"/>
                <a:cs typeface="Times New Roman" panose="02020603050405020304" pitchFamily="18" charset="0"/>
              </a:rPr>
              <a:t>CATEGORÍA: </a:t>
            </a:r>
            <a:r>
              <a:rPr lang="es-MX" sz="1000" dirty="0">
                <a:latin typeface="+mn-lt"/>
                <a:cs typeface="Times New Roman" panose="02020603050405020304" pitchFamily="18" charset="0"/>
              </a:rPr>
              <a:t>INMATERIALES CULTURALES </a:t>
            </a:r>
          </a:p>
          <a:p>
            <a:r>
              <a:rPr lang="es-MX" sz="1000" b="1" dirty="0">
                <a:latin typeface="+mn-lt"/>
                <a:cs typeface="Times New Roman" panose="02020603050405020304" pitchFamily="18" charset="0"/>
              </a:rPr>
              <a:t>SUBCATEGORÍA: </a:t>
            </a:r>
            <a:r>
              <a:rPr lang="es-MX" sz="1000" dirty="0">
                <a:latin typeface="+mn-lt"/>
                <a:cs typeface="Times New Roman" panose="02020603050405020304" pitchFamily="18" charset="0"/>
              </a:rPr>
              <a:t>USOS SOCIALES   </a:t>
            </a:r>
          </a:p>
        </p:txBody>
      </p:sp>
      <p:pic>
        <p:nvPicPr>
          <p:cNvPr id="2" name="Imagen 1">
            <a:extLst>
              <a:ext uri="{FF2B5EF4-FFF2-40B4-BE49-F238E27FC236}">
                <a16:creationId xmlns:a16="http://schemas.microsoft.com/office/drawing/2014/main" id="{2B5CED08-EE10-441F-AA13-D7956BCD56F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11631" y="184817"/>
            <a:ext cx="628366" cy="677457"/>
          </a:xfrm>
          <a:prstGeom prst="rect">
            <a:avLst/>
          </a:prstGeom>
        </p:spPr>
      </p:pic>
      <p:sp>
        <p:nvSpPr>
          <p:cNvPr id="5" name="Rectángulo 4">
            <a:extLst>
              <a:ext uri="{FF2B5EF4-FFF2-40B4-BE49-F238E27FC236}">
                <a16:creationId xmlns:a16="http://schemas.microsoft.com/office/drawing/2014/main" id="{8D75608E-E160-4E85-9007-6A8112D04EE3}"/>
              </a:ext>
            </a:extLst>
          </p:cNvPr>
          <p:cNvSpPr/>
          <p:nvPr/>
        </p:nvSpPr>
        <p:spPr>
          <a:xfrm>
            <a:off x="1879164" y="206516"/>
            <a:ext cx="3669777" cy="400110"/>
          </a:xfrm>
          <a:prstGeom prst="rect">
            <a:avLst/>
          </a:prstGeom>
        </p:spPr>
        <p:txBody>
          <a:bodyPr wrap="squar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000" b="1" i="0" u="none" strike="noStrike" kern="0" cap="none" spc="0" normalizeH="0" baseline="0" noProof="0" dirty="0">
                <a:ln>
                  <a:noFill/>
                </a:ln>
                <a:solidFill>
                  <a:srgbClr val="000000"/>
                </a:solidFill>
                <a:effectLst/>
                <a:uLnTx/>
                <a:uFillTx/>
                <a:latin typeface="+mn-lt"/>
                <a:sym typeface="Arial"/>
              </a:rPr>
              <a:t>CENTRO DE INFORMACIÓN CULTURAL Y NATURAL</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000" b="1" i="0" u="none" strike="noStrike" kern="0" cap="none" spc="0" normalizeH="0" baseline="0" noProof="0" dirty="0">
                <a:ln>
                  <a:noFill/>
                </a:ln>
                <a:solidFill>
                  <a:srgbClr val="000000"/>
                </a:solidFill>
                <a:effectLst/>
                <a:uLnTx/>
                <a:uFillTx/>
                <a:latin typeface="+mn-lt"/>
                <a:sym typeface="Arial"/>
              </a:rPr>
              <a:t>DEL VALLE DE MEZQUITAL</a:t>
            </a:r>
          </a:p>
        </p:txBody>
      </p:sp>
      <p:sp>
        <p:nvSpPr>
          <p:cNvPr id="7" name="Rectángulo 6">
            <a:extLst>
              <a:ext uri="{FF2B5EF4-FFF2-40B4-BE49-F238E27FC236}">
                <a16:creationId xmlns:a16="http://schemas.microsoft.com/office/drawing/2014/main" id="{E40DE4BA-E050-4A6E-B178-873A248C01B3}"/>
              </a:ext>
            </a:extLst>
          </p:cNvPr>
          <p:cNvSpPr/>
          <p:nvPr/>
        </p:nvSpPr>
        <p:spPr>
          <a:xfrm>
            <a:off x="5915202" y="829880"/>
            <a:ext cx="603050" cy="246221"/>
          </a:xfrm>
          <a:prstGeom prst="rect">
            <a:avLst/>
          </a:prstGeom>
        </p:spPr>
        <p:txBody>
          <a:bodyPr wrap="non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s-MX" sz="1000" b="1" dirty="0">
                <a:latin typeface="+mn-lt"/>
              </a:rPr>
              <a:t>PÁG. 1</a:t>
            </a:r>
            <a:endParaRPr lang="es-MX" sz="1000" dirty="0">
              <a:latin typeface="+mn-lt"/>
            </a:endParaRPr>
          </a:p>
        </p:txBody>
      </p:sp>
      <p:pic>
        <p:nvPicPr>
          <p:cNvPr id="8" name="Imagen 7">
            <a:extLst>
              <a:ext uri="{FF2B5EF4-FFF2-40B4-BE49-F238E27FC236}">
                <a16:creationId xmlns:a16="http://schemas.microsoft.com/office/drawing/2014/main" id="{97BC4DA9-7998-4B61-85DB-40DF1BBACDCF}"/>
              </a:ext>
            </a:extLst>
          </p:cNvPr>
          <p:cNvPicPr>
            <a:picLocks noChangeAspect="1"/>
          </p:cNvPicPr>
          <p:nvPr/>
        </p:nvPicPr>
        <p:blipFill>
          <a:blip r:embed="rId5"/>
          <a:stretch>
            <a:fillRect/>
          </a:stretch>
        </p:blipFill>
        <p:spPr>
          <a:xfrm>
            <a:off x="6139997" y="311950"/>
            <a:ext cx="443978" cy="364201"/>
          </a:xfrm>
          <a:prstGeom prst="rect">
            <a:avLst/>
          </a:prstGeom>
        </p:spPr>
      </p:pic>
      <p:sp>
        <p:nvSpPr>
          <p:cNvPr id="23" name="Rectángulo 22">
            <a:extLst>
              <a:ext uri="{FF2B5EF4-FFF2-40B4-BE49-F238E27FC236}">
                <a16:creationId xmlns:a16="http://schemas.microsoft.com/office/drawing/2014/main" id="{8D23FD8F-1AC0-4CA9-B1EA-D4DB7AB71AD9}"/>
              </a:ext>
            </a:extLst>
          </p:cNvPr>
          <p:cNvSpPr/>
          <p:nvPr/>
        </p:nvSpPr>
        <p:spPr>
          <a:xfrm>
            <a:off x="2835989" y="474951"/>
            <a:ext cx="1858201" cy="230832"/>
          </a:xfrm>
          <a:prstGeom prst="rect">
            <a:avLst/>
          </a:prstGeom>
        </p:spPr>
        <p:txBody>
          <a:bodyPr wrap="non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s-MX" sz="900" dirty="0">
                <a:latin typeface="+mn-lt"/>
                <a:cs typeface="Times New Roman" panose="02020603050405020304" pitchFamily="18" charset="0"/>
              </a:rPr>
              <a:t>INMATERIALES CULTURALES </a:t>
            </a:r>
            <a:endParaRPr kumimoji="0" lang="es-MX" sz="900" i="0" u="none" strike="noStrike" kern="0" cap="none" spc="0" normalizeH="0" baseline="0" noProof="0" dirty="0">
              <a:ln>
                <a:noFill/>
              </a:ln>
              <a:solidFill>
                <a:srgbClr val="000000"/>
              </a:solidFill>
              <a:effectLst/>
              <a:uLnTx/>
              <a:uFillTx/>
              <a:latin typeface="+mn-lt"/>
              <a:cs typeface="Times New Roman" panose="02020603050405020304" pitchFamily="18" charset="0"/>
              <a:sym typeface="Arial"/>
            </a:endParaRPr>
          </a:p>
        </p:txBody>
      </p:sp>
    </p:spTree>
    <p:extLst>
      <p:ext uri="{BB962C8B-B14F-4D97-AF65-F5344CB8AC3E}">
        <p14:creationId xmlns:p14="http://schemas.microsoft.com/office/powerpoint/2010/main" val="46760765"/>
      </p:ext>
    </p:extLst>
  </p:cSld>
  <p:clrMapOvr>
    <a:masterClrMapping/>
  </p:clrMapOvr>
</p:sld>
</file>

<file path=ppt/theme/theme1.xml><?xml version="1.0" encoding="utf-8"?>
<a:theme xmlns:a="http://schemas.openxmlformats.org/drawingml/2006/main" name="William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2181</TotalTime>
  <Words>893</Words>
  <Application>Microsoft Office PowerPoint</Application>
  <PresentationFormat>Carta (216 x 279 mm)</PresentationFormat>
  <Paragraphs>60</Paragraphs>
  <Slides>3</Slides>
  <Notes>3</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3</vt:i4>
      </vt:variant>
    </vt:vector>
  </HeadingPairs>
  <TitlesOfParts>
    <vt:vector size="7" baseType="lpstr">
      <vt:lpstr>Dosis</vt:lpstr>
      <vt:lpstr>Arial</vt:lpstr>
      <vt:lpstr>Roboto</vt:lpstr>
      <vt:lpstr>William template</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DELL</dc:creator>
  <cp:lastModifiedBy>LEONEL SALAZAR GALVEZ</cp:lastModifiedBy>
  <cp:revision>109</cp:revision>
  <dcterms:modified xsi:type="dcterms:W3CDTF">2021-12-13T11:01:11Z</dcterms:modified>
</cp:coreProperties>
</file>