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64" r:id="rId2"/>
  </p:sldIdLst>
  <p:sldSz cx="6858000" cy="9144000" type="letter"/>
  <p:notesSz cx="6858000" cy="9144000"/>
  <p:embeddedFontLst>
    <p:embeddedFont>
      <p:font typeface="Dosis" pitchFamily="2" charset="0"/>
      <p:regular r:id="rId4"/>
      <p:bold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660"/>
  </p:normalViewPr>
  <p:slideViewPr>
    <p:cSldViewPr snapToGrid="0">
      <p:cViewPr>
        <p:scale>
          <a:sx n="106" d="100"/>
          <a:sy n="106" d="100"/>
        </p:scale>
        <p:origin x="1146"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6056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0" name="Google Shape;160;p19"/>
          <p:cNvSpPr txBox="1">
            <a:spLocks noGrp="1"/>
          </p:cNvSpPr>
          <p:nvPr>
            <p:ph type="sldNum" idx="12"/>
          </p:nvPr>
        </p:nvSpPr>
        <p:spPr>
          <a:xfrm>
            <a:off x="0" y="2643188"/>
            <a:ext cx="446175" cy="548775"/>
          </a:xfrm>
          <a:prstGeom prst="rect">
            <a:avLst/>
          </a:prstGeom>
        </p:spPr>
        <p:txBody>
          <a:bodyPr spcFirstLastPara="1" wrap="square" lIns="68569" tIns="68569" rIns="68569" bIns="68569" anchor="ctr" anchorCtr="0">
            <a:noAutofit/>
          </a:bodyPr>
          <a:lstStyle/>
          <a:p>
            <a:fld id="{00000000-1234-1234-1234-123412341234}" type="slidenum">
              <a:rPr lang="en"/>
              <a:pPr/>
              <a:t>1</a:t>
            </a:fld>
            <a:endParaRPr dirty="0"/>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73" name="Rectángulo 72">
            <a:extLst>
              <a:ext uri="{FF2B5EF4-FFF2-40B4-BE49-F238E27FC236}">
                <a16:creationId xmlns:a16="http://schemas.microsoft.com/office/drawing/2014/main" id="{7FE5333F-C457-4683-91A2-8F73D7A0CBD7}"/>
              </a:ext>
            </a:extLst>
          </p:cNvPr>
          <p:cNvSpPr/>
          <p:nvPr/>
        </p:nvSpPr>
        <p:spPr>
          <a:xfrm>
            <a:off x="729381" y="540551"/>
            <a:ext cx="4204126" cy="553998"/>
          </a:xfrm>
          <a:prstGeom prst="rect">
            <a:avLst/>
          </a:prstGeom>
        </p:spPr>
        <p:txBody>
          <a:bodyPr wrap="square">
            <a:spAutoFit/>
          </a:bodyPr>
          <a:lstStyle/>
          <a:p>
            <a:r>
              <a:rPr lang="es-MX" sz="1000" b="1" dirty="0">
                <a:latin typeface="+mn-lt"/>
                <a:cs typeface="Times New Roman" panose="02020603050405020304" pitchFamily="18" charset="0"/>
              </a:rPr>
              <a:t>CLAVE: </a:t>
            </a:r>
            <a:r>
              <a:rPr lang="es-MX" sz="1000" dirty="0">
                <a:latin typeface="+mn-lt"/>
                <a:cs typeface="Times New Roman" panose="02020603050405020304" pitchFamily="18" charset="0"/>
              </a:rPr>
              <a:t>ICNU-ARE1</a:t>
            </a:r>
          </a:p>
          <a:p>
            <a:r>
              <a:rPr lang="es-MX" sz="1000" b="1" dirty="0">
                <a:latin typeface="+mn-lt"/>
                <a:cs typeface="Times New Roman" panose="02020603050405020304" pitchFamily="18" charset="0"/>
              </a:rPr>
              <a:t>CATEGORÍA: </a:t>
            </a:r>
            <a:r>
              <a:rPr lang="es-MX" sz="1000" dirty="0">
                <a:latin typeface="+mn-lt"/>
                <a:cs typeface="Times New Roman" panose="02020603050405020304" pitchFamily="18" charset="0"/>
              </a:rPr>
              <a:t>INMATERIALES CULTURALES  </a:t>
            </a:r>
            <a:endParaRPr lang="es-MX" sz="1000" b="1" dirty="0">
              <a:latin typeface="+mn-lt"/>
              <a:cs typeface="Times New Roman" panose="02020603050405020304" pitchFamily="18" charset="0"/>
            </a:endParaRPr>
          </a:p>
          <a:p>
            <a:r>
              <a:rPr lang="es-MX" sz="1000" b="1" dirty="0">
                <a:latin typeface="+mn-lt"/>
                <a:cs typeface="Times New Roman" panose="02020603050405020304" pitchFamily="18" charset="0"/>
              </a:rPr>
              <a:t>SUBCATEGORÍA: </a:t>
            </a:r>
            <a:r>
              <a:rPr lang="es-MX" sz="1000" dirty="0">
                <a:latin typeface="+mn-lt"/>
                <a:cs typeface="Times New Roman" panose="02020603050405020304" pitchFamily="18" charset="0"/>
              </a:rPr>
              <a:t>USOS SOCIALES  </a:t>
            </a:r>
          </a:p>
        </p:txBody>
      </p:sp>
      <p:sp>
        <p:nvSpPr>
          <p:cNvPr id="624" name="Rectángulo 623"/>
          <p:cNvSpPr/>
          <p:nvPr/>
        </p:nvSpPr>
        <p:spPr>
          <a:xfrm>
            <a:off x="458277" y="1377170"/>
            <a:ext cx="3929643"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800" dirty="0">
              <a:latin typeface="Times New Roman" panose="02020603050405020304" pitchFamily="18" charset="0"/>
              <a:cs typeface="Times New Roman" panose="02020603050405020304" pitchFamily="18" charset="0"/>
            </a:endParaRPr>
          </a:p>
        </p:txBody>
      </p:sp>
      <p:sp>
        <p:nvSpPr>
          <p:cNvPr id="626" name="Rectángulo 625"/>
          <p:cNvSpPr/>
          <p:nvPr/>
        </p:nvSpPr>
        <p:spPr>
          <a:xfrm>
            <a:off x="459274" y="2263656"/>
            <a:ext cx="1285849" cy="624627"/>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27" name="Rectángulo 626"/>
          <p:cNvSpPr/>
          <p:nvPr/>
        </p:nvSpPr>
        <p:spPr>
          <a:xfrm>
            <a:off x="422250" y="2262801"/>
            <a:ext cx="486030" cy="215444"/>
          </a:xfrm>
          <a:prstGeom prst="rect">
            <a:avLst/>
          </a:prstGeom>
        </p:spPr>
        <p:txBody>
          <a:bodyPr wrap="none">
            <a:spAutoFit/>
          </a:bodyPr>
          <a:lstStyle/>
          <a:p>
            <a:r>
              <a:rPr lang="es-MX" sz="800" b="1" dirty="0">
                <a:latin typeface="Times New Roman" panose="02020603050405020304" pitchFamily="18" charset="0"/>
                <a:cs typeface="Times New Roman" panose="02020603050405020304" pitchFamily="18" charset="0"/>
              </a:rPr>
              <a:t>Clima:</a:t>
            </a:r>
          </a:p>
        </p:txBody>
      </p:sp>
      <p:sp>
        <p:nvSpPr>
          <p:cNvPr id="632" name="Rectángulo 631"/>
          <p:cNvSpPr/>
          <p:nvPr/>
        </p:nvSpPr>
        <p:spPr>
          <a:xfrm>
            <a:off x="422250" y="1810384"/>
            <a:ext cx="1313180" cy="215444"/>
          </a:xfrm>
          <a:prstGeom prst="rect">
            <a:avLst/>
          </a:prstGeom>
        </p:spPr>
        <p:txBody>
          <a:bodyPr wrap="none">
            <a:spAutoFit/>
          </a:bodyPr>
          <a:lstStyle/>
          <a:p>
            <a:r>
              <a:rPr lang="es-MX" sz="800" b="1" dirty="0">
                <a:latin typeface="Times New Roman" panose="02020603050405020304" pitchFamily="18" charset="0"/>
                <a:cs typeface="Times New Roman" panose="02020603050405020304" pitchFamily="18" charset="0"/>
              </a:rPr>
              <a:t>Ubicación y Localización:</a:t>
            </a:r>
          </a:p>
        </p:txBody>
      </p:sp>
      <p:sp>
        <p:nvSpPr>
          <p:cNvPr id="633" name="Rectángulo 632"/>
          <p:cNvSpPr/>
          <p:nvPr/>
        </p:nvSpPr>
        <p:spPr>
          <a:xfrm>
            <a:off x="434872" y="1367638"/>
            <a:ext cx="992579" cy="215444"/>
          </a:xfrm>
          <a:prstGeom prst="rect">
            <a:avLst/>
          </a:prstGeom>
        </p:spPr>
        <p:txBody>
          <a:bodyPr wrap="none">
            <a:spAutoFit/>
          </a:bodyPr>
          <a:lstStyle/>
          <a:p>
            <a:r>
              <a:rPr lang="es-MX" sz="800" b="1" dirty="0">
                <a:latin typeface="Times New Roman" panose="02020603050405020304" pitchFamily="18" charset="0"/>
                <a:cs typeface="Times New Roman" panose="02020603050405020304" pitchFamily="18" charset="0"/>
              </a:rPr>
              <a:t>Nombre del lugar:</a:t>
            </a:r>
          </a:p>
        </p:txBody>
      </p:sp>
      <p:sp>
        <p:nvSpPr>
          <p:cNvPr id="634" name="Rectángulo 633"/>
          <p:cNvSpPr/>
          <p:nvPr/>
        </p:nvSpPr>
        <p:spPr>
          <a:xfrm>
            <a:off x="4424884" y="1377169"/>
            <a:ext cx="2043338" cy="178643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38" name="Rectángulo 637"/>
          <p:cNvSpPr/>
          <p:nvPr/>
        </p:nvSpPr>
        <p:spPr>
          <a:xfrm>
            <a:off x="458279" y="2938636"/>
            <a:ext cx="3928646" cy="1979440"/>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43" name="Rectángulo 642"/>
          <p:cNvSpPr/>
          <p:nvPr/>
        </p:nvSpPr>
        <p:spPr>
          <a:xfrm>
            <a:off x="4424884" y="381616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44" name="Rectángulo 643"/>
          <p:cNvSpPr/>
          <p:nvPr/>
        </p:nvSpPr>
        <p:spPr>
          <a:xfrm>
            <a:off x="4386925" y="3813894"/>
            <a:ext cx="550151" cy="215444"/>
          </a:xfrm>
          <a:prstGeom prst="rect">
            <a:avLst/>
          </a:prstGeom>
        </p:spPr>
        <p:txBody>
          <a:bodyPr wrap="none">
            <a:spAutoFit/>
          </a:bodyPr>
          <a:lstStyle/>
          <a:p>
            <a:r>
              <a:rPr lang="es-MX" sz="800" b="1" dirty="0">
                <a:latin typeface="Times New Roman" panose="02020603050405020304" pitchFamily="18" charset="0"/>
                <a:cs typeface="Times New Roman" panose="02020603050405020304" pitchFamily="18" charset="0"/>
              </a:rPr>
              <a:t>Lengua:</a:t>
            </a:r>
          </a:p>
        </p:txBody>
      </p:sp>
      <p:sp>
        <p:nvSpPr>
          <p:cNvPr id="649" name="Rectángulo 648"/>
          <p:cNvSpPr/>
          <p:nvPr/>
        </p:nvSpPr>
        <p:spPr>
          <a:xfrm>
            <a:off x="458278" y="4971585"/>
            <a:ext cx="2982445" cy="352876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50" name="Rectángulo 649"/>
          <p:cNvSpPr/>
          <p:nvPr/>
        </p:nvSpPr>
        <p:spPr>
          <a:xfrm>
            <a:off x="432504" y="4968429"/>
            <a:ext cx="1246229" cy="215444"/>
          </a:xfrm>
          <a:prstGeom prst="rect">
            <a:avLst/>
          </a:prstGeom>
        </p:spPr>
        <p:txBody>
          <a:bodyPr wrap="square">
            <a:spAutoFit/>
          </a:bodyPr>
          <a:lstStyle/>
          <a:p>
            <a:r>
              <a:rPr lang="es-MX" sz="800" b="1" dirty="0">
                <a:latin typeface="Times New Roman" panose="02020603050405020304" pitchFamily="18" charset="0"/>
                <a:cs typeface="Times New Roman" panose="02020603050405020304" pitchFamily="18" charset="0"/>
              </a:rPr>
              <a:t>Justificación:</a:t>
            </a:r>
          </a:p>
        </p:txBody>
      </p:sp>
      <p:sp>
        <p:nvSpPr>
          <p:cNvPr id="651" name="Rectángulo 650"/>
          <p:cNvSpPr/>
          <p:nvPr/>
        </p:nvSpPr>
        <p:spPr>
          <a:xfrm>
            <a:off x="4424884" y="3216183"/>
            <a:ext cx="2043339" cy="52917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r>
              <a:rPr lang="es-MX" sz="800" b="1" dirty="0">
                <a:latin typeface="Times New Roman" panose="02020603050405020304" pitchFamily="18" charset="0"/>
                <a:cs typeface="Times New Roman" panose="02020603050405020304" pitchFamily="18" charset="0"/>
              </a:rPr>
              <a:t>Subcategoría:</a:t>
            </a:r>
          </a:p>
          <a:p>
            <a:endParaRPr lang="es-MX" sz="800" b="1" dirty="0">
              <a:latin typeface="Times New Roman" panose="02020603050405020304" pitchFamily="18" charset="0"/>
              <a:cs typeface="Times New Roman" panose="02020603050405020304" pitchFamily="18" charset="0"/>
            </a:endParaRPr>
          </a:p>
          <a:p>
            <a:pPr algn="ctr"/>
            <a:r>
              <a:rPr lang="es-MX" sz="800" dirty="0">
                <a:latin typeface="Times New Roman" panose="02020603050405020304" pitchFamily="18" charset="0"/>
                <a:cs typeface="Times New Roman" panose="02020603050405020304" pitchFamily="18" charset="0"/>
              </a:rPr>
              <a:t>Usos Sociales </a:t>
            </a:r>
          </a:p>
        </p:txBody>
      </p:sp>
      <p:sp>
        <p:nvSpPr>
          <p:cNvPr id="652" name="Rectángulo 651"/>
          <p:cNvSpPr/>
          <p:nvPr/>
        </p:nvSpPr>
        <p:spPr>
          <a:xfrm>
            <a:off x="1427451" y="1471041"/>
            <a:ext cx="604653" cy="215444"/>
          </a:xfrm>
          <a:prstGeom prst="rect">
            <a:avLst/>
          </a:prstGeom>
        </p:spPr>
        <p:txBody>
          <a:bodyPr wrap="none">
            <a:spAutoFit/>
          </a:bodyPr>
          <a:lstStyle/>
          <a:p>
            <a:r>
              <a:rPr lang="es-MX" sz="800" dirty="0">
                <a:latin typeface="Times New Roman" panose="02020603050405020304" pitchFamily="18" charset="0"/>
                <a:cs typeface="Times New Roman" panose="02020603050405020304" pitchFamily="18" charset="0"/>
              </a:rPr>
              <a:t>El Arenal </a:t>
            </a:r>
          </a:p>
        </p:txBody>
      </p:sp>
      <p:sp>
        <p:nvSpPr>
          <p:cNvPr id="653" name="Rectángulo 652"/>
          <p:cNvSpPr/>
          <p:nvPr/>
        </p:nvSpPr>
        <p:spPr>
          <a:xfrm>
            <a:off x="1626786" y="1915735"/>
            <a:ext cx="2729313" cy="215444"/>
          </a:xfrm>
          <a:prstGeom prst="rect">
            <a:avLst/>
          </a:prstGeom>
        </p:spPr>
        <p:txBody>
          <a:bodyPr wrap="square">
            <a:spAutoFit/>
          </a:bodyPr>
          <a:lstStyle/>
          <a:p>
            <a:r>
              <a:rPr lang="es-MX" sz="800" dirty="0">
                <a:latin typeface="Times New Roman" panose="02020603050405020304" pitchFamily="18" charset="0"/>
                <a:cs typeface="Times New Roman" panose="02020603050405020304" pitchFamily="18" charset="0"/>
              </a:rPr>
              <a:t>Pl. de la Constitución, Centro, 42680 El Arenal, </a:t>
            </a:r>
            <a:r>
              <a:rPr lang="es-MX" sz="800" dirty="0" err="1">
                <a:latin typeface="Times New Roman" panose="02020603050405020304" pitchFamily="18" charset="0"/>
                <a:cs typeface="Times New Roman" panose="02020603050405020304" pitchFamily="18" charset="0"/>
              </a:rPr>
              <a:t>Hgo</a:t>
            </a:r>
            <a:r>
              <a:rPr lang="es-MX" sz="800" dirty="0">
                <a:latin typeface="Times New Roman" panose="02020603050405020304" pitchFamily="18" charset="0"/>
                <a:cs typeface="Times New Roman" panose="02020603050405020304" pitchFamily="18" charset="0"/>
              </a:rPr>
              <a:t>.</a:t>
            </a:r>
          </a:p>
        </p:txBody>
      </p:sp>
      <p:sp>
        <p:nvSpPr>
          <p:cNvPr id="659" name="Rectángulo 658"/>
          <p:cNvSpPr/>
          <p:nvPr/>
        </p:nvSpPr>
        <p:spPr>
          <a:xfrm>
            <a:off x="4386925" y="4393876"/>
            <a:ext cx="383438" cy="215444"/>
          </a:xfrm>
          <a:prstGeom prst="rect">
            <a:avLst/>
          </a:prstGeom>
        </p:spPr>
        <p:txBody>
          <a:bodyPr wrap="none">
            <a:spAutoFit/>
          </a:bodyPr>
          <a:lstStyle/>
          <a:p>
            <a:r>
              <a:rPr lang="es-MX" sz="800" b="1" dirty="0">
                <a:latin typeface="Times New Roman" panose="02020603050405020304" pitchFamily="18" charset="0"/>
                <a:cs typeface="Times New Roman" panose="02020603050405020304" pitchFamily="18" charset="0"/>
              </a:rPr>
              <a:t>Uso:</a:t>
            </a:r>
          </a:p>
        </p:txBody>
      </p:sp>
      <p:sp>
        <p:nvSpPr>
          <p:cNvPr id="663" name="Rectángulo 662"/>
          <p:cNvSpPr/>
          <p:nvPr/>
        </p:nvSpPr>
        <p:spPr>
          <a:xfrm>
            <a:off x="554622" y="5257520"/>
            <a:ext cx="2764311" cy="1077218"/>
          </a:xfrm>
          <a:prstGeom prst="rect">
            <a:avLst/>
          </a:prstGeom>
        </p:spPr>
        <p:txBody>
          <a:bodyPr wrap="square">
            <a:spAutoFit/>
          </a:bodyPr>
          <a:lstStyle/>
          <a:p>
            <a:pPr algn="just"/>
            <a:r>
              <a:rPr lang="es-MX" sz="800" dirty="0">
                <a:latin typeface="Times New Roman" panose="02020603050405020304" pitchFamily="18" charset="0"/>
                <a:cs typeface="Times New Roman" panose="02020603050405020304" pitchFamily="18" charset="0"/>
              </a:rPr>
              <a:t>En el siglo XX se volvió un platillo típico para degustar todo el año y como se puede esperar este es una de las comidas favoritas de las familias mexicanas para desayunar los fines de semana. </a:t>
            </a:r>
          </a:p>
          <a:p>
            <a:pPr algn="just"/>
            <a:r>
              <a:rPr lang="es-MX" sz="800" dirty="0">
                <a:latin typeface="Times New Roman" panose="02020603050405020304" pitchFamily="18" charset="0"/>
                <a:cs typeface="Times New Roman" panose="02020603050405020304" pitchFamily="18" charset="0"/>
              </a:rPr>
              <a:t>Además el preparar este platillo y transmitir la receta de generación tras generación lo hace un acto cultural, que además ayuda a la economía de varias de las personas que venden la barbacoa en distintos lugares del municipio. </a:t>
            </a:r>
          </a:p>
        </p:txBody>
      </p:sp>
      <p:sp>
        <p:nvSpPr>
          <p:cNvPr id="664" name="Rectángulo 663"/>
          <p:cNvSpPr/>
          <p:nvPr/>
        </p:nvSpPr>
        <p:spPr>
          <a:xfrm>
            <a:off x="1785733" y="2261140"/>
            <a:ext cx="2602187" cy="299126"/>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800" dirty="0">
              <a:latin typeface="Times New Roman" panose="02020603050405020304" pitchFamily="18" charset="0"/>
              <a:cs typeface="Times New Roman" panose="02020603050405020304" pitchFamily="18" charset="0"/>
            </a:endParaRPr>
          </a:p>
        </p:txBody>
      </p:sp>
      <p:sp>
        <p:nvSpPr>
          <p:cNvPr id="667" name="Rectángulo 666"/>
          <p:cNvSpPr/>
          <p:nvPr/>
        </p:nvSpPr>
        <p:spPr>
          <a:xfrm>
            <a:off x="1785733" y="2296201"/>
            <a:ext cx="2620540" cy="215444"/>
          </a:xfrm>
          <a:prstGeom prst="rect">
            <a:avLst/>
          </a:prstGeom>
        </p:spPr>
        <p:txBody>
          <a:bodyPr wrap="square">
            <a:spAutoFit/>
          </a:bodyPr>
          <a:lstStyle/>
          <a:p>
            <a:r>
              <a:rPr lang="es-MX" sz="800" b="1" dirty="0">
                <a:latin typeface="Times New Roman" panose="02020603050405020304" pitchFamily="18" charset="0"/>
                <a:cs typeface="Times New Roman" panose="02020603050405020304" pitchFamily="18" charset="0"/>
              </a:rPr>
              <a:t>Coordenadas</a:t>
            </a:r>
            <a:r>
              <a:rPr lang="es-MX" sz="800" dirty="0">
                <a:latin typeface="+mn-lt"/>
                <a:cs typeface="Times New Roman" panose="02020603050405020304" pitchFamily="18" charset="0"/>
              </a:rPr>
              <a:t>: </a:t>
            </a:r>
            <a:r>
              <a:rPr lang="es-MX" sz="800" dirty="0">
                <a:latin typeface="+mn-lt"/>
              </a:rPr>
              <a:t>20°13'15.4"N 98°54'41.0"W </a:t>
            </a:r>
            <a:r>
              <a:rPr lang="es-MX" sz="400" dirty="0">
                <a:latin typeface="+mn-lt"/>
              </a:rPr>
              <a:t> </a:t>
            </a:r>
            <a:endParaRPr lang="es-MX" sz="800" dirty="0">
              <a:latin typeface="+mn-lt"/>
              <a:cs typeface="Times New Roman" panose="02020603050405020304" pitchFamily="18" charset="0"/>
            </a:endParaRPr>
          </a:p>
        </p:txBody>
      </p:sp>
      <p:sp>
        <p:nvSpPr>
          <p:cNvPr id="668" name="Rectángulo 667"/>
          <p:cNvSpPr/>
          <p:nvPr/>
        </p:nvSpPr>
        <p:spPr>
          <a:xfrm>
            <a:off x="464786" y="2948634"/>
            <a:ext cx="3864078" cy="1569660"/>
          </a:xfrm>
          <a:prstGeom prst="rect">
            <a:avLst/>
          </a:prstGeom>
        </p:spPr>
        <p:txBody>
          <a:bodyPr wrap="square">
            <a:spAutoFit/>
          </a:bodyPr>
          <a:lstStyle/>
          <a:p>
            <a:r>
              <a:rPr lang="es-MX" sz="800" b="1" dirty="0">
                <a:latin typeface="Times New Roman" panose="02020603050405020304" pitchFamily="18" charset="0"/>
                <a:cs typeface="Times New Roman" panose="02020603050405020304" pitchFamily="18" charset="0"/>
              </a:rPr>
              <a:t>Descripción contextual (social, ambiental, cultural): </a:t>
            </a:r>
            <a:endParaRPr lang="es-MX" sz="800" dirty="0">
              <a:latin typeface="Times New Roman" panose="02020603050405020304" pitchFamily="18" charset="0"/>
              <a:cs typeface="Times New Roman" panose="02020603050405020304" pitchFamily="18" charset="0"/>
            </a:endParaRPr>
          </a:p>
          <a:p>
            <a:pPr algn="just"/>
            <a:endParaRPr lang="es-MX" sz="800" dirty="0">
              <a:latin typeface="Times New Roman" panose="02020603050405020304" pitchFamily="18" charset="0"/>
              <a:cs typeface="Times New Roman" panose="02020603050405020304" pitchFamily="18" charset="0"/>
            </a:endParaRPr>
          </a:p>
          <a:p>
            <a:pPr algn="just"/>
            <a:r>
              <a:rPr lang="es-MX" sz="800" dirty="0">
                <a:latin typeface="Times New Roman" panose="02020603050405020304" pitchFamily="18" charset="0"/>
                <a:cs typeface="Times New Roman" panose="02020603050405020304" pitchFamily="18" charset="0"/>
              </a:rPr>
              <a:t>Existen dos principales teorías sobre el origen de la palabra barbacoa: la primera que proviene del maya </a:t>
            </a:r>
            <a:r>
              <a:rPr lang="es-MX" sz="800" dirty="0" err="1">
                <a:latin typeface="Times New Roman" panose="02020603050405020304" pitchFamily="18" charset="0"/>
                <a:cs typeface="Times New Roman" panose="02020603050405020304" pitchFamily="18" charset="0"/>
              </a:rPr>
              <a:t>Baalbak’Kaab</a:t>
            </a:r>
            <a:r>
              <a:rPr lang="es-MX" sz="800" dirty="0">
                <a:latin typeface="Times New Roman" panose="02020603050405020304" pitchFamily="18" charset="0"/>
                <a:cs typeface="Times New Roman" panose="02020603050405020304" pitchFamily="18" charset="0"/>
              </a:rPr>
              <a:t> (carne tapada con tierra) y la segunda que se origina del taíno caribeño </a:t>
            </a:r>
            <a:r>
              <a:rPr lang="es-MX" sz="800" dirty="0" err="1">
                <a:latin typeface="Times New Roman" panose="02020603050405020304" pitchFamily="18" charset="0"/>
                <a:cs typeface="Times New Roman" panose="02020603050405020304" pitchFamily="18" charset="0"/>
              </a:rPr>
              <a:t>Barabicu</a:t>
            </a:r>
            <a:r>
              <a:rPr lang="es-MX" sz="800" dirty="0">
                <a:latin typeface="Times New Roman" panose="02020603050405020304" pitchFamily="18" charset="0"/>
                <a:cs typeface="Times New Roman" panose="02020603050405020304" pitchFamily="18" charset="0"/>
              </a:rPr>
              <a:t> (carne cocinada sobre andamios de madera). Independientemente del origen de este vocablo, no hay duda que la barbacoa es un sistema de cocción por calor indirecto inventado por las culturas prehispánicas. </a:t>
            </a:r>
          </a:p>
          <a:p>
            <a:pPr algn="just"/>
            <a:r>
              <a:rPr lang="es-MX" sz="800" dirty="0">
                <a:latin typeface="Times New Roman" panose="02020603050405020304" pitchFamily="18" charset="0"/>
                <a:cs typeface="Times New Roman" panose="02020603050405020304" pitchFamily="18" charset="0"/>
              </a:rPr>
              <a:t>De acuerdo con cifras al año 2000 presentadas por el INEGI, la población económicamente activa de 12 años y más del municipio asciende a  4565 de las cuales   63   se encuentran desocupadas y   4502   se encuentran ocupadas</a:t>
            </a:r>
          </a:p>
          <a:p>
            <a:pPr algn="just"/>
            <a:r>
              <a:rPr lang="es-MX" sz="800" dirty="0">
                <a:latin typeface="Times New Roman" panose="02020603050405020304" pitchFamily="18" charset="0"/>
                <a:cs typeface="Times New Roman" panose="02020603050405020304" pitchFamily="18" charset="0"/>
              </a:rPr>
              <a:t>La elaboración de este platillo en el municipio del Arenal se considera como un acto importante, ancestral y cultural que ha sido transmitido de generación en generación. </a:t>
            </a:r>
          </a:p>
        </p:txBody>
      </p:sp>
      <p:sp>
        <p:nvSpPr>
          <p:cNvPr id="670" name="Rectángulo 669"/>
          <p:cNvSpPr/>
          <p:nvPr/>
        </p:nvSpPr>
        <p:spPr>
          <a:xfrm>
            <a:off x="1782087" y="2604540"/>
            <a:ext cx="2605834" cy="28374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r>
              <a:rPr lang="es-MX" sz="800" b="1" dirty="0">
                <a:latin typeface="Times New Roman" panose="02020603050405020304" pitchFamily="18" charset="0"/>
                <a:cs typeface="Times New Roman" panose="02020603050405020304" pitchFamily="18" charset="0"/>
              </a:rPr>
              <a:t>Temperatura:</a:t>
            </a:r>
            <a:r>
              <a:rPr lang="es-MX" sz="800" dirty="0">
                <a:latin typeface="Times New Roman" panose="02020603050405020304" pitchFamily="18" charset="0"/>
                <a:cs typeface="Times New Roman" panose="02020603050405020304" pitchFamily="18" charset="0"/>
              </a:rPr>
              <a:t> Media anual de 16°C</a:t>
            </a:r>
          </a:p>
        </p:txBody>
      </p:sp>
      <p:sp>
        <p:nvSpPr>
          <p:cNvPr id="59" name="Rectángulo 58"/>
          <p:cNvSpPr/>
          <p:nvPr/>
        </p:nvSpPr>
        <p:spPr>
          <a:xfrm>
            <a:off x="4768962" y="4049497"/>
            <a:ext cx="1601010" cy="215444"/>
          </a:xfrm>
          <a:prstGeom prst="rect">
            <a:avLst/>
          </a:prstGeom>
        </p:spPr>
        <p:txBody>
          <a:bodyPr wrap="square">
            <a:spAutoFit/>
          </a:bodyPr>
          <a:lstStyle/>
          <a:p>
            <a:pPr algn="just"/>
            <a:r>
              <a:rPr lang="es-MX" sz="800" dirty="0">
                <a:latin typeface="Times New Roman" panose="02020603050405020304" pitchFamily="18" charset="0"/>
                <a:cs typeface="Times New Roman" panose="02020603050405020304" pitchFamily="18" charset="0"/>
              </a:rPr>
              <a:t>Otomí y Náhuatl.</a:t>
            </a:r>
          </a:p>
        </p:txBody>
      </p:sp>
      <p:sp>
        <p:nvSpPr>
          <p:cNvPr id="60" name="Rectángulo 59"/>
          <p:cNvSpPr/>
          <p:nvPr/>
        </p:nvSpPr>
        <p:spPr>
          <a:xfrm>
            <a:off x="3485777" y="4971585"/>
            <a:ext cx="2982445" cy="352876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1" name="Rectángulo 60"/>
          <p:cNvSpPr/>
          <p:nvPr/>
        </p:nvSpPr>
        <p:spPr>
          <a:xfrm>
            <a:off x="3466497" y="4990674"/>
            <a:ext cx="1246229" cy="215444"/>
          </a:xfrm>
          <a:prstGeom prst="rect">
            <a:avLst/>
          </a:prstGeom>
        </p:spPr>
        <p:txBody>
          <a:bodyPr wrap="square">
            <a:spAutoFit/>
          </a:bodyPr>
          <a:lstStyle/>
          <a:p>
            <a:r>
              <a:rPr lang="es-MX" sz="800" b="1" dirty="0">
                <a:latin typeface="Times New Roman" panose="02020603050405020304" pitchFamily="18" charset="0"/>
                <a:cs typeface="Times New Roman" panose="02020603050405020304" pitchFamily="18" charset="0"/>
              </a:rPr>
              <a:t>Localización :</a:t>
            </a:r>
          </a:p>
        </p:txBody>
      </p:sp>
      <p:pic>
        <p:nvPicPr>
          <p:cNvPr id="64" name="Imagen 63">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9063"/>
            <a:ext cx="628366" cy="677457"/>
          </a:xfrm>
          <a:prstGeom prst="rect">
            <a:avLst/>
          </a:prstGeom>
        </p:spPr>
      </p:pic>
      <p:sp>
        <p:nvSpPr>
          <p:cNvPr id="65" name="Rectángulo 64">
            <a:extLst>
              <a:ext uri="{FF2B5EF4-FFF2-40B4-BE49-F238E27FC236}">
                <a16:creationId xmlns:a16="http://schemas.microsoft.com/office/drawing/2014/main" id="{8D75608E-E160-4E85-9007-6A8112D04EE3}"/>
              </a:ext>
            </a:extLst>
          </p:cNvPr>
          <p:cNvSpPr/>
          <p:nvPr/>
        </p:nvSpPr>
        <p:spPr>
          <a:xfrm>
            <a:off x="1879164" y="210762"/>
            <a:ext cx="3669777" cy="400110"/>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sym typeface="Arial"/>
              </a:rPr>
              <a:t>DEL VALLE DE MEZQUITAL</a:t>
            </a:r>
          </a:p>
        </p:txBody>
      </p:sp>
      <p:sp>
        <p:nvSpPr>
          <p:cNvPr id="67" name="Rectángulo 66">
            <a:extLst>
              <a:ext uri="{FF2B5EF4-FFF2-40B4-BE49-F238E27FC236}">
                <a16:creationId xmlns:a16="http://schemas.microsoft.com/office/drawing/2014/main" id="{E40DE4BA-E050-4A6E-B178-873A248C01B3}"/>
              </a:ext>
            </a:extLst>
          </p:cNvPr>
          <p:cNvSpPr/>
          <p:nvPr/>
        </p:nvSpPr>
        <p:spPr>
          <a:xfrm>
            <a:off x="5915202" y="834126"/>
            <a:ext cx="603050" cy="24622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1000" b="1" dirty="0">
                <a:latin typeface="+mn-lt"/>
              </a:rPr>
              <a:t>PÁG. 1</a:t>
            </a:r>
            <a:endParaRPr lang="es-MX" sz="1000" dirty="0">
              <a:latin typeface="+mn-lt"/>
            </a:endParaRPr>
          </a:p>
        </p:txBody>
      </p:sp>
      <p:pic>
        <p:nvPicPr>
          <p:cNvPr id="68" name="Imagen 6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6196"/>
            <a:ext cx="443978" cy="364201"/>
          </a:xfrm>
          <a:prstGeom prst="rect">
            <a:avLst/>
          </a:prstGeom>
        </p:spPr>
      </p:pic>
      <p:sp>
        <p:nvSpPr>
          <p:cNvPr id="69" name="Rectángulo 68">
            <a:extLst>
              <a:ext uri="{FF2B5EF4-FFF2-40B4-BE49-F238E27FC236}">
                <a16:creationId xmlns:a16="http://schemas.microsoft.com/office/drawing/2014/main" id="{3BBDE87B-6986-4377-9500-300D924FADF8}"/>
              </a:ext>
            </a:extLst>
          </p:cNvPr>
          <p:cNvSpPr/>
          <p:nvPr/>
        </p:nvSpPr>
        <p:spPr>
          <a:xfrm>
            <a:off x="458278" y="1817350"/>
            <a:ext cx="3929642"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800" dirty="0">
              <a:latin typeface="Times New Roman" panose="02020603050405020304" pitchFamily="18" charset="0"/>
              <a:cs typeface="Times New Roman" panose="02020603050405020304" pitchFamily="18" charset="0"/>
            </a:endParaRPr>
          </a:p>
        </p:txBody>
      </p:sp>
      <p:sp>
        <p:nvSpPr>
          <p:cNvPr id="74" name="Rectángulo 73">
            <a:extLst>
              <a:ext uri="{FF2B5EF4-FFF2-40B4-BE49-F238E27FC236}">
                <a16:creationId xmlns:a16="http://schemas.microsoft.com/office/drawing/2014/main" id="{DDB7701D-415D-4D7C-9EE4-B09C02112B09}"/>
              </a:ext>
            </a:extLst>
          </p:cNvPr>
          <p:cNvSpPr/>
          <p:nvPr/>
        </p:nvSpPr>
        <p:spPr>
          <a:xfrm>
            <a:off x="4424884" y="439941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75" name="Rectángulo 74">
            <a:extLst>
              <a:ext uri="{FF2B5EF4-FFF2-40B4-BE49-F238E27FC236}">
                <a16:creationId xmlns:a16="http://schemas.microsoft.com/office/drawing/2014/main" id="{48303CE3-6F67-4BC4-9583-026BC18653AB}"/>
              </a:ext>
            </a:extLst>
          </p:cNvPr>
          <p:cNvSpPr/>
          <p:nvPr/>
        </p:nvSpPr>
        <p:spPr>
          <a:xfrm>
            <a:off x="4768962" y="4571910"/>
            <a:ext cx="1601010" cy="215444"/>
          </a:xfrm>
          <a:prstGeom prst="rect">
            <a:avLst/>
          </a:prstGeom>
        </p:spPr>
        <p:txBody>
          <a:bodyPr wrap="square">
            <a:spAutoFit/>
          </a:bodyPr>
          <a:lstStyle/>
          <a:p>
            <a:pPr algn="just"/>
            <a:r>
              <a:rPr lang="es-MX" sz="800" dirty="0">
                <a:latin typeface="Times New Roman" panose="02020603050405020304" pitchFamily="18" charset="0"/>
                <a:cs typeface="Times New Roman" panose="02020603050405020304" pitchFamily="18" charset="0"/>
              </a:rPr>
              <a:t>Cultural </a:t>
            </a:r>
          </a:p>
        </p:txBody>
      </p:sp>
      <p:sp>
        <p:nvSpPr>
          <p:cNvPr id="38" name="Rectángulo 37">
            <a:extLst>
              <a:ext uri="{FF2B5EF4-FFF2-40B4-BE49-F238E27FC236}">
                <a16:creationId xmlns:a16="http://schemas.microsoft.com/office/drawing/2014/main" id="{7F38AE33-0B1C-43A1-BBFD-D0E730CC8997}"/>
              </a:ext>
            </a:extLst>
          </p:cNvPr>
          <p:cNvSpPr/>
          <p:nvPr/>
        </p:nvSpPr>
        <p:spPr>
          <a:xfrm>
            <a:off x="2803799" y="489892"/>
            <a:ext cx="185820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mn-lt"/>
                <a:cs typeface="Times New Roman" panose="02020603050405020304" pitchFamily="18" charset="0"/>
              </a:rPr>
              <a:t>INMATERIALES CULTURALES </a:t>
            </a:r>
            <a:endParaRPr kumimoji="0" lang="es-MX" sz="90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p:txBody>
      </p:sp>
      <p:pic>
        <p:nvPicPr>
          <p:cNvPr id="39" name="Imagen 38">
            <a:extLst>
              <a:ext uri="{FF2B5EF4-FFF2-40B4-BE49-F238E27FC236}">
                <a16:creationId xmlns:a16="http://schemas.microsoft.com/office/drawing/2014/main" id="{6ED1FA0B-832F-469A-8ED9-9261AA2C73DC}"/>
              </a:ext>
            </a:extLst>
          </p:cNvPr>
          <p:cNvPicPr>
            <a:picLocks noChangeAspect="1"/>
          </p:cNvPicPr>
          <p:nvPr/>
        </p:nvPicPr>
        <p:blipFill rotWithShape="1">
          <a:blip r:embed="rId6"/>
          <a:srcRect r="20156" b="23135"/>
          <a:stretch/>
        </p:blipFill>
        <p:spPr>
          <a:xfrm>
            <a:off x="4457753" y="1411231"/>
            <a:ext cx="1977998" cy="1734141"/>
          </a:xfrm>
          <a:prstGeom prst="rect">
            <a:avLst/>
          </a:prstGeom>
        </p:spPr>
      </p:pic>
      <p:sp>
        <p:nvSpPr>
          <p:cNvPr id="40" name="CuadroTexto 39">
            <a:extLst>
              <a:ext uri="{FF2B5EF4-FFF2-40B4-BE49-F238E27FC236}">
                <a16:creationId xmlns:a16="http://schemas.microsoft.com/office/drawing/2014/main" id="{A0FD0B47-C561-4142-8D8A-63335B147679}"/>
              </a:ext>
            </a:extLst>
          </p:cNvPr>
          <p:cNvSpPr txBox="1"/>
          <p:nvPr/>
        </p:nvSpPr>
        <p:spPr>
          <a:xfrm>
            <a:off x="700860" y="2463547"/>
            <a:ext cx="826541" cy="215444"/>
          </a:xfrm>
          <a:prstGeom prst="rect">
            <a:avLst/>
          </a:prstGeom>
        </p:spPr>
        <p:txBody>
          <a:bodyPr wrap="square">
            <a:spAutoFit/>
          </a:bodyPr>
          <a:lstStyle>
            <a:defPPr marR="0" lvl="0" algn="l" rtl="0">
              <a:lnSpc>
                <a:spcPct val="100000"/>
              </a:lnSpc>
              <a:spcBef>
                <a:spcPts val="0"/>
              </a:spcBef>
              <a:spcAft>
                <a:spcPts val="0"/>
              </a:spcAft>
            </a:defPPr>
            <a:lvl1pPr>
              <a:defRPr sz="800">
                <a:latin typeface="Times New Roman" panose="02020603050405020304" pitchFamily="18" charset="0"/>
                <a:cs typeface="Times New Roman" panose="02020603050405020304" pitchFamily="18" charset="0"/>
              </a:defRPr>
            </a:lvl1pPr>
          </a:lstStyle>
          <a:p>
            <a:r>
              <a:rPr lang="es-MX" dirty="0"/>
              <a:t>Templado-frio</a:t>
            </a:r>
          </a:p>
        </p:txBody>
      </p:sp>
      <p:pic>
        <p:nvPicPr>
          <p:cNvPr id="5" name="Imagen 4">
            <a:extLst>
              <a:ext uri="{FF2B5EF4-FFF2-40B4-BE49-F238E27FC236}">
                <a16:creationId xmlns:a16="http://schemas.microsoft.com/office/drawing/2014/main" id="{31506592-5FAF-47FB-B7E9-1B27995AD075}"/>
              </a:ext>
            </a:extLst>
          </p:cNvPr>
          <p:cNvPicPr>
            <a:picLocks noChangeAspect="1"/>
          </p:cNvPicPr>
          <p:nvPr/>
        </p:nvPicPr>
        <p:blipFill rotWithShape="1">
          <a:blip r:embed="rId7"/>
          <a:srcRect l="32378" t="16479" r="10336" b="10788"/>
          <a:stretch/>
        </p:blipFill>
        <p:spPr>
          <a:xfrm>
            <a:off x="3545452" y="5779734"/>
            <a:ext cx="2890299" cy="2146996"/>
          </a:xfrm>
          <a:prstGeom prst="rect">
            <a:avLst/>
          </a:prstGeom>
        </p:spPr>
      </p:pic>
    </p:spTree>
    <p:extLst>
      <p:ext uri="{BB962C8B-B14F-4D97-AF65-F5344CB8AC3E}">
        <p14:creationId xmlns:p14="http://schemas.microsoft.com/office/powerpoint/2010/main" val="2063332749"/>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2569</TotalTime>
  <Words>310</Words>
  <Application>Microsoft Office PowerPoint</Application>
  <PresentationFormat>Carta (216 x 279 mm)</PresentationFormat>
  <Paragraphs>32</Paragraphs>
  <Slides>1</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Dosis</vt:lpstr>
      <vt:lpstr>Arial</vt:lpstr>
      <vt:lpstr>Times New Roman</vt:lpstr>
      <vt:lpstr>Roboto</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LEONEL SALAZAR GALVEZ</cp:lastModifiedBy>
  <cp:revision>130</cp:revision>
  <cp:lastPrinted>2019-08-15T17:40:36Z</cp:lastPrinted>
  <dcterms:modified xsi:type="dcterms:W3CDTF">2021-12-13T11:01:03Z</dcterms:modified>
</cp:coreProperties>
</file>