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hiLutEp3og6+Oh2RCmiq8qGbc6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730778" y="198385"/>
            <a:ext cx="1187004" cy="395419"/>
          </a:xfrm>
          <a:prstGeom prst="rect">
            <a:avLst/>
          </a:prstGeom>
          <a:noFill/>
          <a:ln>
            <a:noFill/>
          </a:ln>
        </p:spPr>
      </p:pic>
      <p:pic>
        <p:nvPicPr>
          <p:cNvPr id="20" name="Google Shape;20;p1"/>
          <p:cNvPicPr preferRelativeResize="0"/>
          <p:nvPr/>
        </p:nvPicPr>
        <p:blipFill rotWithShape="1">
          <a:blip r:embed="rId4">
            <a:alphaModFix/>
          </a:blip>
          <a:srcRect b="0" l="0" r="0" t="0"/>
          <a:stretch/>
        </p:blipFill>
        <p:spPr>
          <a:xfrm>
            <a:off x="5632033" y="-28325"/>
            <a:ext cx="779065" cy="839930"/>
          </a:xfrm>
          <a:prstGeom prst="rect">
            <a:avLst/>
          </a:prstGeom>
          <a:noFill/>
          <a:ln>
            <a:noFill/>
          </a:ln>
        </p:spPr>
      </p:pic>
      <p:sp>
        <p:nvSpPr>
          <p:cNvPr id="21" name="Google Shape;21;p1"/>
          <p:cNvSpPr/>
          <p:nvPr/>
        </p:nvSpPr>
        <p:spPr>
          <a:xfrm>
            <a:off x="2188463" y="1328725"/>
            <a:ext cx="28872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lang="es-MX">
                <a:solidFill>
                  <a:srgbClr val="CC6600"/>
                </a:solidFill>
              </a:rPr>
              <a:t>BARBACOA DE CARNERO</a:t>
            </a:r>
            <a:r>
              <a:rPr b="1" i="0" lang="es-MX" sz="1400" u="none" cap="none" strike="noStrike">
                <a:solidFill>
                  <a:srgbClr val="CC6600"/>
                </a:solidFill>
                <a:latin typeface="Arial"/>
                <a:ea typeface="Arial"/>
                <a:cs typeface="Arial"/>
                <a:sym typeface="Arial"/>
              </a:rPr>
              <a:t> </a:t>
            </a:r>
            <a:endParaRPr b="1" i="0" sz="1400" u="none" cap="none" strike="noStrike">
              <a:solidFill>
                <a:srgbClr val="CC6600"/>
              </a:solidFill>
              <a:latin typeface="Arial"/>
              <a:ea typeface="Arial"/>
              <a:cs typeface="Arial"/>
              <a:sym typeface="Arial"/>
            </a:endParaRPr>
          </a:p>
        </p:txBody>
      </p:sp>
      <p:sp>
        <p:nvSpPr>
          <p:cNvPr id="22" name="Google Shape;22;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 name="Google Shape;23;p1"/>
          <p:cNvSpPr/>
          <p:nvPr/>
        </p:nvSpPr>
        <p:spPr>
          <a:xfrm>
            <a:off x="609856" y="574659"/>
            <a:ext cx="288732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ICNU-ARE1</a:t>
            </a:r>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sp>
        <p:nvSpPr>
          <p:cNvPr id="24" name="Google Shape;24;p1"/>
          <p:cNvSpPr/>
          <p:nvPr/>
        </p:nvSpPr>
        <p:spPr>
          <a:xfrm>
            <a:off x="351005" y="2308940"/>
            <a:ext cx="6094518" cy="34163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En la Época Prehispánica los antiguos habitantes de lo que hoy es nuestro país, tenían un método propio de cocción para preparar carnes.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Fueron los tlaxcaltecas, quienes enseñaron a los españoles esta forma de guisar, pues utilizaban las pencas asadas del maguey para envolver armadillos, conejos, venados, guajolotes, jabalíes, iguanas y pescados para cocerlos en agujeros debajo de la tierra.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Con la conquista, los españoles introdujeron a la Nueva España o América Septentrional, hoy México; ovinos, caprinos y porcinos; así como pollos. Por lo que la carne de dichos animales fue incorporada a la cocina mestiza y empleada para preparar la barbacoa tradicional indígena.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Cuando los arrieros salían de viaje llevaban con ellos alimentos que no se echaran a perder como queso de puerco, carne salada, queso añejo, eso era lo que comían cuando llegaban a parajes en los que no había mesones ni fondas; esta situación propicio que se convirtieran en expertos culinarios, de tal modo que se dice llegaron a crear una de las múltiples recetas que existen para preparar barbacoa.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platillo más tradicional en el municipio del Arenal es la barbacoa de carnero, los escamoles (huevos de hormiga negra de maguey), gusanos blancos de maguey, chinicuiles, los gualumbos, tunas, quintoniles, romeros y quelites.</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51005" y="1836604"/>
            <a:ext cx="39581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UBICACIÓN: </a:t>
            </a:r>
            <a:r>
              <a:rPr b="0" i="0" lang="es-MX" sz="1000" u="none" cap="none" strike="noStrike">
                <a:solidFill>
                  <a:srgbClr val="000000"/>
                </a:solidFill>
                <a:latin typeface="Arial"/>
                <a:ea typeface="Arial"/>
                <a:cs typeface="Arial"/>
                <a:sym typeface="Arial"/>
              </a:rPr>
              <a:t>Pl. de la Constitución, Centro, 42680 El Arenal, Hgo.</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COORDENADAS : </a:t>
            </a:r>
            <a:r>
              <a:rPr b="0" i="0" lang="es-MX" sz="1000" u="none" cap="none" strike="noStrike">
                <a:solidFill>
                  <a:srgbClr val="000000"/>
                </a:solidFill>
                <a:latin typeface="Arial"/>
                <a:ea typeface="Arial"/>
                <a:cs typeface="Arial"/>
                <a:sym typeface="Arial"/>
              </a:rPr>
              <a:t>20°13'15.4"N 98°54'41.0"W </a:t>
            </a:r>
            <a:endParaRPr b="0" i="0" sz="1000" u="none" cap="none" strike="noStrike">
              <a:solidFill>
                <a:srgbClr val="000000"/>
              </a:solidFill>
              <a:latin typeface="Arial"/>
              <a:ea typeface="Arial"/>
              <a:cs typeface="Arial"/>
              <a:sym typeface="Arial"/>
            </a:endParaRPr>
          </a:p>
        </p:txBody>
      </p:sp>
      <p:sp>
        <p:nvSpPr>
          <p:cNvPr id="26" name="Google Shape;26;p1"/>
          <p:cNvSpPr/>
          <p:nvPr/>
        </p:nvSpPr>
        <p:spPr>
          <a:xfrm>
            <a:off x="1797168" y="19471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OBSERVATORIO DEL PATRIMONIO CULTURAL Y NATURAL DEL VALLE DE  MEZQUITAL</a:t>
            </a:r>
            <a:endParaRPr/>
          </a:p>
        </p:txBody>
      </p:sp>
      <p:sp>
        <p:nvSpPr>
          <p:cNvPr id="27" name="Google Shape;27;p1"/>
          <p:cNvSpPr/>
          <p:nvPr/>
        </p:nvSpPr>
        <p:spPr>
          <a:xfrm>
            <a:off x="5811233" y="801505"/>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sp>
        <p:nvSpPr>
          <p:cNvPr id="28" name="Google Shape;28;p1"/>
          <p:cNvSpPr/>
          <p:nvPr/>
        </p:nvSpPr>
        <p:spPr>
          <a:xfrm>
            <a:off x="2641235" y="470614"/>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