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7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22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91591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30778" y="198385"/>
            <a:ext cx="1187004" cy="395419"/>
          </a:xfrm>
          <a:prstGeom prst="rect">
            <a:avLst/>
          </a:prstGeom>
        </p:spPr>
      </p:pic>
      <p:pic>
        <p:nvPicPr>
          <p:cNvPr id="23" name="Imagen 22">
            <a:extLst>
              <a:ext uri="{FF2B5EF4-FFF2-40B4-BE49-F238E27FC236}">
                <a16:creationId xmlns:a16="http://schemas.microsoft.com/office/drawing/2014/main" id="{A7B18005-633E-4AC1-9A98-7F1906ADFD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2033" y="-28325"/>
            <a:ext cx="779065" cy="839930"/>
          </a:xfrm>
          <a:prstGeom prst="rect">
            <a:avLst/>
          </a:prstGeom>
        </p:spPr>
      </p:pic>
      <p:sp>
        <p:nvSpPr>
          <p:cNvPr id="32" name="Rectángulo 31">
            <a:extLst>
              <a:ext uri="{FF2B5EF4-FFF2-40B4-BE49-F238E27FC236}">
                <a16:creationId xmlns:a16="http://schemas.microsoft.com/office/drawing/2014/main" id="{BDB37753-43BD-412D-A2EA-3F055E73F432}"/>
              </a:ext>
            </a:extLst>
          </p:cNvPr>
          <p:cNvSpPr/>
          <p:nvPr/>
        </p:nvSpPr>
        <p:spPr>
          <a:xfrm>
            <a:off x="2488950" y="1295540"/>
            <a:ext cx="185018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b="1" dirty="0">
                <a:solidFill>
                  <a:srgbClr val="CC6600"/>
                </a:solidFill>
                <a:latin typeface="Arial" panose="020B0604020202020204" pitchFamily="34" charset="0"/>
                <a:cs typeface="Arial" panose="020B0604020202020204" pitchFamily="34" charset="0"/>
              </a:rPr>
              <a:t>FERIA DE LA NUEZ</a:t>
            </a:r>
            <a:endParaRPr kumimoji="0" lang="es-MX" sz="1400" b="1" i="0" u="none" strike="noStrike" kern="0" cap="none" spc="0" normalizeH="0" baseline="0" noProof="0" dirty="0">
              <a:ln>
                <a:noFill/>
              </a:ln>
              <a:solidFill>
                <a:srgbClr val="CC6600"/>
              </a:solidFill>
              <a:effectLst/>
              <a:uLnTx/>
              <a:uFillTx/>
              <a:latin typeface="Arial" panose="020B0604020202020204" pitchFamily="34" charset="0"/>
              <a:cs typeface="Arial" panose="020B0604020202020204" pitchFamily="34" charset="0"/>
              <a:sym typeface="Arial"/>
            </a:endParaRPr>
          </a:p>
        </p:txBody>
      </p:sp>
      <p:sp>
        <p:nvSpPr>
          <p:cNvPr id="15" name="Rectángulo 14">
            <a:extLst>
              <a:ext uri="{FF2B5EF4-FFF2-40B4-BE49-F238E27FC236}">
                <a16:creationId xmlns:a16="http://schemas.microsoft.com/office/drawing/2014/main" id="{5174F4CA-13F1-4488-B042-42C5A72A7CDB}"/>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9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21" name="Rectángulo 20">
            <a:extLst>
              <a:ext uri="{FF2B5EF4-FFF2-40B4-BE49-F238E27FC236}">
                <a16:creationId xmlns:a16="http://schemas.microsoft.com/office/drawing/2014/main" id="{22D8E011-D110-431A-A48C-53C935ABA8C7}"/>
              </a:ext>
            </a:extLst>
          </p:cNvPr>
          <p:cNvSpPr/>
          <p:nvPr/>
        </p:nvSpPr>
        <p:spPr>
          <a:xfrm>
            <a:off x="596318" y="612926"/>
            <a:ext cx="2332690" cy="507831"/>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CLAVE: </a:t>
            </a:r>
            <a:r>
              <a:rPr lang="es-MX" sz="900" dirty="0">
                <a:latin typeface="Arial" panose="020B0604020202020204" pitchFamily="34" charset="0"/>
                <a:cs typeface="Arial" panose="020B0604020202020204" pitchFamily="34" charset="0"/>
              </a:rPr>
              <a:t>ICAF-HUI1</a:t>
            </a:r>
          </a:p>
          <a:p>
            <a:r>
              <a:rPr lang="es-MX" sz="900" b="1" dirty="0">
                <a:latin typeface="Arial" panose="020B0604020202020204" pitchFamily="34" charset="0"/>
                <a:cs typeface="Arial" panose="020B0604020202020204" pitchFamily="34" charset="0"/>
              </a:rPr>
              <a:t>CATEGORIA</a:t>
            </a:r>
            <a:r>
              <a:rPr lang="es-MX" sz="900" b="1">
                <a:latin typeface="Arial" panose="020B0604020202020204" pitchFamily="34" charset="0"/>
                <a:cs typeface="Arial" panose="020B0604020202020204" pitchFamily="34" charset="0"/>
              </a:rPr>
              <a:t>: </a:t>
            </a:r>
            <a:r>
              <a:rPr lang="es-MX" sz="900">
                <a:latin typeface="Arial" panose="020B0604020202020204" pitchFamily="34" charset="0"/>
                <a:cs typeface="Arial" panose="020B0604020202020204" pitchFamily="34" charset="0"/>
              </a:rPr>
              <a:t>CULTURAL Y RELIGIOSO</a:t>
            </a:r>
            <a:endParaRPr lang="es-MX" sz="900" dirty="0">
              <a:latin typeface="Arial" panose="020B0604020202020204" pitchFamily="34" charset="0"/>
              <a:cs typeface="Arial" panose="020B0604020202020204" pitchFamily="34" charset="0"/>
            </a:endParaRPr>
          </a:p>
          <a:p>
            <a:r>
              <a:rPr lang="es-MX" sz="900" b="1" dirty="0">
                <a:latin typeface="Arial" panose="020B0604020202020204" pitchFamily="34" charset="0"/>
                <a:cs typeface="Arial" panose="020B0604020202020204" pitchFamily="34" charset="0"/>
              </a:rPr>
              <a:t>SUBCATEGORIA: </a:t>
            </a:r>
            <a:r>
              <a:rPr lang="es-MX" sz="900" dirty="0">
                <a:latin typeface="Arial" panose="020B0604020202020204" pitchFamily="34" charset="0"/>
                <a:cs typeface="Arial" panose="020B0604020202020204" pitchFamily="34" charset="0"/>
              </a:rPr>
              <a:t>ACTOS FESTIVOS</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 name="Rectángulo 2">
            <a:extLst>
              <a:ext uri="{FF2B5EF4-FFF2-40B4-BE49-F238E27FC236}">
                <a16:creationId xmlns:a16="http://schemas.microsoft.com/office/drawing/2014/main" id="{4386E040-5EEC-48EC-B7CA-490CB9A91E36}"/>
              </a:ext>
            </a:extLst>
          </p:cNvPr>
          <p:cNvSpPr/>
          <p:nvPr/>
        </p:nvSpPr>
        <p:spPr>
          <a:xfrm>
            <a:off x="341198" y="3188558"/>
            <a:ext cx="6094518" cy="2308324"/>
          </a:xfrm>
          <a:prstGeom prst="rect">
            <a:avLst/>
          </a:prstGeom>
        </p:spPr>
        <p:txBody>
          <a:bodyPr wrap="square">
            <a:spAutoFit/>
          </a:bodyPr>
          <a:lstStyle/>
          <a:p>
            <a:pPr algn="just"/>
            <a:r>
              <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Es una celebración cultural y religiosa en honor a San Mateo, Huichapan del 21 al 23 de septiembre. Este evento cultural es catalogado uno de los más representativos del Estado de Hidalgo, ya que durante estas fechas llega gente de distintos lugares del estado e incluso de otros a celebrar con los lugareños, haciéndose parte de sus costumbres y tradiciones. Durante esta celebración se llevan a cabo diversas actividades importantes en el centro del municipio, el cual es punto de concentración de la mayoría de las personas, puesto que aquí se realizan eventos desde religiosos, culturales y gastronómicos, así como: danzas folklóricas, exposiciones gastronómicas, exhibición de autos, quema de castillo, exposiciones de nuez, ente otras actividades para la celebración de la Feria de la Nuez, este es un festejo muy importante para los pobladores, en el cual las calles se visten de alegría y color. </a:t>
            </a:r>
            <a:r>
              <a:rPr kumimoji="0" lang="es-MX" sz="12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rPr>
              <a:t>Así mismo se dan a conocer los distintos sitios turísticos para hacer más interesante la visita a esta Feria.</a:t>
            </a:r>
            <a:endPar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5" name="Rectángulo 24">
            <a:extLst>
              <a:ext uri="{FF2B5EF4-FFF2-40B4-BE49-F238E27FC236}">
                <a16:creationId xmlns:a16="http://schemas.microsoft.com/office/drawing/2014/main" id="{34D832C1-5DC6-4B2E-8754-C730CE820818}"/>
              </a:ext>
            </a:extLst>
          </p:cNvPr>
          <p:cNvSpPr/>
          <p:nvPr/>
        </p:nvSpPr>
        <p:spPr>
          <a:xfrm>
            <a:off x="351005" y="1836604"/>
            <a:ext cx="3406702"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UBICACIÓN: </a:t>
            </a:r>
            <a:r>
              <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Huichapan, Hidalgo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lvl="0">
              <a:defRPr/>
            </a:pPr>
            <a:r>
              <a:rPr kumimoji="0" lang="es-MX"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COORDENADAS : </a:t>
            </a:r>
            <a:r>
              <a:rPr lang="es-MX" sz="1200" dirty="0">
                <a:solidFill>
                  <a:schemeClr val="tx1"/>
                </a:solidFill>
                <a:latin typeface="Arial" panose="020B0604020202020204" pitchFamily="34" charset="0"/>
                <a:cs typeface="Arial" panose="020B0604020202020204" pitchFamily="34" charset="0"/>
              </a:rPr>
              <a:t>20°22'31.3"N 99°39'03.8"W</a:t>
            </a:r>
            <a:endPar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1" name="Rectángulo 10">
            <a:extLst>
              <a:ext uri="{FF2B5EF4-FFF2-40B4-BE49-F238E27FC236}">
                <a16:creationId xmlns:a16="http://schemas.microsoft.com/office/drawing/2014/main" id="{15861330-F4DF-40CC-9302-75560284AB6D}"/>
              </a:ext>
            </a:extLst>
          </p:cNvPr>
          <p:cNvSpPr/>
          <p:nvPr/>
        </p:nvSpPr>
        <p:spPr>
          <a:xfrm>
            <a:off x="1797168" y="194710"/>
            <a:ext cx="3669777"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OBSERVATORIO DEL PATRIMONIO CULTURAL Y NATURAL DEL VALLE DE  MEZQUITAL</a:t>
            </a:r>
          </a:p>
        </p:txBody>
      </p:sp>
      <p:sp>
        <p:nvSpPr>
          <p:cNvPr id="12" name="Rectángulo 11">
            <a:extLst>
              <a:ext uri="{FF2B5EF4-FFF2-40B4-BE49-F238E27FC236}">
                <a16:creationId xmlns:a16="http://schemas.microsoft.com/office/drawing/2014/main" id="{63B0CFFE-887A-48DF-9DE2-25BC3078AF9F}"/>
              </a:ext>
            </a:extLst>
          </p:cNvPr>
          <p:cNvSpPr/>
          <p:nvPr/>
        </p:nvSpPr>
        <p:spPr>
          <a:xfrm>
            <a:off x="2596352" y="478404"/>
            <a:ext cx="1826141"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3" name="Rectángulo 12">
            <a:extLst>
              <a:ext uri="{FF2B5EF4-FFF2-40B4-BE49-F238E27FC236}">
                <a16:creationId xmlns:a16="http://schemas.microsoft.com/office/drawing/2014/main" id="{F109D8D3-C86C-463D-A053-445BE58AC716}"/>
              </a:ext>
            </a:extLst>
          </p:cNvPr>
          <p:cNvSpPr/>
          <p:nvPr/>
        </p:nvSpPr>
        <p:spPr>
          <a:xfrm>
            <a:off x="5811233" y="801505"/>
            <a:ext cx="562975"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rPr>
              <a:t>PÁG</a:t>
            </a: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lang="es-MX" sz="900" b="1" dirty="0">
                <a:latin typeface="Arial" panose="020B0604020202020204" pitchFamily="34" charset="0"/>
                <a:cs typeface="Arial" panose="020B0604020202020204" pitchFamily="34" charset="0"/>
              </a:rPr>
              <a:t>1</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305529372"/>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1182</TotalTime>
  <Words>227</Words>
  <Application>Microsoft Office PowerPoint</Application>
  <PresentationFormat>Carta (216 x 279 mm)</PresentationFormat>
  <Paragraphs>11</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Dosis</vt:lpstr>
      <vt:lpstr>Roboto</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Nicolás</cp:lastModifiedBy>
  <cp:revision>121</cp:revision>
  <cp:lastPrinted>2019-08-15T17:40:00Z</cp:lastPrinted>
  <dcterms:modified xsi:type="dcterms:W3CDTF">2021-12-14T20:33:11Z</dcterms:modified>
</cp:coreProperties>
</file>