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7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22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9159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30778" y="198385"/>
            <a:ext cx="1187004" cy="395419"/>
          </a:xfrm>
          <a:prstGeom prst="rect">
            <a:avLst/>
          </a:prstGeom>
        </p:spPr>
      </p:pic>
      <p:pic>
        <p:nvPicPr>
          <p:cNvPr id="23" name="Imagen 22">
            <a:extLst>
              <a:ext uri="{FF2B5EF4-FFF2-40B4-BE49-F238E27FC236}">
                <a16:creationId xmlns:a16="http://schemas.microsoft.com/office/drawing/2014/main" id="{A7B18005-633E-4AC1-9A98-7F1906ADF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2033" y="-28325"/>
            <a:ext cx="779065" cy="839930"/>
          </a:xfrm>
          <a:prstGeom prst="rect">
            <a:avLst/>
          </a:prstGeom>
        </p:spPr>
      </p:pic>
      <p:sp>
        <p:nvSpPr>
          <p:cNvPr id="32" name="Rectángulo 31">
            <a:extLst>
              <a:ext uri="{FF2B5EF4-FFF2-40B4-BE49-F238E27FC236}">
                <a16:creationId xmlns:a16="http://schemas.microsoft.com/office/drawing/2014/main" id="{BDB37753-43BD-412D-A2EA-3F055E73F432}"/>
              </a:ext>
            </a:extLst>
          </p:cNvPr>
          <p:cNvSpPr/>
          <p:nvPr/>
        </p:nvSpPr>
        <p:spPr>
          <a:xfrm>
            <a:off x="2320636" y="1295540"/>
            <a:ext cx="2218877"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Arial" panose="020B0604020202020204" pitchFamily="34" charset="0"/>
                <a:cs typeface="Arial" panose="020B0604020202020204" pitchFamily="34" charset="0"/>
              </a:rPr>
              <a:t>FIESTA DEL CALVARIO</a:t>
            </a:r>
            <a:endParaRPr kumimoji="0" lang="es-MX" sz="1400" b="1" i="0" u="none" strike="noStrike" kern="0" cap="none" spc="0" normalizeH="0" baseline="0" noProof="0" dirty="0">
              <a:ln>
                <a:noFill/>
              </a:ln>
              <a:solidFill>
                <a:srgbClr val="CC6600"/>
              </a:solidFill>
              <a:effectLst/>
              <a:uLnTx/>
              <a:uFillTx/>
              <a:latin typeface="Arial" panose="020B0604020202020204" pitchFamily="34" charset="0"/>
              <a:cs typeface="Arial" panose="020B0604020202020204" pitchFamily="34" charset="0"/>
              <a:sym typeface="Arial"/>
            </a:endParaRPr>
          </a:p>
        </p:txBody>
      </p:sp>
      <p:sp>
        <p:nvSpPr>
          <p:cNvPr id="15" name="Rectángulo 14">
            <a:extLst>
              <a:ext uri="{FF2B5EF4-FFF2-40B4-BE49-F238E27FC236}">
                <a16:creationId xmlns:a16="http://schemas.microsoft.com/office/drawing/2014/main" id="{5174F4CA-13F1-4488-B042-42C5A72A7CDB}"/>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9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1" name="Rectángulo 20">
            <a:extLst>
              <a:ext uri="{FF2B5EF4-FFF2-40B4-BE49-F238E27FC236}">
                <a16:creationId xmlns:a16="http://schemas.microsoft.com/office/drawing/2014/main" id="{22D8E011-D110-431A-A48C-53C935ABA8C7}"/>
              </a:ext>
            </a:extLst>
          </p:cNvPr>
          <p:cNvSpPr/>
          <p:nvPr/>
        </p:nvSpPr>
        <p:spPr>
          <a:xfrm>
            <a:off x="596318" y="612926"/>
            <a:ext cx="2326278" cy="5078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CLAVE: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ICAF-HUI2</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CATEGORIA: </a:t>
            </a:r>
            <a:r>
              <a:rPr lang="es-MX" sz="900" dirty="0">
                <a:latin typeface="Arial" panose="020B0604020202020204" pitchFamily="34" charset="0"/>
                <a:cs typeface="Arial" panose="020B0604020202020204" pitchFamily="34" charset="0"/>
              </a:rPr>
              <a:t>CULTURAL Y RELIGIOSO</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SUBCATEGORIA: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a:t>
            </a:r>
            <a:r>
              <a:rPr lang="es-MX" sz="900" dirty="0">
                <a:latin typeface="Arial" panose="020B0604020202020204" pitchFamily="34" charset="0"/>
                <a:cs typeface="Arial" panose="020B0604020202020204" pitchFamily="34" charset="0"/>
              </a:rPr>
              <a:t>CTOS FESTIVOS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p>
        </p:txBody>
      </p:sp>
      <p:sp>
        <p:nvSpPr>
          <p:cNvPr id="3" name="Rectángulo 2">
            <a:extLst>
              <a:ext uri="{FF2B5EF4-FFF2-40B4-BE49-F238E27FC236}">
                <a16:creationId xmlns:a16="http://schemas.microsoft.com/office/drawing/2014/main" id="{4386E040-5EEC-48EC-B7CA-490CB9A91E36}"/>
              </a:ext>
            </a:extLst>
          </p:cNvPr>
          <p:cNvSpPr/>
          <p:nvPr/>
        </p:nvSpPr>
        <p:spPr>
          <a:xfrm>
            <a:off x="351005" y="2898148"/>
            <a:ext cx="6023203" cy="1754326"/>
          </a:xfrm>
          <a:prstGeom prst="rect">
            <a:avLst/>
          </a:prstGeom>
        </p:spPr>
        <p:txBody>
          <a:bodyPr wrap="square">
            <a:spAutoFit/>
          </a:bodyPr>
          <a:lstStyle/>
          <a:p>
            <a:pPr algn="just"/>
            <a:r>
              <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Después de Semana Santa se celebra esta fiesta en honor al Señor del Calvario, Esta feria es una de las más importantes y representativas en el estado de Hidalgo y la más importante de Huichapan. En esta Feria se realiza una serie de eventos durante cinco días en el teatro del pueblo, en el cual se presentan una serie de espectáculos de danza y música, corridas de toros, exposición ganadera y artesanal. Además de estos eventos se colocan juegos mecánicos para todas las personas que visitan el lugar, así mismo se colocan puestos en los cuales se venden antojitos y dulces tradicionales, también se hacen diversas peregrinaciones religiosas dentro de la comunidad donde procesiones al santo patrono por las calles.</a:t>
            </a:r>
          </a:p>
        </p:txBody>
      </p:sp>
      <p:sp>
        <p:nvSpPr>
          <p:cNvPr id="25" name="Rectángulo 24">
            <a:extLst>
              <a:ext uri="{FF2B5EF4-FFF2-40B4-BE49-F238E27FC236}">
                <a16:creationId xmlns:a16="http://schemas.microsoft.com/office/drawing/2014/main" id="{34D832C1-5DC6-4B2E-8754-C730CE820818}"/>
              </a:ext>
            </a:extLst>
          </p:cNvPr>
          <p:cNvSpPr/>
          <p:nvPr/>
        </p:nvSpPr>
        <p:spPr>
          <a:xfrm>
            <a:off x="351005" y="1836604"/>
            <a:ext cx="340670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UBICACIÓN: </a:t>
            </a:r>
            <a:r>
              <a:rPr lang="es-MX" sz="1200" dirty="0">
                <a:latin typeface="Arial" panose="020B0604020202020204" pitchFamily="34" charset="0"/>
                <a:cs typeface="Arial" panose="020B0604020202020204" pitchFamily="34" charset="0"/>
              </a:rPr>
              <a:t>Huichapan, Hidalgo </a:t>
            </a:r>
            <a:r>
              <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lvl="0">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COORDENADAS: </a:t>
            </a:r>
            <a:r>
              <a:rPr lang="es-MX" sz="1200" dirty="0">
                <a:solidFill>
                  <a:schemeClr val="tx1"/>
                </a:solidFill>
                <a:latin typeface="Arial" panose="020B0604020202020204" pitchFamily="34" charset="0"/>
                <a:cs typeface="Arial" panose="020B0604020202020204" pitchFamily="34" charset="0"/>
              </a:rPr>
              <a:t>20°22'31.3"N 99°39'03.8"W</a:t>
            </a: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1" name="Rectángulo 10">
            <a:extLst>
              <a:ext uri="{FF2B5EF4-FFF2-40B4-BE49-F238E27FC236}">
                <a16:creationId xmlns:a16="http://schemas.microsoft.com/office/drawing/2014/main" id="{15861330-F4DF-40CC-9302-75560284AB6D}"/>
              </a:ext>
            </a:extLst>
          </p:cNvPr>
          <p:cNvSpPr/>
          <p:nvPr/>
        </p:nvSpPr>
        <p:spPr>
          <a:xfrm>
            <a:off x="1797168" y="194710"/>
            <a:ext cx="366977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OBSERVATORIO DEL PATRIMONIO CULTURAL Y NATURAL DEL VALLE DE  MEZQUITAL</a:t>
            </a:r>
          </a:p>
        </p:txBody>
      </p:sp>
      <p:sp>
        <p:nvSpPr>
          <p:cNvPr id="12" name="Rectángulo 11">
            <a:extLst>
              <a:ext uri="{FF2B5EF4-FFF2-40B4-BE49-F238E27FC236}">
                <a16:creationId xmlns:a16="http://schemas.microsoft.com/office/drawing/2014/main" id="{63B0CFFE-887A-48DF-9DE2-25BC3078AF9F}"/>
              </a:ext>
            </a:extLst>
          </p:cNvPr>
          <p:cNvSpPr/>
          <p:nvPr/>
        </p:nvSpPr>
        <p:spPr>
          <a:xfrm>
            <a:off x="2672219" y="497013"/>
            <a:ext cx="1826141"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Rectángulo 12">
            <a:extLst>
              <a:ext uri="{FF2B5EF4-FFF2-40B4-BE49-F238E27FC236}">
                <a16:creationId xmlns:a16="http://schemas.microsoft.com/office/drawing/2014/main" id="{F109D8D3-C86C-463D-A053-445BE58AC716}"/>
              </a:ext>
            </a:extLst>
          </p:cNvPr>
          <p:cNvSpPr/>
          <p:nvPr/>
        </p:nvSpPr>
        <p:spPr>
          <a:xfrm>
            <a:off x="5811233" y="801505"/>
            <a:ext cx="56297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t>PÁG</a:t>
            </a: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lang="es-MX" sz="900" b="1" dirty="0">
                <a:latin typeface="Arial" panose="020B0604020202020204" pitchFamily="34" charset="0"/>
                <a:cs typeface="Arial" panose="020B0604020202020204" pitchFamily="34" charset="0"/>
              </a:rPr>
              <a:t>1</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305529372"/>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1184</TotalTime>
  <Words>172</Words>
  <Application>Microsoft Office PowerPoint</Application>
  <PresentationFormat>Carta (216 x 279 mm)</PresentationFormat>
  <Paragraphs>11</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Roboto</vt:lpstr>
      <vt:lpstr>Arial</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120</cp:revision>
  <cp:lastPrinted>2019-08-15T17:40:00Z</cp:lastPrinted>
  <dcterms:modified xsi:type="dcterms:W3CDTF">2021-12-14T20:42:21Z</dcterms:modified>
</cp:coreProperties>
</file>