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Lst>
  <p:sldSz cy="9144000" cx="6858000"/>
  <p:notesSz cx="6858000" cy="9144000"/>
  <p:embeddedFontLst>
    <p:embeddedFont>
      <p:font typeface="Dosis"/>
      <p:regular r:id="rId6"/>
      <p:bold r:id="rId7"/>
    </p:embeddedFon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hopOBZYvK8H5U28ndAGYyIAM8P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font" Target="fonts/Dosis-regular.fntdata"/><Relationship Id="rId7" Type="http://schemas.openxmlformats.org/officeDocument/2006/relationships/font" Target="fonts/Dosis-bold.fntdata"/><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
          <p:cNvSpPr/>
          <p:nvPr/>
        </p:nvSpPr>
        <p:spPr>
          <a:xfrm>
            <a:off x="-41306" y="-67733"/>
            <a:ext cx="2484469" cy="9270489"/>
          </a:xfrm>
          <a:custGeom>
            <a:rect b="b" l="l" r="r" t="t"/>
            <a:pathLst>
              <a:path extrusionOk="0" h="208586" w="132505">
                <a:moveTo>
                  <a:pt x="132505" y="207264"/>
                </a:moveTo>
                <a:lnTo>
                  <a:pt x="25063" y="0"/>
                </a:lnTo>
                <a:lnTo>
                  <a:pt x="0" y="202"/>
                </a:lnTo>
                <a:lnTo>
                  <a:pt x="1322" y="208586"/>
                </a:lnTo>
                <a:close/>
              </a:path>
            </a:pathLst>
          </a:custGeom>
          <a:solidFill>
            <a:srgbClr val="F3F3F3"/>
          </a:solidFill>
          <a:ln>
            <a:noFill/>
          </a:ln>
        </p:spPr>
      </p:sp>
      <p:sp>
        <p:nvSpPr>
          <p:cNvPr id="11" name="Google Shape;11;p3"/>
          <p:cNvSpPr/>
          <p:nvPr/>
        </p:nvSpPr>
        <p:spPr>
          <a:xfrm flipH="1">
            <a:off x="-677653" y="-31219"/>
            <a:ext cx="1319400" cy="1331733"/>
          </a:xfrm>
          <a:prstGeom prst="parallelogram">
            <a:avLst>
              <a:gd fmla="val 51542" name="adj"/>
            </a:avLst>
          </a:prstGeom>
          <a:solidFill>
            <a:srgbClr val="22222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 name="Google Shape;12;p3"/>
          <p:cNvSpPr/>
          <p:nvPr/>
        </p:nvSpPr>
        <p:spPr>
          <a:xfrm flipH="1">
            <a:off x="354101" y="-16933"/>
            <a:ext cx="388800" cy="1331733"/>
          </a:xfrm>
          <a:prstGeom prst="parallelogram">
            <a:avLst>
              <a:gd fmla="val 75009"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 name="Google Shape;13;p3"/>
          <p:cNvSpPr/>
          <p:nvPr/>
        </p:nvSpPr>
        <p:spPr>
          <a:xfrm flipH="1">
            <a:off x="742781" y="8757067"/>
            <a:ext cx="6277275" cy="405333"/>
          </a:xfrm>
          <a:prstGeom prst="parallelogram">
            <a:avLst>
              <a:gd fmla="val 51542"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 name="Google Shape;14;p3"/>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1pPr>
            <a:lvl2pPr indent="0" lvl="1"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2pPr>
            <a:lvl3pPr indent="0" lvl="2"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3pPr>
            <a:lvl4pPr indent="0" lvl="3"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4pPr>
            <a:lvl5pPr indent="0" lvl="4"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5pPr>
            <a:lvl6pPr indent="0" lvl="5"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6pPr>
            <a:lvl7pPr indent="0" lvl="6"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7pPr>
            <a:lvl8pPr indent="0" lvl="7"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8pPr>
            <a:lvl9pPr indent="0" lvl="8"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28675" y="490800"/>
            <a:ext cx="5043375" cy="133173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1pPr>
            <a:lvl2pPr lvl="1"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2pPr>
            <a:lvl3pPr lvl="2"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3pPr>
            <a:lvl4pPr lvl="3"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4pPr>
            <a:lvl5pPr lvl="4"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5pPr>
            <a:lvl6pPr lvl="5"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6pPr>
            <a:lvl7pPr lvl="6"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7pPr>
            <a:lvl8pPr lvl="7"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8pPr>
            <a:lvl9pPr lvl="8"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9pPr>
          </a:lstStyle>
          <a:p/>
        </p:txBody>
      </p:sp>
      <p:sp>
        <p:nvSpPr>
          <p:cNvPr id="7" name="Google Shape;7;p2"/>
          <p:cNvSpPr txBox="1"/>
          <p:nvPr>
            <p:ph idx="1" type="body"/>
          </p:nvPr>
        </p:nvSpPr>
        <p:spPr>
          <a:xfrm>
            <a:off x="828675" y="2133600"/>
            <a:ext cx="5686425" cy="662346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FF8700"/>
              </a:buClr>
              <a:buSzPts val="3000"/>
              <a:buFont typeface="Roboto"/>
              <a:buChar char="▸"/>
              <a:defRPr b="0" i="0" sz="3000" u="none" cap="none" strike="noStrike">
                <a:solidFill>
                  <a:srgbClr val="222222"/>
                </a:solidFill>
                <a:latin typeface="Roboto"/>
                <a:ea typeface="Roboto"/>
                <a:cs typeface="Roboto"/>
                <a:sym typeface="Roboto"/>
              </a:defRPr>
            </a:lvl1pPr>
            <a:lvl2pPr indent="-381000" lvl="1" marL="9144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2pPr>
            <a:lvl3pPr indent="-381000" lvl="2" marL="13716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3pPr>
            <a:lvl4pPr indent="-342900" lvl="3" marL="1828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4pPr>
            <a:lvl5pPr indent="-342900" lvl="4" marL="22860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5pPr>
            <a:lvl6pPr indent="-342900" lvl="5" marL="27432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6pPr>
            <a:lvl7pPr indent="-342900" lvl="6" marL="32004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7pPr>
            <a:lvl8pPr indent="-342900" lvl="7" marL="36576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8pPr>
            <a:lvl9pPr indent="-342900" lvl="8" marL="4114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9pPr>
          </a:lstStyle>
          <a:p/>
        </p:txBody>
      </p:sp>
      <p:sp>
        <p:nvSpPr>
          <p:cNvPr id="8" name="Google Shape;8;p2"/>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 name="Google Shape;20;p1"/>
          <p:cNvSpPr txBox="1"/>
          <p:nvPr>
            <p:ph idx="12" type="sldNum"/>
          </p:nvPr>
        </p:nvSpPr>
        <p:spPr>
          <a:xfrm>
            <a:off x="0" y="2643188"/>
            <a:ext cx="446175" cy="548775"/>
          </a:xfrm>
          <a:prstGeom prst="rect">
            <a:avLst/>
          </a:prstGeom>
          <a:noFill/>
          <a:ln>
            <a:noFill/>
          </a:ln>
        </p:spPr>
        <p:txBody>
          <a:bodyPr anchorCtr="0" anchor="ctr" bIns="68550" lIns="68550" spcFirstLastPara="1" rIns="68550" wrap="square" tIns="68550">
            <a:noAutofit/>
          </a:bodyPr>
          <a:lstStyle/>
          <a:p>
            <a:pPr indent="0" lvl="0" marL="0" rtl="0" algn="ctr">
              <a:lnSpc>
                <a:spcPct val="100000"/>
              </a:lnSpc>
              <a:spcBef>
                <a:spcPts val="0"/>
              </a:spcBef>
              <a:spcAft>
                <a:spcPts val="0"/>
              </a:spcAft>
              <a:buSzPts val="900"/>
              <a:buNone/>
            </a:pPr>
            <a:fld id="{00000000-1234-1234-1234-123412341234}" type="slidenum">
              <a:rPr lang="es-MX"/>
              <a:t>‹#›</a:t>
            </a:fld>
            <a:endParaRPr/>
          </a:p>
        </p:txBody>
      </p:sp>
      <p:pic>
        <p:nvPicPr>
          <p:cNvPr id="21" name="Google Shape;21;p1"/>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22" name="Google Shape;22;p1"/>
          <p:cNvSpPr/>
          <p:nvPr/>
        </p:nvSpPr>
        <p:spPr>
          <a:xfrm>
            <a:off x="729381" y="540551"/>
            <a:ext cx="4204126"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CLAVE: </a:t>
            </a:r>
            <a:r>
              <a:rPr b="0" i="0" lang="es-MX" sz="1000" u="none" cap="none" strike="noStrike">
                <a:solidFill>
                  <a:srgbClr val="000000"/>
                </a:solidFill>
                <a:latin typeface="Arial"/>
                <a:ea typeface="Arial"/>
                <a:cs typeface="Arial"/>
                <a:sym typeface="Arial"/>
              </a:rPr>
              <a:t>ICAT-IXM1</a:t>
            </a:r>
            <a:r>
              <a:rPr b="1" i="0" lang="es-MX"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s-MX" sz="1000"/>
              <a:t>CATEGORÍA</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0000"/>
                </a:solidFill>
                <a:latin typeface="Arial"/>
                <a:ea typeface="Arial"/>
                <a:cs typeface="Arial"/>
                <a:sym typeface="Arial"/>
              </a:rPr>
              <a:t>INMATERIAL</a:t>
            </a:r>
            <a:r>
              <a:rPr lang="es-MX" sz="1000"/>
              <a:t> CULTURAL</a:t>
            </a:r>
            <a:r>
              <a:rPr b="0" i="0" lang="es-MX" sz="1000" u="none" cap="none" strike="noStrike">
                <a:solidFill>
                  <a:srgbClr val="000000"/>
                </a:solidFill>
                <a:latin typeface="Arial"/>
                <a:ea typeface="Arial"/>
                <a:cs typeface="Arial"/>
                <a:sym typeface="Arial"/>
              </a:rPr>
              <a:t>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s-MX" sz="1000"/>
              <a:t>SUBCATEGORÍA</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0000"/>
                </a:solidFill>
                <a:latin typeface="Arial"/>
                <a:ea typeface="Arial"/>
                <a:cs typeface="Arial"/>
                <a:sym typeface="Arial"/>
              </a:rPr>
              <a:t>USOS SOCIALES</a:t>
            </a:r>
            <a:endParaRPr/>
          </a:p>
        </p:txBody>
      </p:sp>
      <p:sp>
        <p:nvSpPr>
          <p:cNvPr id="23" name="Google Shape;23;p1"/>
          <p:cNvSpPr/>
          <p:nvPr/>
        </p:nvSpPr>
        <p:spPr>
          <a:xfrm>
            <a:off x="458277" y="1377170"/>
            <a:ext cx="3929643" cy="39595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459274" y="2263656"/>
            <a:ext cx="1285849" cy="62462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5" name="Google Shape;25;p1"/>
          <p:cNvSpPr/>
          <p:nvPr/>
        </p:nvSpPr>
        <p:spPr>
          <a:xfrm>
            <a:off x="422250" y="2262801"/>
            <a:ext cx="48603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Clima:</a:t>
            </a:r>
            <a:endParaRPr/>
          </a:p>
        </p:txBody>
      </p:sp>
      <p:sp>
        <p:nvSpPr>
          <p:cNvPr id="26" name="Google Shape;26;p1"/>
          <p:cNvSpPr/>
          <p:nvPr/>
        </p:nvSpPr>
        <p:spPr>
          <a:xfrm>
            <a:off x="422250" y="1810384"/>
            <a:ext cx="131318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Ubicación y Localización:</a:t>
            </a:r>
            <a:endParaRPr/>
          </a:p>
        </p:txBody>
      </p:sp>
      <p:sp>
        <p:nvSpPr>
          <p:cNvPr id="27" name="Google Shape;27;p1"/>
          <p:cNvSpPr/>
          <p:nvPr/>
        </p:nvSpPr>
        <p:spPr>
          <a:xfrm>
            <a:off x="434872" y="1367638"/>
            <a:ext cx="122501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Nombre del Inmaterial:</a:t>
            </a:r>
            <a:endParaRPr/>
          </a:p>
        </p:txBody>
      </p:sp>
      <p:sp>
        <p:nvSpPr>
          <p:cNvPr id="28" name="Google Shape;28;p1"/>
          <p:cNvSpPr/>
          <p:nvPr/>
        </p:nvSpPr>
        <p:spPr>
          <a:xfrm>
            <a:off x="4424884" y="1377169"/>
            <a:ext cx="2043338" cy="178643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9" name="Google Shape;29;p1"/>
          <p:cNvSpPr/>
          <p:nvPr/>
        </p:nvSpPr>
        <p:spPr>
          <a:xfrm>
            <a:off x="458279" y="2938636"/>
            <a:ext cx="3928646" cy="197944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0" name="Google Shape;30;p1"/>
          <p:cNvSpPr/>
          <p:nvPr/>
        </p:nvSpPr>
        <p:spPr>
          <a:xfrm>
            <a:off x="4424884" y="3816167"/>
            <a:ext cx="2043338" cy="51958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1" name="Google Shape;31;p1"/>
          <p:cNvSpPr/>
          <p:nvPr/>
        </p:nvSpPr>
        <p:spPr>
          <a:xfrm>
            <a:off x="4386925" y="3813894"/>
            <a:ext cx="55015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Lengua:</a:t>
            </a:r>
            <a:endParaRPr/>
          </a:p>
        </p:txBody>
      </p:sp>
      <p:sp>
        <p:nvSpPr>
          <p:cNvPr id="32" name="Google Shape;32;p1"/>
          <p:cNvSpPr/>
          <p:nvPr/>
        </p:nvSpPr>
        <p:spPr>
          <a:xfrm>
            <a:off x="458278" y="4971585"/>
            <a:ext cx="2982445" cy="352876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3" name="Google Shape;33;p1"/>
          <p:cNvSpPr/>
          <p:nvPr/>
        </p:nvSpPr>
        <p:spPr>
          <a:xfrm>
            <a:off x="432504" y="4968429"/>
            <a:ext cx="124622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Justificación:</a:t>
            </a:r>
            <a:endParaRPr/>
          </a:p>
        </p:txBody>
      </p:sp>
      <p:sp>
        <p:nvSpPr>
          <p:cNvPr id="34" name="Google Shape;34;p1"/>
          <p:cNvSpPr/>
          <p:nvPr/>
        </p:nvSpPr>
        <p:spPr>
          <a:xfrm>
            <a:off x="4424884" y="3216183"/>
            <a:ext cx="2043339" cy="52917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800" u="none" cap="none" strike="noStrike">
                <a:solidFill>
                  <a:schemeClr val="dk1"/>
                </a:solidFill>
                <a:latin typeface="Times New Roman"/>
                <a:ea typeface="Times New Roman"/>
                <a:cs typeface="Times New Roman"/>
                <a:sym typeface="Times New Roman"/>
              </a:rPr>
              <a:t>Subcategoría:</a:t>
            </a:r>
            <a:endParaRPr/>
          </a:p>
          <a:p>
            <a:pPr indent="0" lvl="0" marL="0" marR="0" rtl="0" algn="l">
              <a:lnSpc>
                <a:spcPct val="100000"/>
              </a:lnSpc>
              <a:spcBef>
                <a:spcPts val="0"/>
              </a:spcBef>
              <a:spcAft>
                <a:spcPts val="0"/>
              </a:spcAft>
              <a:buNone/>
            </a:pPr>
            <a:r>
              <a:t/>
            </a:r>
            <a:endParaRPr b="1" i="0" sz="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i="0" lang="es-MX" sz="800" u="none" cap="none" strike="noStrike">
                <a:solidFill>
                  <a:schemeClr val="dk1"/>
                </a:solidFill>
                <a:latin typeface="Times New Roman"/>
                <a:ea typeface="Times New Roman"/>
                <a:cs typeface="Times New Roman"/>
                <a:sym typeface="Times New Roman"/>
              </a:rPr>
              <a:t>  Usos Sociales</a:t>
            </a:r>
            <a:endParaRPr/>
          </a:p>
        </p:txBody>
      </p:sp>
      <p:sp>
        <p:nvSpPr>
          <p:cNvPr id="35" name="Google Shape;35;p1"/>
          <p:cNvSpPr/>
          <p:nvPr/>
        </p:nvSpPr>
        <p:spPr>
          <a:xfrm>
            <a:off x="1427451" y="1471041"/>
            <a:ext cx="74892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       Barbacoa</a:t>
            </a:r>
            <a:endParaRPr/>
          </a:p>
        </p:txBody>
      </p:sp>
      <p:sp>
        <p:nvSpPr>
          <p:cNvPr id="36" name="Google Shape;36;p1"/>
          <p:cNvSpPr/>
          <p:nvPr/>
        </p:nvSpPr>
        <p:spPr>
          <a:xfrm>
            <a:off x="1626786" y="1915490"/>
            <a:ext cx="272931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Ixmiquilpan, Hidalgo.</a:t>
            </a:r>
            <a:endParaRPr/>
          </a:p>
        </p:txBody>
      </p:sp>
      <p:sp>
        <p:nvSpPr>
          <p:cNvPr id="37" name="Google Shape;37;p1"/>
          <p:cNvSpPr/>
          <p:nvPr/>
        </p:nvSpPr>
        <p:spPr>
          <a:xfrm>
            <a:off x="4386925" y="4393876"/>
            <a:ext cx="38343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Uso:</a:t>
            </a:r>
            <a:endParaRPr/>
          </a:p>
        </p:txBody>
      </p:sp>
      <p:sp>
        <p:nvSpPr>
          <p:cNvPr id="38" name="Google Shape;38;p1"/>
          <p:cNvSpPr/>
          <p:nvPr/>
        </p:nvSpPr>
        <p:spPr>
          <a:xfrm>
            <a:off x="554622" y="5257520"/>
            <a:ext cx="2764311"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En el siglo XX se volvió un platillo típico para degustar todo el año y como se puede esperar este es una de las comidas favoritas de las familias mexicanas para desayunar los fines de semana. En algunos estados de la República Mexicana como lo es Hidalgo, se recubre el horno con pencas de maguey o con hojas de plátano para mejorar el aroma de la comida. Las variedades de carnes y adobos son muchas en el centro del país, desde las que van preparadas con chile morita, laurel y orégano, hasta los condimentados con hoja santa, jitomate y especias. </a:t>
            </a:r>
            <a:endParaRPr/>
          </a:p>
        </p:txBody>
      </p:sp>
      <p:sp>
        <p:nvSpPr>
          <p:cNvPr id="39" name="Google Shape;39;p1"/>
          <p:cNvSpPr/>
          <p:nvPr/>
        </p:nvSpPr>
        <p:spPr>
          <a:xfrm>
            <a:off x="1785733" y="2261140"/>
            <a:ext cx="2602187" cy="29912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40" name="Google Shape;40;p1"/>
          <p:cNvSpPr/>
          <p:nvPr/>
        </p:nvSpPr>
        <p:spPr>
          <a:xfrm>
            <a:off x="1735559" y="2242219"/>
            <a:ext cx="26205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Coordenadas</a:t>
            </a:r>
            <a:r>
              <a:rPr b="0" i="0" lang="es-MX" sz="800" u="none" cap="none" strike="noStrike">
                <a:solidFill>
                  <a:srgbClr val="000000"/>
                </a:solidFill>
                <a:latin typeface="Times New Roman"/>
                <a:ea typeface="Times New Roman"/>
                <a:cs typeface="Times New Roman"/>
                <a:sym typeface="Times New Roman"/>
              </a:rPr>
              <a:t>:   20°28'51.3"N 99°13'12.7"W</a:t>
            </a:r>
            <a:endParaRPr/>
          </a:p>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 </a:t>
            </a:r>
            <a:endParaRPr/>
          </a:p>
        </p:txBody>
      </p:sp>
      <p:sp>
        <p:nvSpPr>
          <p:cNvPr id="41" name="Google Shape;41;p1"/>
          <p:cNvSpPr/>
          <p:nvPr/>
        </p:nvSpPr>
        <p:spPr>
          <a:xfrm>
            <a:off x="483138" y="2972689"/>
            <a:ext cx="3928646"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Descripción contextual (social, ambiental, cultural): </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Times New Roman"/>
              <a:ea typeface="Times New Roman"/>
              <a:cs typeface="Times New Roman"/>
              <a:sym typeface="Times New Roman"/>
            </a:endParaRPr>
          </a:p>
          <a:p>
            <a:pPr indent="0" lvl="2" marL="0" marR="0" rtl="0" algn="just">
              <a:lnSpc>
                <a:spcPct val="100000"/>
              </a:lnSpc>
              <a:spcBef>
                <a:spcPts val="0"/>
              </a:spcBef>
              <a:spcAft>
                <a:spcPts val="0"/>
              </a:spcAft>
              <a:buNone/>
            </a:pPr>
            <a:r>
              <a:rPr b="0" i="0" lang="es-MX" sz="800" u="none" cap="none" strike="noStrike">
                <a:solidFill>
                  <a:schemeClr val="dk1"/>
                </a:solidFill>
                <a:latin typeface="Times New Roman"/>
                <a:ea typeface="Times New Roman"/>
                <a:cs typeface="Times New Roman"/>
                <a:sym typeface="Times New Roman"/>
              </a:rPr>
              <a:t>Uno de los pueblos prehispánicos que vivieron el mestizaje de manera más acelerada fueron los tlaxcaltecas, aquellos nativos de Mesoamérica que terminaron aliándose con las tropas de Hernán Cortés en la Conquista de Tenochtitlan. Es a ellos, precisamente, a quienes les debemos la barbacoa. Resulta que los tlaxcaltecas utilizaban las pencas de maguey asadas para envolver carne de conejo, armadillo, venado, guajolote e iguana, la cual era cocinada a fuego lento en hoyos cavados en la tierra. Los españoles se sorprendieron con esta técnica e introdujeron la carne de borrego. Fue así como nació uno de los primeros platillos mestizos de la Nueva España: la barbacoa de borrego. Los hornos prehispánicos eran construidos en la tierra o en agujeros de piedra volcánica que conservaban mejor el calor y producían un efecto de mayor temperatura y cocción. Hoy los hornos están hechos a base de ladrillos o de estructuras reforzadas que conservan el método y mejoran los tiempos, pero pierden poco a poco la tradición y el sabor que proporciona la tierra</a:t>
            </a:r>
            <a:r>
              <a:rPr b="0" i="0" lang="es-MX" sz="800" u="none" cap="none" strike="noStrike">
                <a:solidFill>
                  <a:srgbClr val="000000"/>
                </a:solidFill>
                <a:latin typeface="Times New Roman"/>
                <a:ea typeface="Times New Roman"/>
                <a:cs typeface="Times New Roman"/>
                <a:sym typeface="Times New Roman"/>
              </a:rPr>
              <a:t>.</a:t>
            </a:r>
            <a:endParaRPr/>
          </a:p>
        </p:txBody>
      </p:sp>
      <p:sp>
        <p:nvSpPr>
          <p:cNvPr id="42" name="Google Shape;42;p1"/>
          <p:cNvSpPr/>
          <p:nvPr/>
        </p:nvSpPr>
        <p:spPr>
          <a:xfrm>
            <a:off x="1782087" y="2604540"/>
            <a:ext cx="2605834" cy="28374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800" u="none" cap="none" strike="noStrike">
                <a:solidFill>
                  <a:schemeClr val="dk1"/>
                </a:solidFill>
                <a:latin typeface="Times New Roman"/>
                <a:ea typeface="Times New Roman"/>
                <a:cs typeface="Times New Roman"/>
                <a:sym typeface="Times New Roman"/>
              </a:rPr>
              <a:t>Temperatura:</a:t>
            </a:r>
            <a:r>
              <a:rPr b="0" i="0" lang="es-MX" sz="800" u="none" cap="none" strike="noStrike">
                <a:solidFill>
                  <a:schemeClr val="dk1"/>
                </a:solidFill>
                <a:latin typeface="Times New Roman"/>
                <a:ea typeface="Times New Roman"/>
                <a:cs typeface="Times New Roman"/>
                <a:sym typeface="Times New Roman"/>
              </a:rPr>
              <a:t>   Anual 21 °C</a:t>
            </a:r>
            <a:endParaRPr/>
          </a:p>
        </p:txBody>
      </p:sp>
      <p:sp>
        <p:nvSpPr>
          <p:cNvPr id="43" name="Google Shape;43;p1"/>
          <p:cNvSpPr/>
          <p:nvPr/>
        </p:nvSpPr>
        <p:spPr>
          <a:xfrm>
            <a:off x="4768962" y="4049497"/>
            <a:ext cx="1601010" cy="2154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Otomí</a:t>
            </a:r>
            <a:endParaRPr/>
          </a:p>
        </p:txBody>
      </p:sp>
      <p:sp>
        <p:nvSpPr>
          <p:cNvPr id="44" name="Google Shape;44;p1"/>
          <p:cNvSpPr/>
          <p:nvPr/>
        </p:nvSpPr>
        <p:spPr>
          <a:xfrm>
            <a:off x="3485777" y="4971585"/>
            <a:ext cx="2982445" cy="352876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5" name="Google Shape;45;p1"/>
          <p:cNvSpPr/>
          <p:nvPr/>
        </p:nvSpPr>
        <p:spPr>
          <a:xfrm>
            <a:off x="3466497" y="4990674"/>
            <a:ext cx="124622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Localización :</a:t>
            </a:r>
            <a:endParaRPr/>
          </a:p>
        </p:txBody>
      </p:sp>
      <p:pic>
        <p:nvPicPr>
          <p:cNvPr id="46" name="Google Shape;46;p1"/>
          <p:cNvPicPr preferRelativeResize="0"/>
          <p:nvPr/>
        </p:nvPicPr>
        <p:blipFill rotWithShape="1">
          <a:blip r:embed="rId4">
            <a:alphaModFix/>
          </a:blip>
          <a:srcRect b="0" l="0" r="0" t="0"/>
          <a:stretch/>
        </p:blipFill>
        <p:spPr>
          <a:xfrm>
            <a:off x="5511631" y="189063"/>
            <a:ext cx="628366" cy="677457"/>
          </a:xfrm>
          <a:prstGeom prst="rect">
            <a:avLst/>
          </a:prstGeom>
          <a:noFill/>
          <a:ln>
            <a:noFill/>
          </a:ln>
        </p:spPr>
      </p:pic>
      <p:sp>
        <p:nvSpPr>
          <p:cNvPr id="47" name="Google Shape;47;p1"/>
          <p:cNvSpPr/>
          <p:nvPr/>
        </p:nvSpPr>
        <p:spPr>
          <a:xfrm>
            <a:off x="1879164" y="210762"/>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a:p>
        </p:txBody>
      </p:sp>
      <p:sp>
        <p:nvSpPr>
          <p:cNvPr id="48" name="Google Shape;48;p1"/>
          <p:cNvSpPr/>
          <p:nvPr/>
        </p:nvSpPr>
        <p:spPr>
          <a:xfrm>
            <a:off x="2826114" y="508918"/>
            <a:ext cx="18261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INMATERIALES CULTURALES</a:t>
            </a:r>
            <a:endParaRPr/>
          </a:p>
        </p:txBody>
      </p:sp>
      <p:sp>
        <p:nvSpPr>
          <p:cNvPr id="49" name="Google Shape;49;p1"/>
          <p:cNvSpPr/>
          <p:nvPr/>
        </p:nvSpPr>
        <p:spPr>
          <a:xfrm>
            <a:off x="5915202" y="834126"/>
            <a:ext cx="60305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PÁG. 1</a:t>
            </a:r>
            <a:endParaRPr b="0" i="0" sz="1000" u="none" cap="none" strike="noStrike">
              <a:solidFill>
                <a:srgbClr val="000000"/>
              </a:solidFill>
              <a:latin typeface="Arial"/>
              <a:ea typeface="Arial"/>
              <a:cs typeface="Arial"/>
              <a:sym typeface="Arial"/>
            </a:endParaRPr>
          </a:p>
        </p:txBody>
      </p:sp>
      <p:pic>
        <p:nvPicPr>
          <p:cNvPr id="50" name="Google Shape;50;p1"/>
          <p:cNvPicPr preferRelativeResize="0"/>
          <p:nvPr/>
        </p:nvPicPr>
        <p:blipFill rotWithShape="1">
          <a:blip r:embed="rId5">
            <a:alphaModFix/>
          </a:blip>
          <a:srcRect b="0" l="0" r="0" t="0"/>
          <a:stretch/>
        </p:blipFill>
        <p:spPr>
          <a:xfrm>
            <a:off x="6139997" y="316196"/>
            <a:ext cx="443978" cy="364201"/>
          </a:xfrm>
          <a:prstGeom prst="rect">
            <a:avLst/>
          </a:prstGeom>
          <a:noFill/>
          <a:ln>
            <a:noFill/>
          </a:ln>
        </p:spPr>
      </p:pic>
      <p:sp>
        <p:nvSpPr>
          <p:cNvPr id="51" name="Google Shape;51;p1"/>
          <p:cNvSpPr/>
          <p:nvPr/>
        </p:nvSpPr>
        <p:spPr>
          <a:xfrm>
            <a:off x="458278" y="1817350"/>
            <a:ext cx="3929642" cy="39595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52" name="Google Shape;52;p1"/>
          <p:cNvSpPr/>
          <p:nvPr/>
        </p:nvSpPr>
        <p:spPr>
          <a:xfrm>
            <a:off x="4424884" y="4399417"/>
            <a:ext cx="2043338" cy="51958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3" name="Google Shape;53;p1"/>
          <p:cNvSpPr/>
          <p:nvPr/>
        </p:nvSpPr>
        <p:spPr>
          <a:xfrm>
            <a:off x="4768962" y="4627206"/>
            <a:ext cx="1601010" cy="2154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Gastronómico</a:t>
            </a:r>
            <a:endParaRPr/>
          </a:p>
        </p:txBody>
      </p:sp>
      <p:pic>
        <p:nvPicPr>
          <p:cNvPr id="54" name="Google Shape;54;p1"/>
          <p:cNvPicPr preferRelativeResize="0"/>
          <p:nvPr/>
        </p:nvPicPr>
        <p:blipFill rotWithShape="1">
          <a:blip r:embed="rId6">
            <a:alphaModFix/>
          </a:blip>
          <a:srcRect b="9481" l="0" r="0" t="0"/>
          <a:stretch/>
        </p:blipFill>
        <p:spPr>
          <a:xfrm>
            <a:off x="4473572" y="1396090"/>
            <a:ext cx="1945961" cy="1761461"/>
          </a:xfrm>
          <a:prstGeom prst="rect">
            <a:avLst/>
          </a:prstGeom>
          <a:noFill/>
          <a:ln>
            <a:noFill/>
          </a:ln>
        </p:spPr>
      </p:pic>
      <p:pic>
        <p:nvPicPr>
          <p:cNvPr id="55" name="Google Shape;55;p1"/>
          <p:cNvPicPr preferRelativeResize="0"/>
          <p:nvPr/>
        </p:nvPicPr>
        <p:blipFill rotWithShape="1">
          <a:blip r:embed="rId7">
            <a:alphaModFix/>
          </a:blip>
          <a:srcRect b="0" l="50538" r="14203" t="28597"/>
          <a:stretch/>
        </p:blipFill>
        <p:spPr>
          <a:xfrm>
            <a:off x="3537067" y="5145865"/>
            <a:ext cx="2907158" cy="3311745"/>
          </a:xfrm>
          <a:prstGeom prst="rect">
            <a:avLst/>
          </a:prstGeom>
          <a:noFill/>
          <a:ln>
            <a:noFill/>
          </a:ln>
        </p:spPr>
      </p:pic>
      <p:sp>
        <p:nvSpPr>
          <p:cNvPr id="56" name="Google Shape;56;p1"/>
          <p:cNvSpPr/>
          <p:nvPr/>
        </p:nvSpPr>
        <p:spPr>
          <a:xfrm>
            <a:off x="677384" y="2478245"/>
            <a:ext cx="101756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Semiseco-Templado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