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jTavYDO8ApnOIDj1vcfvqomBk9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2725397" y="1165791"/>
            <a:ext cx="163057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B A R B A C O A </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616652" y="584675"/>
            <a:ext cx="28311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ICAT-IXM1  </a:t>
            </a:r>
            <a:endParaRPr/>
          </a:p>
          <a:p>
            <a:pPr indent="0" lvl="0" marL="0" marR="0" rtl="0" algn="l">
              <a:lnSpc>
                <a:spcPct val="100000"/>
              </a:lnSpc>
              <a:spcBef>
                <a:spcPts val="0"/>
              </a:spcBef>
              <a:spcAft>
                <a:spcPts val="0"/>
              </a:spcAft>
              <a:buClr>
                <a:srgbClr val="000000"/>
              </a:buClr>
              <a:buSzPts val="1000"/>
              <a:buFont typeface="Arial"/>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a:t>
            </a:r>
            <a:r>
              <a:rPr lang="es-MX" sz="1000"/>
              <a:t>L CULTURAL</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USOS SOCIALES</a:t>
            </a:r>
            <a:endParaRPr b="0" i="0" sz="1000" u="none" cap="none" strike="noStrike">
              <a:solidFill>
                <a:srgbClr val="000000"/>
              </a:solidFill>
              <a:latin typeface="Arial"/>
              <a:ea typeface="Arial"/>
              <a:cs typeface="Arial"/>
              <a:sym typeface="Arial"/>
            </a:endParaRPr>
          </a:p>
        </p:txBody>
      </p:sp>
      <p:sp>
        <p:nvSpPr>
          <p:cNvPr id="24" name="Google Shape;24;p1"/>
          <p:cNvSpPr/>
          <p:nvPr/>
        </p:nvSpPr>
        <p:spPr>
          <a:xfrm>
            <a:off x="316580" y="2312827"/>
            <a:ext cx="6094518" cy="32316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barbacoa es una preparación de cocción por calor indirecto creado por las culturas prehispánicas .Uno de los pueblos prehispánicos que vivieron el mestizaje de manera más acelerada fueron los tlaxcaltecas. Es a ellos, precisamente, a quienes les debemos la barbacoa. Resulta que los tlaxcaltecas utilizaban las pencas de maguey asadas para envolver carne Los españoles se sorprendieron con esta técnica e introdujeron la carne de borrego. Fue así como nació uno de los primeros platillos mestizos de la Nueva España: la barbacoa de borrego. Los hornos prehispánicos eran construidos en la tierra o en agujeros de piedra volcánica y hoy los hornos están hechos a base de ladrillos o de estructuras reforzadas que conservan el método y mejoran los tiempos, pero pierden poco a poco la tradición y el sabor. Las variedades de carnes y adobos son muchas en el centro del país, desde las que van preparadas con chile morita, laurel y orégano, hasta los condimentados con hoja santa, jitomate y especias. En el siglo XIX, se acostumbraba que la gente comiera barbacoa en otoño e invierno, debido a la calorías del platillo, ideales para enfrentar el frío. No obstante, en el siglo XX se volvió un platillo típico para degustar todo el año y como se puede esperar este es una de las comidas favoritas de las familias mexicanas para poder desayunar los fines de semana.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283122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UBICACIÓN: </a:t>
            </a:r>
            <a:r>
              <a:rPr b="0" i="0" lang="es-MX" sz="1000" u="none" cap="none" strike="noStrike">
                <a:solidFill>
                  <a:srgbClr val="000000"/>
                </a:solidFill>
                <a:latin typeface="Arial"/>
                <a:ea typeface="Arial"/>
                <a:cs typeface="Arial"/>
                <a:sym typeface="Arial"/>
              </a:rPr>
              <a:t>Ixmiquilpan, Hgo. </a:t>
            </a:r>
            <a:endParaRPr/>
          </a:p>
          <a:p>
            <a:pPr indent="0" lvl="0" marL="0" marR="0" rtl="0" algn="l">
              <a:lnSpc>
                <a:spcPct val="100000"/>
              </a:lnSpc>
              <a:spcBef>
                <a:spcPts val="0"/>
              </a:spcBef>
              <a:spcAft>
                <a:spcPts val="0"/>
              </a:spcAft>
              <a:buNone/>
            </a:pPr>
            <a:r>
              <a:rPr b="1" i="0" lang="es-MX" sz="1000" u="none" cap="none" strike="noStrike">
                <a:solidFill>
                  <a:schemeClr val="dk1"/>
                </a:solidFill>
                <a:latin typeface="Arial"/>
                <a:ea typeface="Arial"/>
                <a:cs typeface="Arial"/>
                <a:sym typeface="Arial"/>
              </a:rPr>
              <a:t>COORDENADAS: </a:t>
            </a:r>
            <a:r>
              <a:rPr b="0" i="0" lang="es-MX" sz="1000" u="none" cap="none" strike="noStrike">
                <a:solidFill>
                  <a:srgbClr val="000000"/>
                </a:solidFill>
                <a:latin typeface="Arial"/>
                <a:ea typeface="Arial"/>
                <a:cs typeface="Arial"/>
                <a:sym typeface="Arial"/>
              </a:rPr>
              <a:t>20°28'51.3"N 99°13'12.7"W</a:t>
            </a:r>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2779293" y="508559"/>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28" name="Google Shape;28;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a:t>
            </a:r>
            <a:r>
              <a:rPr b="1" i="0" lang="es-MX" sz="1000" u="none" cap="none" strike="noStrike">
                <a:solidFill>
                  <a:srgbClr val="000000"/>
                </a:solidFill>
                <a:latin typeface="Arial"/>
                <a:ea typeface="Arial"/>
                <a:cs typeface="Arial"/>
                <a:sym typeface="Arial"/>
              </a:rPr>
              <a:t>1</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