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3"/>
  </p:sldMasterIdLst>
  <p:notesMasterIdLst>
    <p:notesMasterId r:id="rId4"/>
  </p:notesMasterIdLst>
  <p:sldIdLst>
    <p:sldId id="256" r:id="rId5"/>
    <p:sldId id="257" r:id="rId6"/>
    <p:sldId id="258" r:id="rId7"/>
  </p:sldIdLst>
  <p:sldSz cy="9144000" cx="6858000"/>
  <p:notesSz cx="6858000" cy="9144000"/>
  <p:embeddedFontLst>
    <p:embeddedFont>
      <p:font typeface="Dosis"/>
      <p:regular r:id="rId8"/>
      <p:bold r:id="rId9"/>
    </p:embeddedFont>
    <p:embeddedFont>
      <p:font typeface="Roboto"/>
      <p:regular r:id="rId10"/>
      <p:bold r:id="rId11"/>
      <p:italic r:id="rId12"/>
      <p:boldItalic r:id="rId1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14" roundtripDataSignature="AMtx7mhQtCGoE+foH8E6+zF4Unx5WeiHV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font" Target="fonts/Roboto-bold.fntdata"/><Relationship Id="rId10" Type="http://schemas.openxmlformats.org/officeDocument/2006/relationships/font" Target="fonts/Roboto-regular.fntdata"/><Relationship Id="rId13" Type="http://schemas.openxmlformats.org/officeDocument/2006/relationships/font" Target="fonts/Roboto-boldItalic.fntdata"/><Relationship Id="rId12" Type="http://schemas.openxmlformats.org/officeDocument/2006/relationships/font" Target="fonts/Roboto-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font" Target="fonts/Dosis-bold.fntdata"/><Relationship Id="rId14"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font" Target="fonts/Dosis-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 name="Shape 15"/>
        <p:cNvGrpSpPr/>
        <p:nvPr/>
      </p:nvGrpSpPr>
      <p:grpSpPr>
        <a:xfrm>
          <a:off x="0" y="0"/>
          <a:ext cx="0" cy="0"/>
          <a:chOff x="0" y="0"/>
          <a:chExt cx="0" cy="0"/>
        </a:xfrm>
      </p:grpSpPr>
      <p:sp>
        <p:nvSpPr>
          <p:cNvPr id="16" name="Google Shape;16;p1:notes"/>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 name="Google Shape;17;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 name="Shape 32"/>
        <p:cNvGrpSpPr/>
        <p:nvPr/>
      </p:nvGrpSpPr>
      <p:grpSpPr>
        <a:xfrm>
          <a:off x="0" y="0"/>
          <a:ext cx="0" cy="0"/>
          <a:chOff x="0" y="0"/>
          <a:chExt cx="0" cy="0"/>
        </a:xfrm>
      </p:grpSpPr>
      <p:sp>
        <p:nvSpPr>
          <p:cNvPr id="33" name="Google Shape;33;p2:notes"/>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 name="Google Shape;34;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 name="Shape 46"/>
        <p:cNvGrpSpPr/>
        <p:nvPr/>
      </p:nvGrpSpPr>
      <p:grpSpPr>
        <a:xfrm>
          <a:off x="0" y="0"/>
          <a:ext cx="0" cy="0"/>
          <a:chOff x="0" y="0"/>
          <a:chExt cx="0" cy="0"/>
        </a:xfrm>
      </p:grpSpPr>
      <p:sp>
        <p:nvSpPr>
          <p:cNvPr id="47" name="Google Shape;47;p3:notes"/>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8" name="Google Shape;48;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 name="Shape 9"/>
        <p:cNvGrpSpPr/>
        <p:nvPr/>
      </p:nvGrpSpPr>
      <p:grpSpPr>
        <a:xfrm>
          <a:off x="0" y="0"/>
          <a:ext cx="0" cy="0"/>
          <a:chOff x="0" y="0"/>
          <a:chExt cx="0" cy="0"/>
        </a:xfrm>
      </p:grpSpPr>
      <p:sp>
        <p:nvSpPr>
          <p:cNvPr id="10" name="Google Shape;10;p5"/>
          <p:cNvSpPr/>
          <p:nvPr/>
        </p:nvSpPr>
        <p:spPr>
          <a:xfrm>
            <a:off x="-41306" y="-67733"/>
            <a:ext cx="2484469" cy="9270489"/>
          </a:xfrm>
          <a:custGeom>
            <a:rect b="b" l="l" r="r" t="t"/>
            <a:pathLst>
              <a:path extrusionOk="0" h="208586" w="132505">
                <a:moveTo>
                  <a:pt x="132505" y="207264"/>
                </a:moveTo>
                <a:lnTo>
                  <a:pt x="25063" y="0"/>
                </a:lnTo>
                <a:lnTo>
                  <a:pt x="0" y="202"/>
                </a:lnTo>
                <a:lnTo>
                  <a:pt x="1322" y="208586"/>
                </a:lnTo>
                <a:close/>
              </a:path>
            </a:pathLst>
          </a:custGeom>
          <a:solidFill>
            <a:srgbClr val="F3F3F3"/>
          </a:solidFill>
          <a:ln>
            <a:noFill/>
          </a:ln>
        </p:spPr>
      </p:sp>
      <p:sp>
        <p:nvSpPr>
          <p:cNvPr id="11" name="Google Shape;11;p5"/>
          <p:cNvSpPr/>
          <p:nvPr/>
        </p:nvSpPr>
        <p:spPr>
          <a:xfrm flipH="1">
            <a:off x="-677653" y="-31219"/>
            <a:ext cx="1319400" cy="1331733"/>
          </a:xfrm>
          <a:prstGeom prst="parallelogram">
            <a:avLst>
              <a:gd fmla="val 51542" name="adj"/>
            </a:avLst>
          </a:prstGeom>
          <a:solidFill>
            <a:srgbClr val="222222"/>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2" name="Google Shape;12;p5"/>
          <p:cNvSpPr/>
          <p:nvPr/>
        </p:nvSpPr>
        <p:spPr>
          <a:xfrm flipH="1">
            <a:off x="354101" y="-16933"/>
            <a:ext cx="388800" cy="1331733"/>
          </a:xfrm>
          <a:prstGeom prst="parallelogram">
            <a:avLst>
              <a:gd fmla="val 75009"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3" name="Google Shape;13;p5"/>
          <p:cNvSpPr/>
          <p:nvPr/>
        </p:nvSpPr>
        <p:spPr>
          <a:xfrm flipH="1">
            <a:off x="742781" y="8757067"/>
            <a:ext cx="6277275" cy="405333"/>
          </a:xfrm>
          <a:prstGeom prst="parallelogram">
            <a:avLst>
              <a:gd fmla="val 51542"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4" name="Google Shape;14;p5"/>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1pPr>
            <a:lvl2pPr indent="0" lvl="1"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2pPr>
            <a:lvl3pPr indent="0" lvl="2"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3pPr>
            <a:lvl4pPr indent="0" lvl="3"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4pPr>
            <a:lvl5pPr indent="0" lvl="4"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5pPr>
            <a:lvl6pPr indent="0" lvl="5"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6pPr>
            <a:lvl7pPr indent="0" lvl="6"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7pPr>
            <a:lvl8pPr indent="0" lvl="7"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8pPr>
            <a:lvl9pPr indent="0" lvl="8"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solidFill>
          <a:schemeClr val="lt1"/>
        </a:solidFill>
      </p:bgPr>
    </p:bg>
    <p:spTree>
      <p:nvGrpSpPr>
        <p:cNvPr id="5" name="Shape 5"/>
        <p:cNvGrpSpPr/>
        <p:nvPr/>
      </p:nvGrpSpPr>
      <p:grpSpPr>
        <a:xfrm>
          <a:off x="0" y="0"/>
          <a:ext cx="0" cy="0"/>
          <a:chOff x="0" y="0"/>
          <a:chExt cx="0" cy="0"/>
        </a:xfrm>
      </p:grpSpPr>
      <p:sp>
        <p:nvSpPr>
          <p:cNvPr id="6" name="Google Shape;6;p4"/>
          <p:cNvSpPr txBox="1"/>
          <p:nvPr>
            <p:ph type="title"/>
          </p:nvPr>
        </p:nvSpPr>
        <p:spPr>
          <a:xfrm>
            <a:off x="828675" y="490800"/>
            <a:ext cx="5043375" cy="1331733"/>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1pPr>
            <a:lvl2pPr lvl="1"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2pPr>
            <a:lvl3pPr lvl="2"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3pPr>
            <a:lvl4pPr lvl="3"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4pPr>
            <a:lvl5pPr lvl="4"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5pPr>
            <a:lvl6pPr lvl="5"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6pPr>
            <a:lvl7pPr lvl="6"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7pPr>
            <a:lvl8pPr lvl="7"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8pPr>
            <a:lvl9pPr lvl="8"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9pPr>
          </a:lstStyle>
          <a:p/>
        </p:txBody>
      </p:sp>
      <p:sp>
        <p:nvSpPr>
          <p:cNvPr id="7" name="Google Shape;7;p4"/>
          <p:cNvSpPr txBox="1"/>
          <p:nvPr>
            <p:ph idx="1" type="body"/>
          </p:nvPr>
        </p:nvSpPr>
        <p:spPr>
          <a:xfrm>
            <a:off x="828675" y="2133600"/>
            <a:ext cx="5686425" cy="6623467"/>
          </a:xfrm>
          <a:prstGeom prst="rect">
            <a:avLst/>
          </a:prstGeom>
          <a:noFill/>
          <a:ln>
            <a:noFill/>
          </a:ln>
        </p:spPr>
        <p:txBody>
          <a:bodyPr anchorCtr="0" anchor="t" bIns="91425" lIns="91425" spcFirstLastPara="1" rIns="91425" wrap="square" tIns="91425">
            <a:noAutofit/>
          </a:bodyPr>
          <a:lstStyle>
            <a:lvl1pPr indent="-419100" lvl="0" marL="457200" marR="0" rtl="0" algn="l">
              <a:lnSpc>
                <a:spcPct val="100000"/>
              </a:lnSpc>
              <a:spcBef>
                <a:spcPts val="600"/>
              </a:spcBef>
              <a:spcAft>
                <a:spcPts val="0"/>
              </a:spcAft>
              <a:buClr>
                <a:srgbClr val="FF8700"/>
              </a:buClr>
              <a:buSzPts val="3000"/>
              <a:buFont typeface="Roboto"/>
              <a:buChar char="▸"/>
              <a:defRPr b="0" i="0" sz="3000" u="none" cap="none" strike="noStrike">
                <a:solidFill>
                  <a:srgbClr val="222222"/>
                </a:solidFill>
                <a:latin typeface="Roboto"/>
                <a:ea typeface="Roboto"/>
                <a:cs typeface="Roboto"/>
                <a:sym typeface="Roboto"/>
              </a:defRPr>
            </a:lvl1pPr>
            <a:lvl2pPr indent="-381000" lvl="1" marL="9144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2pPr>
            <a:lvl3pPr indent="-381000" lvl="2" marL="13716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3pPr>
            <a:lvl4pPr indent="-342900" lvl="3" marL="1828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4pPr>
            <a:lvl5pPr indent="-342900" lvl="4" marL="22860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5pPr>
            <a:lvl6pPr indent="-342900" lvl="5" marL="27432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6pPr>
            <a:lvl7pPr indent="-342900" lvl="6" marL="32004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7pPr>
            <a:lvl8pPr indent="-342900" lvl="7" marL="36576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8pPr>
            <a:lvl9pPr indent="-342900" lvl="8" marL="4114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9pPr>
          </a:lstStyle>
          <a:p/>
        </p:txBody>
      </p:sp>
      <p:sp>
        <p:nvSpPr>
          <p:cNvPr id="8" name="Google Shape;8;p4"/>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1pPr>
            <a:lvl2pPr indent="0" lvl="1"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2pPr>
            <a:lvl3pPr indent="0" lvl="2"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3pPr>
            <a:lvl4pPr indent="0" lvl="3"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4pPr>
            <a:lvl5pPr indent="0" lvl="4"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5pPr>
            <a:lvl6pPr indent="0" lvl="5"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6pPr>
            <a:lvl7pPr indent="0" lvl="6"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7pPr>
            <a:lvl8pPr indent="0" lvl="7"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8pPr>
            <a:lvl9pPr indent="0" lvl="8"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 accent1="accent1" accent2="accent2" accent3="accent3" accent4="accent4" accent5="accent5" accent6="accent6" bg1="lt1" bg2="dk2" tx1="dk1" tx2="lt2" folHlink="folHlink" hlink="hlink"/>
  <p:sldLayoutIdLst>
    <p:sldLayoutId id="2147483649" r:id="rId1"/>
  </p:sldLayoutIdLst>
  <p:transition>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2.png"/><Relationship Id="rId5"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 name="Shape 18"/>
        <p:cNvGrpSpPr/>
        <p:nvPr/>
      </p:nvGrpSpPr>
      <p:grpSpPr>
        <a:xfrm>
          <a:off x="0" y="0"/>
          <a:ext cx="0" cy="0"/>
          <a:chOff x="0" y="0"/>
          <a:chExt cx="0" cy="0"/>
        </a:xfrm>
      </p:grpSpPr>
      <p:sp>
        <p:nvSpPr>
          <p:cNvPr id="19" name="Google Shape;19;p1"/>
          <p:cNvSpPr/>
          <p:nvPr/>
        </p:nvSpPr>
        <p:spPr>
          <a:xfrm flipH="1" rot="10800000">
            <a:off x="434872" y="1085262"/>
            <a:ext cx="6149103" cy="45719"/>
          </a:xfrm>
          <a:prstGeom prst="rect">
            <a:avLst/>
          </a:prstGeom>
          <a:solidFill>
            <a:srgbClr val="FF9900"/>
          </a:solidFill>
          <a:ln cap="flat" cmpd="sng" w="25400">
            <a:solidFill>
              <a:srgbClr val="FF99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id="20" name="Google Shape;20;p1"/>
          <p:cNvPicPr preferRelativeResize="0"/>
          <p:nvPr/>
        </p:nvPicPr>
        <p:blipFill rotWithShape="1">
          <a:blip r:embed="rId3">
            <a:alphaModFix/>
          </a:blip>
          <a:srcRect b="5061" l="0" r="18234" t="29397"/>
          <a:stretch/>
        </p:blipFill>
        <p:spPr>
          <a:xfrm>
            <a:off x="702776" y="170976"/>
            <a:ext cx="1187004" cy="395419"/>
          </a:xfrm>
          <a:prstGeom prst="rect">
            <a:avLst/>
          </a:prstGeom>
          <a:noFill/>
          <a:ln>
            <a:noFill/>
          </a:ln>
        </p:spPr>
      </p:pic>
      <p:sp>
        <p:nvSpPr>
          <p:cNvPr id="21" name="Google Shape;21;p1"/>
          <p:cNvSpPr/>
          <p:nvPr/>
        </p:nvSpPr>
        <p:spPr>
          <a:xfrm>
            <a:off x="1033220" y="1265408"/>
            <a:ext cx="472116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400" u="none" cap="none" strike="noStrike">
                <a:solidFill>
                  <a:srgbClr val="CC6600"/>
                </a:solidFill>
                <a:latin typeface="Arial"/>
                <a:ea typeface="Arial"/>
                <a:cs typeface="Arial"/>
                <a:sym typeface="Arial"/>
              </a:rPr>
              <a:t>P R O C E S I Ó N  D E L   S E Ñ O R   D E  J A L P A N</a:t>
            </a:r>
            <a:endParaRPr/>
          </a:p>
        </p:txBody>
      </p:sp>
      <p:sp>
        <p:nvSpPr>
          <p:cNvPr id="22" name="Google Shape;22;p1"/>
          <p:cNvSpPr/>
          <p:nvPr/>
        </p:nvSpPr>
        <p:spPr>
          <a:xfrm>
            <a:off x="300626" y="1752181"/>
            <a:ext cx="3458574" cy="138499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200" u="none" cap="none" strike="noStrike">
                <a:solidFill>
                  <a:schemeClr val="dk1"/>
                </a:solidFill>
                <a:latin typeface="Arial"/>
                <a:ea typeface="Arial"/>
                <a:cs typeface="Arial"/>
                <a:sym typeface="Arial"/>
              </a:rPr>
              <a:t>LUGAR: </a:t>
            </a:r>
            <a:r>
              <a:rPr b="0" i="0" lang="es-MX" sz="1200" u="none" cap="none" strike="noStrike">
                <a:solidFill>
                  <a:srgbClr val="000000"/>
                </a:solidFill>
                <a:latin typeface="Arial"/>
                <a:ea typeface="Arial"/>
                <a:cs typeface="Arial"/>
                <a:sym typeface="Arial"/>
              </a:rPr>
              <a:t>Ixmiquilpan </a:t>
            </a:r>
            <a:endParaRPr/>
          </a:p>
          <a:p>
            <a:pPr indent="0" lvl="0" marL="0" marR="0" rtl="0" algn="l">
              <a:lnSpc>
                <a:spcPct val="100000"/>
              </a:lnSpc>
              <a:spcBef>
                <a:spcPts val="0"/>
              </a:spcBef>
              <a:spcAft>
                <a:spcPts val="0"/>
              </a:spcAft>
              <a:buNone/>
            </a:pPr>
            <a:r>
              <a:t/>
            </a:r>
            <a:endParaRPr b="0" i="0" sz="1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rPr b="1" i="0" lang="es-MX" sz="1200" u="none" cap="none" strike="noStrike">
                <a:solidFill>
                  <a:schemeClr val="dk1"/>
                </a:solidFill>
                <a:latin typeface="Arial"/>
                <a:ea typeface="Arial"/>
                <a:cs typeface="Arial"/>
                <a:sym typeface="Arial"/>
              </a:rPr>
              <a:t>UBICACIÓN: </a:t>
            </a:r>
            <a:r>
              <a:rPr b="0" i="0" lang="es-MX" sz="1200" u="none" cap="none" strike="noStrike">
                <a:solidFill>
                  <a:srgbClr val="000000"/>
                </a:solidFill>
                <a:latin typeface="Arial"/>
                <a:ea typeface="Arial"/>
                <a:cs typeface="Arial"/>
                <a:sym typeface="Arial"/>
              </a:rPr>
              <a:t>Ixmiquilpan, Hgo. </a:t>
            </a:r>
            <a:endParaRPr/>
          </a:p>
          <a:p>
            <a:pPr indent="0" lvl="0" marL="0" marR="0" rtl="0" algn="l">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1" i="0" lang="es-MX" sz="1200" u="none" cap="none" strike="noStrike">
                <a:solidFill>
                  <a:schemeClr val="dk1"/>
                </a:solidFill>
                <a:latin typeface="Arial"/>
                <a:ea typeface="Arial"/>
                <a:cs typeface="Arial"/>
                <a:sym typeface="Arial"/>
              </a:rPr>
              <a:t>COORDENADAS: </a:t>
            </a:r>
            <a:r>
              <a:rPr b="0" i="0" lang="es-MX" sz="1200" u="none" cap="none" strike="noStrike">
                <a:solidFill>
                  <a:srgbClr val="000000"/>
                </a:solidFill>
                <a:latin typeface="Arial"/>
                <a:ea typeface="Arial"/>
                <a:cs typeface="Arial"/>
                <a:sym typeface="Arial"/>
              </a:rPr>
              <a:t>20°28'51.3"N 99°13'12.7"W</a:t>
            </a:r>
            <a:endParaRPr/>
          </a:p>
          <a:p>
            <a:pPr indent="0" lvl="0" marL="0" marR="0" rtl="0" algn="l">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200" u="none" cap="none" strike="noStrike">
              <a:solidFill>
                <a:schemeClr val="dk1"/>
              </a:solidFill>
              <a:latin typeface="Arial"/>
              <a:ea typeface="Arial"/>
              <a:cs typeface="Arial"/>
              <a:sym typeface="Arial"/>
            </a:endParaRPr>
          </a:p>
        </p:txBody>
      </p:sp>
      <p:sp>
        <p:nvSpPr>
          <p:cNvPr id="23" name="Google Shape;23;p1"/>
          <p:cNvSpPr/>
          <p:nvPr/>
        </p:nvSpPr>
        <p:spPr>
          <a:xfrm>
            <a:off x="357633" y="4082970"/>
            <a:ext cx="6072339" cy="307777"/>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 name="Google Shape;24;p1"/>
          <p:cNvSpPr/>
          <p:nvPr/>
        </p:nvSpPr>
        <p:spPr>
          <a:xfrm>
            <a:off x="251734" y="3254091"/>
            <a:ext cx="1433406" cy="375552"/>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1" i="0" lang="es-MX" sz="1400" u="none" cap="none" strike="noStrike">
                <a:solidFill>
                  <a:srgbClr val="000000"/>
                </a:solidFill>
                <a:latin typeface="Arial"/>
                <a:ea typeface="Arial"/>
                <a:cs typeface="Arial"/>
                <a:sym typeface="Arial"/>
              </a:rPr>
              <a:t>DESCRIPCIÓN</a:t>
            </a:r>
            <a:endParaRPr b="0" i="0" sz="1200" u="none" cap="none" strike="noStrike">
              <a:solidFill>
                <a:srgbClr val="000000"/>
              </a:solidFill>
              <a:latin typeface="Arial"/>
              <a:ea typeface="Arial"/>
              <a:cs typeface="Arial"/>
              <a:sym typeface="Arial"/>
            </a:endParaRPr>
          </a:p>
        </p:txBody>
      </p:sp>
      <p:sp>
        <p:nvSpPr>
          <p:cNvPr id="25" name="Google Shape;25;p1"/>
          <p:cNvSpPr/>
          <p:nvPr/>
        </p:nvSpPr>
        <p:spPr>
          <a:xfrm>
            <a:off x="357633" y="3789805"/>
            <a:ext cx="6151167" cy="4524315"/>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Las manifestaciones religiosas comúnmente entrelazan la identidad a la expresión de la devoción, siento ricas en su particularidad dentro de las poblaciones rurales, tal es el caso de la festividad del Señor de Jalpan, máximo símbolo de la religiosidad popular en Ixmiquilpan, Hidalgo. El 14 de agosto de 1770, una bella imagen de Cristo Crucificado </a:t>
            </a:r>
            <a:r>
              <a:rPr lang="es-MX" sz="1200"/>
              <a:t>llegó</a:t>
            </a:r>
            <a:r>
              <a:rPr b="0" i="0" lang="es-MX" sz="1200" u="none" cap="none" strike="noStrike">
                <a:solidFill>
                  <a:srgbClr val="000000"/>
                </a:solidFill>
                <a:latin typeface="Arial"/>
                <a:ea typeface="Arial"/>
                <a:cs typeface="Arial"/>
                <a:sym typeface="Arial"/>
              </a:rPr>
              <a:t> al pueblo de Ixmiquilpan en el Valle del Mezquital, a su llegada se celebró la misa en la capilla y ésta fue realizada en lengua otomí, y el 15 de agosto del mismo año fue colocado en la parroquia de San Miguel Arcángel. Desde entonces, bajo el título de El Señor de Jalpan, la bendita imagen del Crucificado protege a esta comunidad que se ha visto favorecida con innumerables milagros. Esta ceremonia se lleva a cabo en la actualidad y es conocida como “La Ceremonia de la </a:t>
            </a:r>
            <a:r>
              <a:rPr lang="es-MX" sz="1200"/>
              <a:t>Luminaria</a:t>
            </a:r>
            <a:r>
              <a:rPr b="0" i="0" lang="es-MX" sz="1200" u="none" cap="none" strike="noStrike">
                <a:solidFill>
                  <a:srgbClr val="000000"/>
                </a:solidFill>
                <a:latin typeface="Arial"/>
                <a:ea typeface="Arial"/>
                <a:cs typeface="Arial"/>
                <a:sym typeface="Arial"/>
              </a:rPr>
              <a:t>”. A esta celebración le siguió una fiesta en la que participan todos los barrios sujetos a Ixmiquilpan ya que cuenta con la categoría del pueblo-cabecera. Remontando al año 1770 cuando </a:t>
            </a:r>
            <a:r>
              <a:rPr lang="es-MX" sz="1200"/>
              <a:t>llegó</a:t>
            </a:r>
            <a:r>
              <a:rPr b="0" i="0" lang="es-MX" sz="1200" u="none" cap="none" strike="noStrike">
                <a:solidFill>
                  <a:srgbClr val="000000"/>
                </a:solidFill>
                <a:latin typeface="Arial"/>
                <a:ea typeface="Arial"/>
                <a:cs typeface="Arial"/>
                <a:sym typeface="Arial"/>
              </a:rPr>
              <a:t> el momento </a:t>
            </a:r>
            <a:r>
              <a:rPr lang="es-MX" sz="1200"/>
              <a:t>del</a:t>
            </a:r>
            <a:r>
              <a:rPr b="0" i="0" lang="es-MX" sz="1200" u="none" cap="none" strike="noStrike">
                <a:solidFill>
                  <a:srgbClr val="000000"/>
                </a:solidFill>
                <a:latin typeface="Arial"/>
                <a:ea typeface="Arial"/>
                <a:cs typeface="Arial"/>
                <a:sym typeface="Arial"/>
              </a:rPr>
              <a:t> traslado el 7 de septiembre del mismo año hacia la Iglesia del Carmen de acuerdo a la tradición, la imagen se volvió pesada y fue imposible cargarla hasta el que sería su lugar definitivo, esta fue considerada por la población como una señal de que el Cristo no quería abandonar la Iglesia principal, por lo que se le destinó una capilla en donde se encuentra hasta este momento. Este suceso es conmemorado por la población con la procesión más grande que se lleva a cabo en Ixmiquilpan desde 1946, en la cual todos los barrios son representados a través de arcos florales que simbolizan la entrada del señor de Jalpan a todas las comunidades. Es de suma importancia tener presente que el momento en el que inició la devoción en torno al Señor de Jalpan fue el momento de impacto de las reformas borbónicas en la nueva España y por ende en los pueblos indios a partir de ellas se llevaron a cabo cambios importantes dentro de la vida de los pueblos como fue el caso de secularización de las</a:t>
            </a:r>
            <a:endParaRPr b="0" i="0" sz="1200" u="none" cap="none" strike="noStrike">
              <a:solidFill>
                <a:srgbClr val="000000"/>
              </a:solidFill>
              <a:latin typeface="Arial"/>
              <a:ea typeface="Arial"/>
              <a:cs typeface="Arial"/>
              <a:sym typeface="Arial"/>
            </a:endParaRPr>
          </a:p>
        </p:txBody>
      </p:sp>
      <p:sp>
        <p:nvSpPr>
          <p:cNvPr id="26" name="Google Shape;26;p1"/>
          <p:cNvSpPr/>
          <p:nvPr/>
        </p:nvSpPr>
        <p:spPr>
          <a:xfrm>
            <a:off x="729381" y="540551"/>
            <a:ext cx="4968259" cy="5539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CLAVE: </a:t>
            </a:r>
            <a:r>
              <a:rPr b="0" i="0" lang="es-MX" sz="1000" u="none" cap="none" strike="noStrike">
                <a:solidFill>
                  <a:srgbClr val="000000"/>
                </a:solidFill>
                <a:latin typeface="Arial"/>
                <a:ea typeface="Arial"/>
                <a:cs typeface="Arial"/>
                <a:sym typeface="Arial"/>
              </a:rPr>
              <a:t> ICNU-IXM1</a:t>
            </a:r>
            <a:endParaRPr/>
          </a:p>
          <a:p>
            <a:pPr indent="0" lvl="0" marL="0" marR="0" rtl="0" algn="l">
              <a:lnSpc>
                <a:spcPct val="100000"/>
              </a:lnSpc>
              <a:spcBef>
                <a:spcPts val="0"/>
              </a:spcBef>
              <a:spcAft>
                <a:spcPts val="0"/>
              </a:spcAft>
              <a:buNone/>
            </a:pPr>
            <a:r>
              <a:rPr b="1" lang="es-MX" sz="1000"/>
              <a:t>CATEGORÍA</a:t>
            </a:r>
            <a:r>
              <a:rPr b="1" i="0" lang="es-MX" sz="1000" u="none" cap="none" strike="noStrike">
                <a:solidFill>
                  <a:srgbClr val="000000"/>
                </a:solidFill>
                <a:latin typeface="Arial"/>
                <a:ea typeface="Arial"/>
                <a:cs typeface="Arial"/>
                <a:sym typeface="Arial"/>
              </a:rPr>
              <a:t>: </a:t>
            </a:r>
            <a:r>
              <a:rPr b="0" i="0" lang="es-MX" sz="1000" u="none" cap="none" strike="noStrike">
                <a:solidFill>
                  <a:srgbClr val="000000"/>
                </a:solidFill>
                <a:latin typeface="Arial"/>
                <a:ea typeface="Arial"/>
                <a:cs typeface="Arial"/>
                <a:sym typeface="Arial"/>
              </a:rPr>
              <a:t>INMATERIAL</a:t>
            </a:r>
            <a:r>
              <a:rPr lang="es-MX" sz="1000"/>
              <a:t> CULTURAL</a:t>
            </a:r>
            <a:endParaRPr/>
          </a:p>
          <a:p>
            <a:pPr indent="0" lvl="0" marL="0" marR="0" rtl="0" algn="l">
              <a:lnSpc>
                <a:spcPct val="100000"/>
              </a:lnSpc>
              <a:spcBef>
                <a:spcPts val="0"/>
              </a:spcBef>
              <a:spcAft>
                <a:spcPts val="0"/>
              </a:spcAft>
              <a:buNone/>
            </a:pPr>
            <a:r>
              <a:rPr b="1" lang="es-MX" sz="1000"/>
              <a:t>SUBCATEGORÍA</a:t>
            </a:r>
            <a:r>
              <a:rPr b="1" i="0" lang="es-MX" sz="1000" u="none" cap="none" strike="noStrike">
                <a:solidFill>
                  <a:srgbClr val="000000"/>
                </a:solidFill>
                <a:latin typeface="Arial"/>
                <a:ea typeface="Arial"/>
                <a:cs typeface="Arial"/>
                <a:sym typeface="Arial"/>
              </a:rPr>
              <a:t>: </a:t>
            </a:r>
            <a:r>
              <a:rPr b="0" i="0" lang="es-MX" sz="1000" u="none" cap="none" strike="noStrike">
                <a:solidFill>
                  <a:srgbClr val="000000"/>
                </a:solidFill>
                <a:latin typeface="Arial"/>
                <a:ea typeface="Arial"/>
                <a:cs typeface="Arial"/>
                <a:sym typeface="Arial"/>
              </a:rPr>
              <a:t>RITUALES</a:t>
            </a:r>
            <a:r>
              <a:rPr b="1" i="0" lang="es-MX" sz="1000" u="none" cap="none" strike="noStrike">
                <a:solidFill>
                  <a:srgbClr val="000000"/>
                </a:solidFill>
                <a:latin typeface="Arial"/>
                <a:ea typeface="Arial"/>
                <a:cs typeface="Arial"/>
                <a:sym typeface="Arial"/>
              </a:rPr>
              <a:t> </a:t>
            </a:r>
            <a:r>
              <a:rPr b="0" i="0" lang="es-MX" sz="1000" u="none" cap="none" strike="noStrike">
                <a:solidFill>
                  <a:srgbClr val="000000"/>
                </a:solidFill>
                <a:latin typeface="Arial"/>
                <a:ea typeface="Arial"/>
                <a:cs typeface="Arial"/>
                <a:sym typeface="Arial"/>
              </a:rPr>
              <a:t> </a:t>
            </a:r>
            <a:endParaRPr/>
          </a:p>
        </p:txBody>
      </p:sp>
      <p:pic>
        <p:nvPicPr>
          <p:cNvPr id="27" name="Google Shape;27;p1"/>
          <p:cNvPicPr preferRelativeResize="0"/>
          <p:nvPr/>
        </p:nvPicPr>
        <p:blipFill rotWithShape="1">
          <a:blip r:embed="rId4">
            <a:alphaModFix/>
          </a:blip>
          <a:srcRect b="0" l="0" r="0" t="0"/>
          <a:stretch/>
        </p:blipFill>
        <p:spPr>
          <a:xfrm>
            <a:off x="5511631" y="184817"/>
            <a:ext cx="628366" cy="677457"/>
          </a:xfrm>
          <a:prstGeom prst="rect">
            <a:avLst/>
          </a:prstGeom>
          <a:noFill/>
          <a:ln>
            <a:noFill/>
          </a:ln>
        </p:spPr>
      </p:pic>
      <p:sp>
        <p:nvSpPr>
          <p:cNvPr id="28" name="Google Shape;28;p1"/>
          <p:cNvSpPr/>
          <p:nvPr/>
        </p:nvSpPr>
        <p:spPr>
          <a:xfrm>
            <a:off x="1624292" y="9589"/>
            <a:ext cx="3669777"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CENTRO DE INFORMACIÓN CULTURAL Y NATURAL</a:t>
            </a:r>
            <a:endParaRPr/>
          </a:p>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DEL VALLE DE MEZQUITAL</a:t>
            </a:r>
            <a:endParaRPr/>
          </a:p>
        </p:txBody>
      </p:sp>
      <p:sp>
        <p:nvSpPr>
          <p:cNvPr id="29" name="Google Shape;29;p1"/>
          <p:cNvSpPr/>
          <p:nvPr/>
        </p:nvSpPr>
        <p:spPr>
          <a:xfrm>
            <a:off x="2546111" y="385065"/>
            <a:ext cx="1826141"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s-MX" sz="900" u="none" cap="none" strike="noStrike">
                <a:solidFill>
                  <a:srgbClr val="000000"/>
                </a:solidFill>
                <a:latin typeface="Arial"/>
                <a:ea typeface="Arial"/>
                <a:cs typeface="Arial"/>
                <a:sym typeface="Arial"/>
              </a:rPr>
              <a:t>INMATERIALES CULTURALES</a:t>
            </a:r>
            <a:endParaRPr/>
          </a:p>
        </p:txBody>
      </p:sp>
      <p:sp>
        <p:nvSpPr>
          <p:cNvPr id="30" name="Google Shape;30;p1"/>
          <p:cNvSpPr/>
          <p:nvPr/>
        </p:nvSpPr>
        <p:spPr>
          <a:xfrm>
            <a:off x="5915202" y="829880"/>
            <a:ext cx="60305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PÁG. 1</a:t>
            </a:r>
            <a:endParaRPr b="0" i="0" sz="1000" u="none" cap="none" strike="noStrike">
              <a:solidFill>
                <a:srgbClr val="000000"/>
              </a:solidFill>
              <a:latin typeface="Arial"/>
              <a:ea typeface="Arial"/>
              <a:cs typeface="Arial"/>
              <a:sym typeface="Arial"/>
            </a:endParaRPr>
          </a:p>
        </p:txBody>
      </p:sp>
      <p:pic>
        <p:nvPicPr>
          <p:cNvPr id="31" name="Google Shape;31;p1"/>
          <p:cNvPicPr preferRelativeResize="0"/>
          <p:nvPr/>
        </p:nvPicPr>
        <p:blipFill rotWithShape="1">
          <a:blip r:embed="rId5">
            <a:alphaModFix/>
          </a:blip>
          <a:srcRect b="0" l="0" r="0" t="0"/>
          <a:stretch/>
        </p:blipFill>
        <p:spPr>
          <a:xfrm>
            <a:off x="6139997" y="311950"/>
            <a:ext cx="443978" cy="3642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 name="Shape 35"/>
        <p:cNvGrpSpPr/>
        <p:nvPr/>
      </p:nvGrpSpPr>
      <p:grpSpPr>
        <a:xfrm>
          <a:off x="0" y="0"/>
          <a:ext cx="0" cy="0"/>
          <a:chOff x="0" y="0"/>
          <a:chExt cx="0" cy="0"/>
        </a:xfrm>
      </p:grpSpPr>
      <p:sp>
        <p:nvSpPr>
          <p:cNvPr id="36" name="Google Shape;36;p2"/>
          <p:cNvSpPr/>
          <p:nvPr/>
        </p:nvSpPr>
        <p:spPr>
          <a:xfrm flipH="1" rot="10800000">
            <a:off x="434872" y="1085262"/>
            <a:ext cx="6149103" cy="45719"/>
          </a:xfrm>
          <a:prstGeom prst="rect">
            <a:avLst/>
          </a:prstGeom>
          <a:solidFill>
            <a:srgbClr val="FF9900"/>
          </a:solidFill>
          <a:ln cap="flat" cmpd="sng" w="25400">
            <a:solidFill>
              <a:srgbClr val="FF99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id="37" name="Google Shape;37;p2"/>
          <p:cNvPicPr preferRelativeResize="0"/>
          <p:nvPr/>
        </p:nvPicPr>
        <p:blipFill rotWithShape="1">
          <a:blip r:embed="rId3">
            <a:alphaModFix/>
          </a:blip>
          <a:srcRect b="5061" l="0" r="18234" t="29397"/>
          <a:stretch/>
        </p:blipFill>
        <p:spPr>
          <a:xfrm>
            <a:off x="729381" y="170788"/>
            <a:ext cx="1187004" cy="395419"/>
          </a:xfrm>
          <a:prstGeom prst="rect">
            <a:avLst/>
          </a:prstGeom>
          <a:noFill/>
          <a:ln>
            <a:noFill/>
          </a:ln>
        </p:spPr>
      </p:pic>
      <p:sp>
        <p:nvSpPr>
          <p:cNvPr id="38" name="Google Shape;38;p2"/>
          <p:cNvSpPr/>
          <p:nvPr/>
        </p:nvSpPr>
        <p:spPr>
          <a:xfrm>
            <a:off x="357633" y="4082970"/>
            <a:ext cx="6072339" cy="307777"/>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 name="Google Shape;39;p2"/>
          <p:cNvSpPr/>
          <p:nvPr/>
        </p:nvSpPr>
        <p:spPr>
          <a:xfrm>
            <a:off x="357633" y="1761247"/>
            <a:ext cx="6151167" cy="6555641"/>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parroquias de 1754 y 1755, y la supresión de las cofradías y hermandades como política de la corona española. Por lo tanto se trata de un momento de tensión en el que la población requería consolidar sus lazos de identidad colectiva. Esta imagen al ser uno de los principales elementos de cohesión social de la población, es venerada cada año, con el propósito de recordar su llegada al pueblo y su elección de permanecer en él para desempeñar, según las comunidades que la veneran, una labor de protección y vela constante por el bienestar del pueblo. La procesión fue, desde la época novohispana, la manifestación religiosa más recurrente de la región de Ixmiquilpan. La procesión se celebra en el centro del pueblo que cubre varias calles aledañas al convento, incluyendo los poblados de la Santa Cruz y del Mayé. Para llevar a cabo la procesión, como se ya ha mencionado, se colocan los arcos que simbolizan a los diversos poblados que conforman Ixmiquilpan, de tal manera que el paso de la imagen por los arcos es cómo visitar los lugares reales del asentamiento de las poblaciones, y por lo tanto la tierra y la población quedan bendecidas. La población es la encargada de elaborar los tapetes y colocar y decorar los arcos, la ornamentación varía dependiendo del pueblo puede tratarse de arcos elaborados con flores, semillas, pintura, luces, etcétera.</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Los preparativos de la fiesta engloban: el cierre de las calles, la fabricación de las escamadas que son adornos de cera utilizados para adornar a la imagen, con ella se crean cuelgas y adornos florales que acompañan a la imagen durante la procesión, la elaboración de complejos tapetes de aserrín con decoraciones litúrgicas tales como: custodias, ostias, </a:t>
            </a:r>
            <a:r>
              <a:rPr lang="es-MX" sz="1200"/>
              <a:t>cáliz</a:t>
            </a:r>
            <a:r>
              <a:rPr b="0" i="0" lang="es-MX" sz="1200" u="none" cap="none" strike="noStrike">
                <a:solidFill>
                  <a:srgbClr val="000000"/>
                </a:solidFill>
                <a:latin typeface="Arial"/>
                <a:ea typeface="Arial"/>
                <a:cs typeface="Arial"/>
                <a:sym typeface="Arial"/>
              </a:rPr>
              <a:t>, cristos, vírgenes y algunos signos prehispánicos incluido el del topónimo de Ixmiquilpan. Estos tapetes son hechos con la finalidad de ser utilizados por los elegidos para portar a la imagen en su procesión por el pueblo, en la elaboración de estos participa toda la comunidad. La celebración de la imagen del Señor de Jalpan comienza alrededor de las 9 de la mañana, el Señor de Jalpan es sacado de su capilla en andas para ser trasladado en procesión hasta la Huasteca acompañado de las diferentes mayordomías, una vez ahí se hace el cambio de la tradicional cuelga, ofrenda de cera que antiguamente se hacía con flores y que se coloca para adornar la Cruz del Señor de Jalpan y que se cambia constantemente dependiendo de la festividad y de las comunidades que la ofrezcan. Alrededor de las  10:00 de la mañana se da inicio a la ceremonia de apertura del año jubilar presidida por el obispo de la diócesis de Tula con un ritual indígena Hñähñu que consiste en una oración a los cuatro puntos cardinales ofreciendo flores al Señor de Jalpan </a:t>
            </a:r>
            <a:r>
              <a:rPr lang="es-MX" sz="1200"/>
              <a:t>reconociéndose</a:t>
            </a:r>
            <a:r>
              <a:rPr b="0" i="0" lang="es-MX" sz="1200" u="none" cap="none" strike="noStrike">
                <a:solidFill>
                  <a:srgbClr val="000000"/>
                </a:solidFill>
                <a:latin typeface="Arial"/>
                <a:ea typeface="Arial"/>
                <a:cs typeface="Arial"/>
                <a:sym typeface="Arial"/>
              </a:rPr>
              <a:t> como “el padre sol dueño de la vida y de la historia que camina con los pueblos siendo luz y sabiduría”. </a:t>
            </a:r>
            <a:endParaRPr/>
          </a:p>
        </p:txBody>
      </p:sp>
      <p:sp>
        <p:nvSpPr>
          <p:cNvPr id="40" name="Google Shape;40;p2"/>
          <p:cNvSpPr/>
          <p:nvPr/>
        </p:nvSpPr>
        <p:spPr>
          <a:xfrm>
            <a:off x="729381" y="540551"/>
            <a:ext cx="4968259" cy="5539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CLAVE: </a:t>
            </a:r>
            <a:r>
              <a:rPr b="0" i="0" lang="es-MX" sz="1000" u="none" cap="none" strike="noStrike">
                <a:solidFill>
                  <a:srgbClr val="000000"/>
                </a:solidFill>
                <a:latin typeface="Arial"/>
                <a:ea typeface="Arial"/>
                <a:cs typeface="Arial"/>
                <a:sym typeface="Arial"/>
              </a:rPr>
              <a:t>ICNU-IXM1</a:t>
            </a:r>
            <a:endParaRPr/>
          </a:p>
          <a:p>
            <a:pPr indent="0" lvl="0" marL="0" marR="0" rtl="0" algn="l">
              <a:lnSpc>
                <a:spcPct val="100000"/>
              </a:lnSpc>
              <a:spcBef>
                <a:spcPts val="0"/>
              </a:spcBef>
              <a:spcAft>
                <a:spcPts val="0"/>
              </a:spcAft>
              <a:buNone/>
            </a:pPr>
            <a:r>
              <a:rPr b="1" lang="es-MX" sz="1000"/>
              <a:t>CATEGORÍA</a:t>
            </a:r>
            <a:r>
              <a:rPr b="1" i="0" lang="es-MX" sz="1000" u="none" cap="none" strike="noStrike">
                <a:solidFill>
                  <a:srgbClr val="000000"/>
                </a:solidFill>
                <a:latin typeface="Arial"/>
                <a:ea typeface="Arial"/>
                <a:cs typeface="Arial"/>
                <a:sym typeface="Arial"/>
              </a:rPr>
              <a:t>: </a:t>
            </a:r>
            <a:r>
              <a:rPr b="0" i="0" lang="es-MX" sz="1000" u="none" cap="none" strike="noStrike">
                <a:solidFill>
                  <a:srgbClr val="000000"/>
                </a:solidFill>
                <a:latin typeface="Arial"/>
                <a:ea typeface="Arial"/>
                <a:cs typeface="Arial"/>
                <a:sym typeface="Arial"/>
              </a:rPr>
              <a:t>INMATERIAL</a:t>
            </a:r>
            <a:r>
              <a:rPr lang="es-MX" sz="1000"/>
              <a:t> CULTURAL</a:t>
            </a:r>
            <a:endParaRPr/>
          </a:p>
          <a:p>
            <a:pPr indent="0" lvl="0" marL="0" marR="0" rtl="0" algn="l">
              <a:lnSpc>
                <a:spcPct val="100000"/>
              </a:lnSpc>
              <a:spcBef>
                <a:spcPts val="0"/>
              </a:spcBef>
              <a:spcAft>
                <a:spcPts val="0"/>
              </a:spcAft>
              <a:buNone/>
            </a:pPr>
            <a:r>
              <a:rPr b="1" lang="es-MX" sz="1000"/>
              <a:t>SUBCATEGORÍA</a:t>
            </a:r>
            <a:r>
              <a:rPr b="1" i="0" lang="es-MX" sz="1000" u="none" cap="none" strike="noStrike">
                <a:solidFill>
                  <a:srgbClr val="000000"/>
                </a:solidFill>
                <a:latin typeface="Arial"/>
                <a:ea typeface="Arial"/>
                <a:cs typeface="Arial"/>
                <a:sym typeface="Arial"/>
              </a:rPr>
              <a:t>: </a:t>
            </a:r>
            <a:r>
              <a:rPr b="0" i="0" lang="es-MX" sz="1000" u="none" cap="none" strike="noStrike">
                <a:solidFill>
                  <a:srgbClr val="000000"/>
                </a:solidFill>
                <a:latin typeface="Arial"/>
                <a:ea typeface="Arial"/>
                <a:cs typeface="Arial"/>
                <a:sym typeface="Arial"/>
              </a:rPr>
              <a:t>RITUALES</a:t>
            </a:r>
            <a:r>
              <a:rPr b="1" i="0" lang="es-MX" sz="1000" u="none" cap="none" strike="noStrike">
                <a:solidFill>
                  <a:srgbClr val="000000"/>
                </a:solidFill>
                <a:latin typeface="Arial"/>
                <a:ea typeface="Arial"/>
                <a:cs typeface="Arial"/>
                <a:sym typeface="Arial"/>
              </a:rPr>
              <a:t> </a:t>
            </a:r>
            <a:r>
              <a:rPr b="0" i="0" lang="es-MX" sz="1000" u="none" cap="none" strike="noStrike">
                <a:solidFill>
                  <a:srgbClr val="000000"/>
                </a:solidFill>
                <a:latin typeface="Arial"/>
                <a:ea typeface="Arial"/>
                <a:cs typeface="Arial"/>
                <a:sym typeface="Arial"/>
              </a:rPr>
              <a:t> </a:t>
            </a:r>
            <a:endParaRPr/>
          </a:p>
        </p:txBody>
      </p:sp>
      <p:pic>
        <p:nvPicPr>
          <p:cNvPr id="41" name="Google Shape;41;p2"/>
          <p:cNvPicPr preferRelativeResize="0"/>
          <p:nvPr/>
        </p:nvPicPr>
        <p:blipFill rotWithShape="1">
          <a:blip r:embed="rId4">
            <a:alphaModFix/>
          </a:blip>
          <a:srcRect b="0" l="0" r="0" t="0"/>
          <a:stretch/>
        </p:blipFill>
        <p:spPr>
          <a:xfrm>
            <a:off x="5511631" y="184817"/>
            <a:ext cx="628366" cy="677457"/>
          </a:xfrm>
          <a:prstGeom prst="rect">
            <a:avLst/>
          </a:prstGeom>
          <a:noFill/>
          <a:ln>
            <a:noFill/>
          </a:ln>
        </p:spPr>
      </p:pic>
      <p:sp>
        <p:nvSpPr>
          <p:cNvPr id="42" name="Google Shape;42;p2"/>
          <p:cNvSpPr/>
          <p:nvPr/>
        </p:nvSpPr>
        <p:spPr>
          <a:xfrm>
            <a:off x="1694600" y="19642"/>
            <a:ext cx="3669777"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CENTRO DE INFORMACIÓN CULTURAL Y NATURAL</a:t>
            </a:r>
            <a:endParaRPr/>
          </a:p>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DEL VALLE DE MEZQUITAL</a:t>
            </a:r>
            <a:endParaRPr/>
          </a:p>
        </p:txBody>
      </p:sp>
      <p:sp>
        <p:nvSpPr>
          <p:cNvPr id="43" name="Google Shape;43;p2"/>
          <p:cNvSpPr/>
          <p:nvPr/>
        </p:nvSpPr>
        <p:spPr>
          <a:xfrm>
            <a:off x="2616417" y="419752"/>
            <a:ext cx="1826141"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s-MX" sz="900" u="none" cap="none" strike="noStrike">
                <a:solidFill>
                  <a:srgbClr val="000000"/>
                </a:solidFill>
                <a:latin typeface="Arial"/>
                <a:ea typeface="Arial"/>
                <a:cs typeface="Arial"/>
                <a:sym typeface="Arial"/>
              </a:rPr>
              <a:t>INMATERIALES CULTURALES</a:t>
            </a:r>
            <a:endParaRPr/>
          </a:p>
        </p:txBody>
      </p:sp>
      <p:sp>
        <p:nvSpPr>
          <p:cNvPr id="44" name="Google Shape;44;p2"/>
          <p:cNvSpPr/>
          <p:nvPr/>
        </p:nvSpPr>
        <p:spPr>
          <a:xfrm>
            <a:off x="5979689" y="813392"/>
            <a:ext cx="60305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PÁG. 2</a:t>
            </a:r>
            <a:endParaRPr b="0" i="0" sz="1000" u="none" cap="none" strike="noStrike">
              <a:solidFill>
                <a:srgbClr val="000000"/>
              </a:solidFill>
              <a:latin typeface="Arial"/>
              <a:ea typeface="Arial"/>
              <a:cs typeface="Arial"/>
              <a:sym typeface="Arial"/>
            </a:endParaRPr>
          </a:p>
        </p:txBody>
      </p:sp>
      <p:pic>
        <p:nvPicPr>
          <p:cNvPr id="45" name="Google Shape;45;p2"/>
          <p:cNvPicPr preferRelativeResize="0"/>
          <p:nvPr/>
        </p:nvPicPr>
        <p:blipFill rotWithShape="1">
          <a:blip r:embed="rId5">
            <a:alphaModFix/>
          </a:blip>
          <a:srcRect b="0" l="0" r="0" t="0"/>
          <a:stretch/>
        </p:blipFill>
        <p:spPr>
          <a:xfrm>
            <a:off x="6139997" y="311950"/>
            <a:ext cx="443978" cy="36420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 name="Shape 49"/>
        <p:cNvGrpSpPr/>
        <p:nvPr/>
      </p:nvGrpSpPr>
      <p:grpSpPr>
        <a:xfrm>
          <a:off x="0" y="0"/>
          <a:ext cx="0" cy="0"/>
          <a:chOff x="0" y="0"/>
          <a:chExt cx="0" cy="0"/>
        </a:xfrm>
      </p:grpSpPr>
      <p:sp>
        <p:nvSpPr>
          <p:cNvPr id="50" name="Google Shape;50;p3"/>
          <p:cNvSpPr/>
          <p:nvPr/>
        </p:nvSpPr>
        <p:spPr>
          <a:xfrm flipH="1" rot="10800000">
            <a:off x="434872" y="1085262"/>
            <a:ext cx="6149103" cy="45719"/>
          </a:xfrm>
          <a:prstGeom prst="rect">
            <a:avLst/>
          </a:prstGeom>
          <a:solidFill>
            <a:srgbClr val="FF9900"/>
          </a:solidFill>
          <a:ln cap="flat" cmpd="sng" w="25400">
            <a:solidFill>
              <a:srgbClr val="FF99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id="51" name="Google Shape;51;p3"/>
          <p:cNvPicPr preferRelativeResize="0"/>
          <p:nvPr/>
        </p:nvPicPr>
        <p:blipFill rotWithShape="1">
          <a:blip r:embed="rId3">
            <a:alphaModFix/>
          </a:blip>
          <a:srcRect b="5061" l="0" r="18234" t="29397"/>
          <a:stretch/>
        </p:blipFill>
        <p:spPr>
          <a:xfrm>
            <a:off x="729381" y="170788"/>
            <a:ext cx="1187004" cy="395419"/>
          </a:xfrm>
          <a:prstGeom prst="rect">
            <a:avLst/>
          </a:prstGeom>
          <a:noFill/>
          <a:ln>
            <a:noFill/>
          </a:ln>
        </p:spPr>
      </p:pic>
      <p:sp>
        <p:nvSpPr>
          <p:cNvPr id="52" name="Google Shape;52;p3"/>
          <p:cNvSpPr/>
          <p:nvPr/>
        </p:nvSpPr>
        <p:spPr>
          <a:xfrm>
            <a:off x="357633" y="4082970"/>
            <a:ext cx="6072339" cy="307777"/>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 name="Google Shape;53;p3"/>
          <p:cNvSpPr/>
          <p:nvPr/>
        </p:nvSpPr>
        <p:spPr>
          <a:xfrm>
            <a:off x="357633" y="1761247"/>
            <a:ext cx="6151167" cy="2862322"/>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Concluido el rito, se comienza la peregrinación con la imagen del Señor de Jalpan hacia la parroquia de San Miguel Arcángel encabezada por el obispo y sacerdotes originarios de Ixmiquilpan y procedentes de la diócesis de Tula. El rezo de la letanía de los Santos, los cantos y los vivas de los fieles enmarcan el peregrinar del Señor de Jalpan hasta su templo donde tiene lugar la apertura de la puerta Santa. Una vez abierta la puerta Santa ingresa primero el obispo, posteriormente el Señor de Jalpan que es entronizado en el presbiterio, después con los celebrantes y por último el pueblo peregrino. Uno de los ritos iniciales es la aspersión de agua bendita sobre los fieles como signo de renovación de las promesas bautismales. </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Por la noche, tiene lugar una segunda procesión por el primer cuadro de Ixmiquilpan y la quema de un Castillo como signo de fiesta y alegría del pueblo, posteriormente el Señor de Jalpan es entronizado en el altar mayor de la parroquia, donde va a permanecer hasta el 27 de diciembre, cuando es la clausura del Año Jubilar. Los momentos centrales en el año tienen lugar los días 14 y 15 de agosto y el 7 de septiembre, fiestas principales en honor al Señor de Jalpan. </a:t>
            </a:r>
            <a:endParaRPr/>
          </a:p>
        </p:txBody>
      </p:sp>
      <p:sp>
        <p:nvSpPr>
          <p:cNvPr id="54" name="Google Shape;54;p3"/>
          <p:cNvSpPr/>
          <p:nvPr/>
        </p:nvSpPr>
        <p:spPr>
          <a:xfrm>
            <a:off x="729381" y="540551"/>
            <a:ext cx="4968259" cy="5539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CLAVE: </a:t>
            </a:r>
            <a:r>
              <a:rPr b="0" i="0" lang="es-MX" sz="1000" u="none" cap="none" strike="noStrike">
                <a:solidFill>
                  <a:srgbClr val="000000"/>
                </a:solidFill>
                <a:latin typeface="Arial"/>
                <a:ea typeface="Arial"/>
                <a:cs typeface="Arial"/>
                <a:sym typeface="Arial"/>
              </a:rPr>
              <a:t> ICNU-IXM1</a:t>
            </a:r>
            <a:endParaRPr/>
          </a:p>
          <a:p>
            <a:pPr indent="0" lvl="0" marL="0" marR="0" rtl="0" algn="l">
              <a:lnSpc>
                <a:spcPct val="100000"/>
              </a:lnSpc>
              <a:spcBef>
                <a:spcPts val="0"/>
              </a:spcBef>
              <a:spcAft>
                <a:spcPts val="0"/>
              </a:spcAft>
              <a:buNone/>
            </a:pPr>
            <a:r>
              <a:rPr b="1" lang="es-MX" sz="1000"/>
              <a:t>CATEGORÍA</a:t>
            </a:r>
            <a:r>
              <a:rPr b="1" i="0" lang="es-MX" sz="1000" u="none" cap="none" strike="noStrike">
                <a:solidFill>
                  <a:srgbClr val="000000"/>
                </a:solidFill>
                <a:latin typeface="Arial"/>
                <a:ea typeface="Arial"/>
                <a:cs typeface="Arial"/>
                <a:sym typeface="Arial"/>
              </a:rPr>
              <a:t>: </a:t>
            </a:r>
            <a:r>
              <a:rPr b="0" i="0" lang="es-MX" sz="1000" u="none" cap="none" strike="noStrike">
                <a:solidFill>
                  <a:srgbClr val="000000"/>
                </a:solidFill>
                <a:latin typeface="Arial"/>
                <a:ea typeface="Arial"/>
                <a:cs typeface="Arial"/>
                <a:sym typeface="Arial"/>
              </a:rPr>
              <a:t>INMATERIAL</a:t>
            </a:r>
            <a:r>
              <a:rPr lang="es-MX" sz="1000"/>
              <a:t> CULTURAL</a:t>
            </a:r>
            <a:endParaRPr/>
          </a:p>
          <a:p>
            <a:pPr indent="0" lvl="0" marL="0" marR="0" rtl="0" algn="l">
              <a:lnSpc>
                <a:spcPct val="100000"/>
              </a:lnSpc>
              <a:spcBef>
                <a:spcPts val="0"/>
              </a:spcBef>
              <a:spcAft>
                <a:spcPts val="0"/>
              </a:spcAft>
              <a:buNone/>
            </a:pPr>
            <a:r>
              <a:rPr b="1" lang="es-MX" sz="1000"/>
              <a:t>SUBCATEGORÍA</a:t>
            </a:r>
            <a:r>
              <a:rPr b="1" i="0" lang="es-MX" sz="1000" u="none" cap="none" strike="noStrike">
                <a:solidFill>
                  <a:srgbClr val="000000"/>
                </a:solidFill>
                <a:latin typeface="Arial"/>
                <a:ea typeface="Arial"/>
                <a:cs typeface="Arial"/>
                <a:sym typeface="Arial"/>
              </a:rPr>
              <a:t>: </a:t>
            </a:r>
            <a:r>
              <a:rPr b="0" i="0" lang="es-MX" sz="1000" u="none" cap="none" strike="noStrike">
                <a:solidFill>
                  <a:srgbClr val="000000"/>
                </a:solidFill>
                <a:latin typeface="Arial"/>
                <a:ea typeface="Arial"/>
                <a:cs typeface="Arial"/>
                <a:sym typeface="Arial"/>
              </a:rPr>
              <a:t>RITUALES</a:t>
            </a:r>
            <a:r>
              <a:rPr b="1" i="0" lang="es-MX" sz="1000" u="none" cap="none" strike="noStrike">
                <a:solidFill>
                  <a:srgbClr val="000000"/>
                </a:solidFill>
                <a:latin typeface="Arial"/>
                <a:ea typeface="Arial"/>
                <a:cs typeface="Arial"/>
                <a:sym typeface="Arial"/>
              </a:rPr>
              <a:t> </a:t>
            </a:r>
            <a:r>
              <a:rPr b="0" i="0" lang="es-MX" sz="1000" u="none" cap="none" strike="noStrike">
                <a:solidFill>
                  <a:srgbClr val="000000"/>
                </a:solidFill>
                <a:latin typeface="Arial"/>
                <a:ea typeface="Arial"/>
                <a:cs typeface="Arial"/>
                <a:sym typeface="Arial"/>
              </a:rPr>
              <a:t> </a:t>
            </a:r>
            <a:endParaRPr/>
          </a:p>
        </p:txBody>
      </p:sp>
      <p:pic>
        <p:nvPicPr>
          <p:cNvPr id="55" name="Google Shape;55;p3"/>
          <p:cNvPicPr preferRelativeResize="0"/>
          <p:nvPr/>
        </p:nvPicPr>
        <p:blipFill rotWithShape="1">
          <a:blip r:embed="rId4">
            <a:alphaModFix/>
          </a:blip>
          <a:srcRect b="0" l="0" r="0" t="0"/>
          <a:stretch/>
        </p:blipFill>
        <p:spPr>
          <a:xfrm>
            <a:off x="5511631" y="184817"/>
            <a:ext cx="628366" cy="677457"/>
          </a:xfrm>
          <a:prstGeom prst="rect">
            <a:avLst/>
          </a:prstGeom>
          <a:noFill/>
          <a:ln>
            <a:noFill/>
          </a:ln>
        </p:spPr>
      </p:pic>
      <p:sp>
        <p:nvSpPr>
          <p:cNvPr id="56" name="Google Shape;56;p3"/>
          <p:cNvSpPr/>
          <p:nvPr/>
        </p:nvSpPr>
        <p:spPr>
          <a:xfrm>
            <a:off x="5979689" y="813392"/>
            <a:ext cx="60305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PÁG. 3</a:t>
            </a:r>
            <a:endParaRPr b="0" i="0" sz="1000" u="none" cap="none" strike="noStrike">
              <a:solidFill>
                <a:srgbClr val="000000"/>
              </a:solidFill>
              <a:latin typeface="Arial"/>
              <a:ea typeface="Arial"/>
              <a:cs typeface="Arial"/>
              <a:sym typeface="Arial"/>
            </a:endParaRPr>
          </a:p>
        </p:txBody>
      </p:sp>
      <p:pic>
        <p:nvPicPr>
          <p:cNvPr id="57" name="Google Shape;57;p3"/>
          <p:cNvPicPr preferRelativeResize="0"/>
          <p:nvPr/>
        </p:nvPicPr>
        <p:blipFill rotWithShape="1">
          <a:blip r:embed="rId5">
            <a:alphaModFix/>
          </a:blip>
          <a:srcRect b="0" l="0" r="0" t="0"/>
          <a:stretch/>
        </p:blipFill>
        <p:spPr>
          <a:xfrm>
            <a:off x="6139997" y="311950"/>
            <a:ext cx="443978" cy="364201"/>
          </a:xfrm>
          <a:prstGeom prst="rect">
            <a:avLst/>
          </a:prstGeom>
          <a:noFill/>
          <a:ln>
            <a:noFill/>
          </a:ln>
        </p:spPr>
      </p:pic>
      <p:sp>
        <p:nvSpPr>
          <p:cNvPr id="58" name="Google Shape;58;p3"/>
          <p:cNvSpPr/>
          <p:nvPr/>
        </p:nvSpPr>
        <p:spPr>
          <a:xfrm>
            <a:off x="1624292" y="9589"/>
            <a:ext cx="3669777"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CENTRO DE INFORMACIÓN CULTURAL Y NATURAL</a:t>
            </a:r>
            <a:endParaRPr/>
          </a:p>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DEL VALLE DE MEZQUITAL</a:t>
            </a:r>
            <a:endParaRPr/>
          </a:p>
        </p:txBody>
      </p:sp>
      <p:sp>
        <p:nvSpPr>
          <p:cNvPr id="59" name="Google Shape;59;p3"/>
          <p:cNvSpPr/>
          <p:nvPr/>
        </p:nvSpPr>
        <p:spPr>
          <a:xfrm>
            <a:off x="2546111" y="385065"/>
            <a:ext cx="1826141"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s-MX" sz="900" u="none" cap="none" strike="noStrike">
                <a:solidFill>
                  <a:srgbClr val="000000"/>
                </a:solidFill>
                <a:latin typeface="Arial"/>
                <a:ea typeface="Arial"/>
                <a:cs typeface="Arial"/>
                <a:sym typeface="Arial"/>
              </a:rPr>
              <a:t>INMATERIALES CULTURALES</a:t>
            </a:r>
            <a:endParaRPr/>
          </a:p>
        </p:txBody>
      </p:sp>
    </p:spTree>
  </p:cSld>
  <p:clrMapOvr>
    <a:masterClrMapping/>
  </p:clrMapOvr>
</p:sld>
</file>

<file path=ppt/theme/theme1.xml><?xml version="1.0" encoding="utf-8"?>
<a:theme xmlns:a="http://schemas.openxmlformats.org/drawingml/2006/main" xmlns:r="http://schemas.openxmlformats.org/officeDocument/2006/relationships" name="William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DELL</dc:creator>
</cp:coreProperties>
</file>