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iLrPvAYh51tDg+WB+IOXX1hJm7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0" name="Google Shape;20;p1"/>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21" name="Google Shape;21;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2" name="Google Shape;22;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ICNU-IXM1</a:t>
            </a:r>
            <a:r>
              <a:rPr b="1" i="0" lang="es-MX" sz="1000" u="none" cap="none" strike="noStrike">
                <a:solidFill>
                  <a:srgbClr val="000000"/>
                </a:solidFill>
                <a:latin typeface="Arial"/>
                <a:ea typeface="Arial"/>
                <a:cs typeface="Arial"/>
                <a:sym typeface="Arial"/>
              </a:rPr>
              <a:t>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s-MX" sz="1000"/>
              <a:t>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INMATERIAL</a:t>
            </a:r>
            <a:r>
              <a:rPr lang="es-MX" sz="1000"/>
              <a:t> CULTURAL</a:t>
            </a:r>
            <a:r>
              <a:rPr b="0" i="0" lang="es-MX" sz="1000" u="none" cap="none" strike="noStrike">
                <a:solidFill>
                  <a:srgbClr val="000000"/>
                </a:solidFill>
                <a:latin typeface="Arial"/>
                <a:ea typeface="Arial"/>
                <a:cs typeface="Arial"/>
                <a:sym typeface="Arial"/>
              </a:rPr>
              <a:t>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s-MX" sz="1000"/>
              <a:t>SUBCATEGORÍA</a:t>
            </a:r>
            <a:r>
              <a:rPr b="1" i="0" lang="es-MX" sz="1000" u="none" cap="none" strike="noStrike">
                <a:solidFill>
                  <a:srgbClr val="000000"/>
                </a:solidFill>
                <a:latin typeface="Arial"/>
                <a:ea typeface="Arial"/>
                <a:cs typeface="Arial"/>
                <a:sym typeface="Arial"/>
              </a:rPr>
              <a:t>: </a:t>
            </a:r>
            <a:r>
              <a:rPr b="0" i="0" lang="es-MX" sz="1000" u="none" cap="none" strike="noStrike">
                <a:solidFill>
                  <a:srgbClr val="000000"/>
                </a:solidFill>
                <a:latin typeface="Arial"/>
                <a:ea typeface="Arial"/>
                <a:cs typeface="Arial"/>
                <a:sym typeface="Arial"/>
              </a:rPr>
              <a:t>RITUALES</a:t>
            </a:r>
            <a:endParaRPr/>
          </a:p>
        </p:txBody>
      </p:sp>
      <p:sp>
        <p:nvSpPr>
          <p:cNvPr id="23" name="Google Shape;23;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24" name="Google Shape;24;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5" name="Google Shape;25;p1"/>
          <p:cNvSpPr/>
          <p:nvPr/>
        </p:nvSpPr>
        <p:spPr>
          <a:xfrm>
            <a:off x="422250" y="2262801"/>
            <a:ext cx="48603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Clima:</a:t>
            </a:r>
            <a:endParaRPr/>
          </a:p>
        </p:txBody>
      </p:sp>
      <p:sp>
        <p:nvSpPr>
          <p:cNvPr id="26" name="Google Shape;26;p1"/>
          <p:cNvSpPr/>
          <p:nvPr/>
        </p:nvSpPr>
        <p:spPr>
          <a:xfrm>
            <a:off x="422250" y="1810384"/>
            <a:ext cx="13131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Ubicación y Localización:</a:t>
            </a:r>
            <a:endParaRPr/>
          </a:p>
        </p:txBody>
      </p:sp>
      <p:sp>
        <p:nvSpPr>
          <p:cNvPr id="27" name="Google Shape;27;p1"/>
          <p:cNvSpPr/>
          <p:nvPr/>
        </p:nvSpPr>
        <p:spPr>
          <a:xfrm>
            <a:off x="434872" y="1367638"/>
            <a:ext cx="1225015"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Nombre del Inmaterial:</a:t>
            </a:r>
            <a:endParaRPr/>
          </a:p>
        </p:txBody>
      </p:sp>
      <p:sp>
        <p:nvSpPr>
          <p:cNvPr id="28" name="Google Shape;28;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9" name="Google Shape;29;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0" name="Google Shape;30;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1" name="Google Shape;31;p1"/>
          <p:cNvSpPr/>
          <p:nvPr/>
        </p:nvSpPr>
        <p:spPr>
          <a:xfrm>
            <a:off x="4386925" y="3813894"/>
            <a:ext cx="5501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Lengua:</a:t>
            </a:r>
            <a:endParaRPr/>
          </a:p>
        </p:txBody>
      </p:sp>
      <p:sp>
        <p:nvSpPr>
          <p:cNvPr id="32" name="Google Shape;32;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3" name="Google Shape;33;p1"/>
          <p:cNvSpPr/>
          <p:nvPr/>
        </p:nvSpPr>
        <p:spPr>
          <a:xfrm>
            <a:off x="432504" y="4968429"/>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Justificación:</a:t>
            </a:r>
            <a:endParaRPr/>
          </a:p>
        </p:txBody>
      </p:sp>
      <p:sp>
        <p:nvSpPr>
          <p:cNvPr id="34" name="Google Shape;34;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Subcategoría:</a:t>
            </a:r>
            <a:endParaRPr/>
          </a:p>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MX" sz="800" u="none" cap="none" strike="noStrike">
                <a:solidFill>
                  <a:schemeClr val="dk1"/>
                </a:solidFill>
                <a:latin typeface="Times New Roman"/>
                <a:ea typeface="Times New Roman"/>
                <a:cs typeface="Times New Roman"/>
                <a:sym typeface="Times New Roman"/>
              </a:rPr>
              <a:t>  Rituales</a:t>
            </a:r>
            <a:endParaRPr/>
          </a:p>
        </p:txBody>
      </p:sp>
      <p:sp>
        <p:nvSpPr>
          <p:cNvPr id="35" name="Google Shape;35;p1"/>
          <p:cNvSpPr/>
          <p:nvPr/>
        </p:nvSpPr>
        <p:spPr>
          <a:xfrm>
            <a:off x="4386925" y="4393876"/>
            <a:ext cx="38343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Uso:</a:t>
            </a:r>
            <a:endParaRPr/>
          </a:p>
        </p:txBody>
      </p:sp>
      <p:sp>
        <p:nvSpPr>
          <p:cNvPr id="36" name="Google Shape;36;p1"/>
          <p:cNvSpPr/>
          <p:nvPr/>
        </p:nvSpPr>
        <p:spPr>
          <a:xfrm>
            <a:off x="458278" y="5206118"/>
            <a:ext cx="2970722" cy="144655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Las manifestaciones religiosas comúnmente entrelazan la identidad a la expresión de la devoción, siento ricas en su particularidad dentro de las poblaciones rurales, tal es el caso de la festividad del Señor de Jalpan, máximo símbolo de la religiosidad popular en Ixmiquilpan, Hidalgo. Esta imagen al ser uno de los principales elementos de cohesión social de la población, es venerada cada año, con el propósito de recordar su llegada al pueblo y su elección de permanecer en él para desempeñar, según las comunidades que la veneran, una labor de protección y vela constante por el bienestar del pueblo. La procesión fue, desde la época novohispana, la manifestación religiosa más recurrente de la región de Ixmiquilpan.</a:t>
            </a:r>
            <a:endParaRPr/>
          </a:p>
        </p:txBody>
      </p:sp>
      <p:sp>
        <p:nvSpPr>
          <p:cNvPr id="37" name="Google Shape;37;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38" name="Google Shape;38;p1"/>
          <p:cNvSpPr/>
          <p:nvPr/>
        </p:nvSpPr>
        <p:spPr>
          <a:xfrm>
            <a:off x="1735430" y="2261140"/>
            <a:ext cx="26205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Coordenadas</a:t>
            </a:r>
            <a:r>
              <a:rPr b="0" i="0" lang="es-MX" sz="800" u="none" cap="none" strike="noStrike">
                <a:solidFill>
                  <a:srgbClr val="000000"/>
                </a:solidFill>
                <a:latin typeface="Arial"/>
                <a:ea typeface="Arial"/>
                <a:cs typeface="Arial"/>
                <a:sym typeface="Arial"/>
              </a:rPr>
              <a:t>:  </a:t>
            </a:r>
            <a:r>
              <a:rPr b="0" i="0" lang="es-MX" sz="800" u="none" cap="none" strike="noStrike">
                <a:solidFill>
                  <a:srgbClr val="000000"/>
                </a:solidFill>
                <a:latin typeface="Times New Roman"/>
                <a:ea typeface="Times New Roman"/>
                <a:cs typeface="Times New Roman"/>
                <a:sym typeface="Times New Roman"/>
              </a:rPr>
              <a:t>20°28'51.3"N 99°13'12.7"W</a:t>
            </a:r>
            <a:endParaRPr/>
          </a:p>
        </p:txBody>
      </p:sp>
      <p:sp>
        <p:nvSpPr>
          <p:cNvPr id="39" name="Google Shape;39;p1"/>
          <p:cNvSpPr/>
          <p:nvPr/>
        </p:nvSpPr>
        <p:spPr>
          <a:xfrm>
            <a:off x="458277" y="2907372"/>
            <a:ext cx="3868357" cy="20621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Descripción contextual (social, ambiental, cultural): </a:t>
            </a:r>
            <a:endParaRPr/>
          </a:p>
          <a:p>
            <a:pPr indent="0" lvl="0" marL="0" marR="0" rtl="0" algn="l">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El 14 de agosto de 1770, una bella imagen de Cristo Crucificado </a:t>
            </a:r>
            <a:r>
              <a:rPr lang="es-MX" sz="800">
                <a:latin typeface="Times New Roman"/>
                <a:ea typeface="Times New Roman"/>
                <a:cs typeface="Times New Roman"/>
                <a:sym typeface="Times New Roman"/>
              </a:rPr>
              <a:t>llegó</a:t>
            </a:r>
            <a:r>
              <a:rPr b="0" i="0" lang="es-MX" sz="800" u="none" cap="none" strike="noStrike">
                <a:solidFill>
                  <a:srgbClr val="000000"/>
                </a:solidFill>
                <a:latin typeface="Times New Roman"/>
                <a:ea typeface="Times New Roman"/>
                <a:cs typeface="Times New Roman"/>
                <a:sym typeface="Times New Roman"/>
              </a:rPr>
              <a:t> al pueblo de Ixmiquilpan en el Valle del Mezquital, a su llegada se celebró la misa en la capilla y ésta fue realizada en lengua otomí, y el 15 de agosto del mismo año fue colocado en la parroquia de San Miguel Arcángel. Desde entonces, bajo el título de El Señor de Jalpan, la bendita imagen del Crucificado protege a esta comunidad que se ha visto favorecida con innumerables milagros. Esta ceremonia se lleva a cabo en la actualidad y es conocida como “La Ceremonia de la </a:t>
            </a:r>
            <a:r>
              <a:rPr lang="es-MX" sz="800">
                <a:latin typeface="Times New Roman"/>
                <a:ea typeface="Times New Roman"/>
                <a:cs typeface="Times New Roman"/>
                <a:sym typeface="Times New Roman"/>
              </a:rPr>
              <a:t>Luminaria</a:t>
            </a:r>
            <a:r>
              <a:rPr b="0" i="0" lang="es-MX" sz="800" u="none" cap="none" strike="noStrike">
                <a:solidFill>
                  <a:srgbClr val="000000"/>
                </a:solidFill>
                <a:latin typeface="Times New Roman"/>
                <a:ea typeface="Times New Roman"/>
                <a:cs typeface="Times New Roman"/>
                <a:sym typeface="Times New Roman"/>
              </a:rPr>
              <a:t>”</a:t>
            </a:r>
            <a:r>
              <a:rPr b="0" i="0" lang="es-MX" sz="800" u="none" cap="none" strike="noStrike">
                <a:solidFill>
                  <a:srgbClr val="000000"/>
                </a:solidFill>
                <a:latin typeface="Arial"/>
                <a:ea typeface="Arial"/>
                <a:cs typeface="Arial"/>
                <a:sym typeface="Arial"/>
              </a:rPr>
              <a:t>. </a:t>
            </a:r>
            <a:r>
              <a:rPr b="0" i="0" lang="es-MX" sz="800" u="none" cap="none" strike="noStrike">
                <a:solidFill>
                  <a:srgbClr val="000000"/>
                </a:solidFill>
                <a:latin typeface="Times New Roman"/>
                <a:ea typeface="Times New Roman"/>
                <a:cs typeface="Times New Roman"/>
                <a:sym typeface="Times New Roman"/>
              </a:rPr>
              <a:t>Uno de los ritos iniciales es la aspersión de agua bendita sobre los fieles como signo de renovación de las promesas bautismales. Por la noche, tiene lugar una segunda procesión por el primer cuadro de Ixmiquilpan y la quema de un Castillo como signo de fiesta y alegría del pueblo, posteriormente el Señor de Jalpan es entronizado en el altar mayor de la parroquia, donde va a permanecer hasta el 27 de diciembre, cuando es la clausura del Año Jubilar. Los momentos centrales en el año tienen lugar los días 14 y 15 de agosto y el 7 de septiembre, fiestas principales en honor al señor de Jalpan.</a:t>
            </a:r>
            <a:endParaRPr/>
          </a:p>
        </p:txBody>
      </p:sp>
      <p:sp>
        <p:nvSpPr>
          <p:cNvPr id="40" name="Google Shape;40;p1"/>
          <p:cNvSpPr/>
          <p:nvPr/>
        </p:nvSpPr>
        <p:spPr>
          <a:xfrm>
            <a:off x="1782087" y="2604540"/>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Temperatura:</a:t>
            </a:r>
            <a:r>
              <a:rPr b="0" i="0" lang="es-MX" sz="800" u="none" cap="none" strike="noStrike">
                <a:solidFill>
                  <a:schemeClr val="dk1"/>
                </a:solidFill>
                <a:latin typeface="Times New Roman"/>
                <a:ea typeface="Times New Roman"/>
                <a:cs typeface="Times New Roman"/>
                <a:sym typeface="Times New Roman"/>
              </a:rPr>
              <a:t>  Anual 21 °C</a:t>
            </a:r>
            <a:endParaRPr/>
          </a:p>
        </p:txBody>
      </p:sp>
      <p:sp>
        <p:nvSpPr>
          <p:cNvPr id="41" name="Google Shape;41;p1"/>
          <p:cNvSpPr/>
          <p:nvPr/>
        </p:nvSpPr>
        <p:spPr>
          <a:xfrm>
            <a:off x="4748436" y="4021686"/>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Otomí</a:t>
            </a:r>
            <a:endParaRPr/>
          </a:p>
        </p:txBody>
      </p:sp>
      <p:sp>
        <p:nvSpPr>
          <p:cNvPr id="42" name="Google Shape;42;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3" name="Google Shape;43;p1"/>
          <p:cNvSpPr/>
          <p:nvPr/>
        </p:nvSpPr>
        <p:spPr>
          <a:xfrm>
            <a:off x="3466497" y="4990674"/>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Localización :</a:t>
            </a:r>
            <a:endParaRPr/>
          </a:p>
        </p:txBody>
      </p:sp>
      <p:pic>
        <p:nvPicPr>
          <p:cNvPr id="44" name="Google Shape;44;p1"/>
          <p:cNvPicPr preferRelativeResize="0"/>
          <p:nvPr/>
        </p:nvPicPr>
        <p:blipFill rotWithShape="1">
          <a:blip r:embed="rId4">
            <a:alphaModFix/>
          </a:blip>
          <a:srcRect b="0" l="0" r="0" t="0"/>
          <a:stretch/>
        </p:blipFill>
        <p:spPr>
          <a:xfrm>
            <a:off x="5511631" y="189063"/>
            <a:ext cx="628366" cy="677457"/>
          </a:xfrm>
          <a:prstGeom prst="rect">
            <a:avLst/>
          </a:prstGeom>
          <a:noFill/>
          <a:ln>
            <a:noFill/>
          </a:ln>
        </p:spPr>
      </p:pic>
      <p:sp>
        <p:nvSpPr>
          <p:cNvPr id="45" name="Google Shape;45;p1"/>
          <p:cNvSpPr/>
          <p:nvPr/>
        </p:nvSpPr>
        <p:spPr>
          <a:xfrm>
            <a:off x="1879164" y="210762"/>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6" name="Google Shape;46;p1"/>
          <p:cNvSpPr/>
          <p:nvPr/>
        </p:nvSpPr>
        <p:spPr>
          <a:xfrm>
            <a:off x="2800926" y="514339"/>
            <a:ext cx="18261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a:t>
            </a:r>
            <a:endParaRPr/>
          </a:p>
        </p:txBody>
      </p:sp>
      <p:sp>
        <p:nvSpPr>
          <p:cNvPr id="47" name="Google Shape;47;p1"/>
          <p:cNvSpPr/>
          <p:nvPr/>
        </p:nvSpPr>
        <p:spPr>
          <a:xfrm>
            <a:off x="5915202" y="834126"/>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48" name="Google Shape;48;p1"/>
          <p:cNvPicPr preferRelativeResize="0"/>
          <p:nvPr/>
        </p:nvPicPr>
        <p:blipFill rotWithShape="1">
          <a:blip r:embed="rId5">
            <a:alphaModFix/>
          </a:blip>
          <a:srcRect b="0" l="0" r="0" t="0"/>
          <a:stretch/>
        </p:blipFill>
        <p:spPr>
          <a:xfrm>
            <a:off x="6139997" y="316196"/>
            <a:ext cx="443978" cy="364201"/>
          </a:xfrm>
          <a:prstGeom prst="rect">
            <a:avLst/>
          </a:prstGeom>
          <a:noFill/>
          <a:ln>
            <a:noFill/>
          </a:ln>
        </p:spPr>
      </p:pic>
      <p:sp>
        <p:nvSpPr>
          <p:cNvPr id="49" name="Google Shape;49;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50" name="Google Shape;50;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51" name="Google Shape;51;p1"/>
          <p:cNvSpPr/>
          <p:nvPr/>
        </p:nvSpPr>
        <p:spPr>
          <a:xfrm>
            <a:off x="4768962" y="4627206"/>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Religioso-Festivo</a:t>
            </a:r>
            <a:endParaRPr/>
          </a:p>
        </p:txBody>
      </p:sp>
      <p:sp>
        <p:nvSpPr>
          <p:cNvPr id="52" name="Google Shape;52;p1"/>
          <p:cNvSpPr/>
          <p:nvPr/>
        </p:nvSpPr>
        <p:spPr>
          <a:xfrm>
            <a:off x="576606" y="2545755"/>
            <a:ext cx="1017565"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Semiseco-Templado</a:t>
            </a:r>
            <a:endParaRPr/>
          </a:p>
        </p:txBody>
      </p:sp>
      <p:sp>
        <p:nvSpPr>
          <p:cNvPr id="53" name="Google Shape;53;p1"/>
          <p:cNvSpPr/>
          <p:nvPr/>
        </p:nvSpPr>
        <p:spPr>
          <a:xfrm>
            <a:off x="1427451" y="1471041"/>
            <a:ext cx="159210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       Procesión del Señor de Jalpan</a:t>
            </a:r>
            <a:endParaRPr/>
          </a:p>
        </p:txBody>
      </p:sp>
      <p:sp>
        <p:nvSpPr>
          <p:cNvPr id="54" name="Google Shape;54;p1"/>
          <p:cNvSpPr/>
          <p:nvPr/>
        </p:nvSpPr>
        <p:spPr>
          <a:xfrm>
            <a:off x="1626786" y="1915490"/>
            <a:ext cx="272931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Ixmiquilpan, Hidalgo.</a:t>
            </a:r>
            <a:endParaRPr/>
          </a:p>
        </p:txBody>
      </p:sp>
      <p:pic>
        <p:nvPicPr>
          <p:cNvPr id="55" name="Google Shape;55;p1"/>
          <p:cNvPicPr preferRelativeResize="0"/>
          <p:nvPr/>
        </p:nvPicPr>
        <p:blipFill rotWithShape="1">
          <a:blip r:embed="rId6">
            <a:alphaModFix/>
          </a:blip>
          <a:srcRect b="0" l="50538" r="14203" t="28597"/>
          <a:stretch/>
        </p:blipFill>
        <p:spPr>
          <a:xfrm>
            <a:off x="3537067" y="5145865"/>
            <a:ext cx="2907158" cy="331174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