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64" r:id="rId2"/>
  </p:sldIdLst>
  <p:sldSz cx="6858000" cy="9144000" type="letter"/>
  <p:notesSz cx="6858000" cy="9144000"/>
  <p:embeddedFontLst>
    <p:embeddedFont>
      <p:font typeface="BankGothic Lt BT" panose="020B0607020203060204" pitchFamily="34" charset="0"/>
      <p:regular r:id="rId4"/>
    </p:embeddedFont>
    <p:embeddedFont>
      <p:font typeface="Dosis" pitchFamily="2" charset="0"/>
      <p:regular r:id="rId5"/>
      <p:bold r:id="rId6"/>
    </p:embeddedFont>
    <p:embeddedFont>
      <p:font typeface="Roboto" panose="02000000000000000000" pitchFamily="2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94660"/>
  </p:normalViewPr>
  <p:slideViewPr>
    <p:cSldViewPr snapToGrid="0">
      <p:cViewPr>
        <p:scale>
          <a:sx n="148" d="100"/>
          <a:sy n="148" d="100"/>
        </p:scale>
        <p:origin x="228" y="-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76056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4E0129A3-3D59-443F-89CE-27FBF80FD878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0" name="Google Shape;160;p19"/>
          <p:cNvSpPr txBox="1">
            <a:spLocks noGrp="1"/>
          </p:cNvSpPr>
          <p:nvPr>
            <p:ph type="sldNum" idx="12"/>
          </p:nvPr>
        </p:nvSpPr>
        <p:spPr>
          <a:xfrm>
            <a:off x="0" y="2643188"/>
            <a:ext cx="446175" cy="548775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fld id="{00000000-1234-1234-1234-123412341234}" type="slidenum">
              <a:rPr lang="en"/>
              <a:pPr/>
              <a:t>1</a:t>
            </a:fld>
            <a:endParaRPr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729381" y="170788"/>
            <a:ext cx="1187004" cy="395419"/>
          </a:xfrm>
          <a:prstGeom prst="rect">
            <a:avLst/>
          </a:prstGeom>
        </p:spPr>
      </p:pic>
      <p:sp>
        <p:nvSpPr>
          <p:cNvPr id="624" name="Rectángulo 623"/>
          <p:cNvSpPr/>
          <p:nvPr/>
        </p:nvSpPr>
        <p:spPr>
          <a:xfrm>
            <a:off x="458277" y="1377170"/>
            <a:ext cx="3915983" cy="3959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6" name="Rectángulo 625"/>
          <p:cNvSpPr/>
          <p:nvPr/>
        </p:nvSpPr>
        <p:spPr>
          <a:xfrm>
            <a:off x="459274" y="2263656"/>
            <a:ext cx="1285849" cy="6246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7" name="Rectángulo 626"/>
          <p:cNvSpPr/>
          <p:nvPr/>
        </p:nvSpPr>
        <p:spPr>
          <a:xfrm>
            <a:off x="422250" y="2262801"/>
            <a:ext cx="6142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100" b="1" dirty="0">
                <a:latin typeface="+mn-lt"/>
                <a:cs typeface="Times New Roman" panose="02020603050405020304" pitchFamily="18" charset="0"/>
              </a:rPr>
              <a:t>Clima:</a:t>
            </a:r>
          </a:p>
        </p:txBody>
      </p:sp>
      <p:sp>
        <p:nvSpPr>
          <p:cNvPr id="632" name="Rectángulo 631"/>
          <p:cNvSpPr/>
          <p:nvPr/>
        </p:nvSpPr>
        <p:spPr>
          <a:xfrm>
            <a:off x="389778" y="1776064"/>
            <a:ext cx="190789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100" b="1" dirty="0">
                <a:latin typeface="+mn-lt"/>
                <a:cs typeface="Times New Roman" panose="02020603050405020304" pitchFamily="18" charset="0"/>
              </a:rPr>
              <a:t>Ubicación y Localización:</a:t>
            </a:r>
          </a:p>
        </p:txBody>
      </p:sp>
      <p:sp>
        <p:nvSpPr>
          <p:cNvPr id="633" name="Rectángulo 632"/>
          <p:cNvSpPr/>
          <p:nvPr/>
        </p:nvSpPr>
        <p:spPr>
          <a:xfrm>
            <a:off x="402400" y="1367638"/>
            <a:ext cx="139012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100" b="1" dirty="0">
                <a:latin typeface="+mn-lt"/>
                <a:cs typeface="Times New Roman" panose="02020603050405020304" pitchFamily="18" charset="0"/>
              </a:rPr>
              <a:t>Nombre del lugar:</a:t>
            </a:r>
          </a:p>
        </p:txBody>
      </p:sp>
      <p:sp>
        <p:nvSpPr>
          <p:cNvPr id="634" name="Rectángulo 633"/>
          <p:cNvSpPr/>
          <p:nvPr/>
        </p:nvSpPr>
        <p:spPr>
          <a:xfrm>
            <a:off x="4424884" y="1377169"/>
            <a:ext cx="2043338" cy="17864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3" name="Rectángulo 642"/>
          <p:cNvSpPr/>
          <p:nvPr/>
        </p:nvSpPr>
        <p:spPr>
          <a:xfrm>
            <a:off x="4424884" y="3879181"/>
            <a:ext cx="2043338" cy="6558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4" name="Rectángulo 643"/>
          <p:cNvSpPr/>
          <p:nvPr/>
        </p:nvSpPr>
        <p:spPr>
          <a:xfrm>
            <a:off x="4414598" y="3871687"/>
            <a:ext cx="68320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000" b="1" dirty="0">
                <a:latin typeface="+mn-lt"/>
                <a:cs typeface="Times New Roman" panose="02020603050405020304" pitchFamily="18" charset="0"/>
              </a:rPr>
              <a:t>Lengua:</a:t>
            </a:r>
          </a:p>
        </p:txBody>
      </p:sp>
      <p:sp>
        <p:nvSpPr>
          <p:cNvPr id="649" name="Rectángulo 648"/>
          <p:cNvSpPr/>
          <p:nvPr/>
        </p:nvSpPr>
        <p:spPr>
          <a:xfrm>
            <a:off x="461415" y="5359394"/>
            <a:ext cx="3153736" cy="29244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0" name="Rectángulo 649"/>
          <p:cNvSpPr/>
          <p:nvPr/>
        </p:nvSpPr>
        <p:spPr>
          <a:xfrm>
            <a:off x="416543" y="5360603"/>
            <a:ext cx="12462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200" b="1" dirty="0">
                <a:latin typeface="+mn-lt"/>
                <a:cs typeface="Times New Roman" panose="02020603050405020304" pitchFamily="18" charset="0"/>
              </a:rPr>
              <a:t>Justificación:</a:t>
            </a:r>
          </a:p>
        </p:txBody>
      </p:sp>
      <p:sp>
        <p:nvSpPr>
          <p:cNvPr id="651" name="Rectángulo 650"/>
          <p:cNvSpPr/>
          <p:nvPr/>
        </p:nvSpPr>
        <p:spPr>
          <a:xfrm>
            <a:off x="4437005" y="3240923"/>
            <a:ext cx="2043339" cy="5662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1000" b="1" dirty="0">
                <a:cs typeface="Times New Roman" panose="02020603050405020304" pitchFamily="18" charset="0"/>
              </a:rPr>
              <a:t>Subcategoría:</a:t>
            </a:r>
          </a:p>
          <a:p>
            <a:endParaRPr lang="es-MX" sz="1000" b="1" dirty="0">
              <a:cs typeface="Times New Roman" panose="02020603050405020304" pitchFamily="18" charset="0"/>
            </a:endParaRPr>
          </a:p>
          <a:p>
            <a:pPr algn="ctr"/>
            <a:r>
              <a:rPr lang="es-MX" sz="1000" b="1" dirty="0">
                <a:cs typeface="Times New Roman" panose="02020603050405020304" pitchFamily="18" charset="0"/>
              </a:rPr>
              <a:t>  </a:t>
            </a:r>
            <a:r>
              <a:rPr lang="es-MX" sz="1000" dirty="0">
                <a:cs typeface="Times New Roman" panose="02020603050405020304" pitchFamily="18" charset="0"/>
              </a:rPr>
              <a:t>Actos festivos</a:t>
            </a:r>
          </a:p>
        </p:txBody>
      </p:sp>
      <p:sp>
        <p:nvSpPr>
          <p:cNvPr id="652" name="Rectángulo 651"/>
          <p:cNvSpPr/>
          <p:nvPr/>
        </p:nvSpPr>
        <p:spPr>
          <a:xfrm>
            <a:off x="1984923" y="1450103"/>
            <a:ext cx="129073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100" dirty="0">
                <a:latin typeface="+mn-lt"/>
                <a:cs typeface="Times New Roman" panose="02020603050405020304" pitchFamily="18" charset="0"/>
              </a:rPr>
              <a:t>MIXQUIAHUALA </a:t>
            </a:r>
          </a:p>
        </p:txBody>
      </p:sp>
      <p:sp>
        <p:nvSpPr>
          <p:cNvPr id="653" name="Rectángulo 652"/>
          <p:cNvSpPr/>
          <p:nvPr/>
        </p:nvSpPr>
        <p:spPr>
          <a:xfrm>
            <a:off x="690739" y="1957429"/>
            <a:ext cx="32514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100" dirty="0">
                <a:latin typeface="+mn-lt"/>
                <a:cs typeface="Times New Roman" panose="02020603050405020304" pitchFamily="18" charset="0"/>
              </a:rPr>
              <a:t>Mixquiahuala de Juárez del estado de Hidalgo</a:t>
            </a:r>
          </a:p>
        </p:txBody>
      </p:sp>
      <p:sp>
        <p:nvSpPr>
          <p:cNvPr id="659" name="Rectángulo 658"/>
          <p:cNvSpPr/>
          <p:nvPr/>
        </p:nvSpPr>
        <p:spPr>
          <a:xfrm>
            <a:off x="4461697" y="4598611"/>
            <a:ext cx="47000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000" b="1" dirty="0">
                <a:latin typeface="+mn-lt"/>
                <a:cs typeface="Times New Roman" panose="02020603050405020304" pitchFamily="18" charset="0"/>
              </a:rPr>
              <a:t>Uso:</a:t>
            </a:r>
          </a:p>
        </p:txBody>
      </p:sp>
      <p:sp>
        <p:nvSpPr>
          <p:cNvPr id="664" name="Rectángulo 663"/>
          <p:cNvSpPr/>
          <p:nvPr/>
        </p:nvSpPr>
        <p:spPr>
          <a:xfrm>
            <a:off x="1785734" y="2261140"/>
            <a:ext cx="2588526" cy="29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Rectángulo 58"/>
          <p:cNvSpPr/>
          <p:nvPr/>
        </p:nvSpPr>
        <p:spPr>
          <a:xfrm>
            <a:off x="5143568" y="4111821"/>
            <a:ext cx="60376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000" dirty="0" err="1">
                <a:latin typeface="+mn-lt"/>
                <a:cs typeface="Times New Roman" panose="02020603050405020304" pitchFamily="18" charset="0"/>
              </a:rPr>
              <a:t>Ótomi</a:t>
            </a:r>
            <a:endParaRPr lang="es-MX" sz="10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0" name="Rectángulo 59"/>
          <p:cNvSpPr/>
          <p:nvPr/>
        </p:nvSpPr>
        <p:spPr>
          <a:xfrm>
            <a:off x="3615151" y="5359394"/>
            <a:ext cx="2856208" cy="29397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Rectángulo 60"/>
          <p:cNvSpPr/>
          <p:nvPr/>
        </p:nvSpPr>
        <p:spPr>
          <a:xfrm>
            <a:off x="3674861" y="5366435"/>
            <a:ext cx="124622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100" b="1" dirty="0">
                <a:latin typeface="+mn-lt"/>
                <a:cs typeface="Times New Roman" panose="02020603050405020304" pitchFamily="18" charset="0"/>
              </a:rPr>
              <a:t>Localización :</a:t>
            </a:r>
          </a:p>
        </p:txBody>
      </p:sp>
      <p:pic>
        <p:nvPicPr>
          <p:cNvPr id="64" name="Imagen 63">
            <a:extLst>
              <a:ext uri="{FF2B5EF4-FFF2-40B4-BE49-F238E27FC236}">
                <a16:creationId xmlns:a16="http://schemas.microsoft.com/office/drawing/2014/main" id="{2B5CED08-EE10-441F-AA13-D7956BCD5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631" y="189063"/>
            <a:ext cx="628366" cy="677457"/>
          </a:xfrm>
          <a:prstGeom prst="rect">
            <a:avLst/>
          </a:prstGeom>
        </p:spPr>
      </p:pic>
      <p:sp>
        <p:nvSpPr>
          <p:cNvPr id="65" name="Rectángulo 64">
            <a:extLst>
              <a:ext uri="{FF2B5EF4-FFF2-40B4-BE49-F238E27FC236}">
                <a16:creationId xmlns:a16="http://schemas.microsoft.com/office/drawing/2014/main" id="{8D75608E-E160-4E85-9007-6A8112D04EE3}"/>
              </a:ext>
            </a:extLst>
          </p:cNvPr>
          <p:cNvSpPr/>
          <p:nvPr/>
        </p:nvSpPr>
        <p:spPr>
          <a:xfrm>
            <a:off x="1879164" y="210762"/>
            <a:ext cx="3669777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CENTRO DE INFORMACIÓN CULTURAL Y NATURAL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DEL VALLE DE MEZQUITAL</a:t>
            </a:r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E40DE4BA-E050-4A6E-B178-873A248C01B3}"/>
              </a:ext>
            </a:extLst>
          </p:cNvPr>
          <p:cNvSpPr/>
          <p:nvPr/>
        </p:nvSpPr>
        <p:spPr>
          <a:xfrm>
            <a:off x="5915202" y="834126"/>
            <a:ext cx="668773" cy="246221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1000" b="1" dirty="0">
                <a:latin typeface="BankGothic Lt BT" panose="020B0607020203060204" pitchFamily="34" charset="0"/>
              </a:rPr>
              <a:t>PÁG. 1</a:t>
            </a:r>
            <a:endParaRPr lang="es-MX" sz="1000" dirty="0"/>
          </a:p>
        </p:txBody>
      </p:sp>
      <p:pic>
        <p:nvPicPr>
          <p:cNvPr id="68" name="Imagen 67">
            <a:extLst>
              <a:ext uri="{FF2B5EF4-FFF2-40B4-BE49-F238E27FC236}">
                <a16:creationId xmlns:a16="http://schemas.microsoft.com/office/drawing/2014/main" id="{97BC4DA9-7998-4B61-85DB-40DF1BBAC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9997" y="316196"/>
            <a:ext cx="443978" cy="364201"/>
          </a:xfrm>
          <a:prstGeom prst="rect">
            <a:avLst/>
          </a:prstGeom>
        </p:spPr>
      </p:pic>
      <p:sp>
        <p:nvSpPr>
          <p:cNvPr id="69" name="Rectángulo 68">
            <a:extLst>
              <a:ext uri="{FF2B5EF4-FFF2-40B4-BE49-F238E27FC236}">
                <a16:creationId xmlns:a16="http://schemas.microsoft.com/office/drawing/2014/main" id="{3BBDE87B-6986-4377-9500-300D924FADF8}"/>
              </a:ext>
            </a:extLst>
          </p:cNvPr>
          <p:cNvSpPr/>
          <p:nvPr/>
        </p:nvSpPr>
        <p:spPr>
          <a:xfrm>
            <a:off x="458279" y="1817350"/>
            <a:ext cx="3915982" cy="3959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DDB7701D-415D-4D7C-9EE4-B09C02112B09}"/>
              </a:ext>
            </a:extLst>
          </p:cNvPr>
          <p:cNvSpPr/>
          <p:nvPr/>
        </p:nvSpPr>
        <p:spPr>
          <a:xfrm>
            <a:off x="4424884" y="4565903"/>
            <a:ext cx="2043338" cy="7053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48303CE3-6F67-4BC4-9583-026BC18653AB}"/>
              </a:ext>
            </a:extLst>
          </p:cNvPr>
          <p:cNvSpPr/>
          <p:nvPr/>
        </p:nvSpPr>
        <p:spPr>
          <a:xfrm>
            <a:off x="4792686" y="4814418"/>
            <a:ext cx="160101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000" dirty="0">
                <a:latin typeface="+mn-lt"/>
                <a:cs typeface="Times New Roman" panose="02020603050405020304" pitchFamily="18" charset="0"/>
              </a:rPr>
              <a:t>Cultural y Religioso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AF06B46F-9DBF-4566-9929-71C1419D8C3F}"/>
              </a:ext>
            </a:extLst>
          </p:cNvPr>
          <p:cNvSpPr/>
          <p:nvPr/>
        </p:nvSpPr>
        <p:spPr>
          <a:xfrm>
            <a:off x="412649" y="2509443"/>
            <a:ext cx="152719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100" dirty="0">
                <a:latin typeface="+mn-lt"/>
                <a:cs typeface="Times New Roman" panose="02020603050405020304" pitchFamily="18" charset="0"/>
              </a:rPr>
              <a:t>Semiseco templado 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D32415F3-FA1A-411C-A538-2B246BF339B4}"/>
              </a:ext>
            </a:extLst>
          </p:cNvPr>
          <p:cNvSpPr/>
          <p:nvPr/>
        </p:nvSpPr>
        <p:spPr>
          <a:xfrm>
            <a:off x="1802617" y="2280501"/>
            <a:ext cx="24481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900" b="1" dirty="0">
                <a:latin typeface="+mn-lt"/>
                <a:cs typeface="Times New Roman" panose="02020603050405020304" pitchFamily="18" charset="0"/>
              </a:rPr>
              <a:t>Coordenadas</a:t>
            </a:r>
            <a:r>
              <a:rPr lang="es-MX" sz="900" dirty="0">
                <a:latin typeface="+mn-lt"/>
                <a:cs typeface="Times New Roman" panose="02020603050405020304" pitchFamily="18" charset="0"/>
              </a:rPr>
              <a:t>: </a:t>
            </a:r>
            <a:r>
              <a:rPr lang="es-MX" sz="900" dirty="0">
                <a:latin typeface="+mn-lt"/>
              </a:rPr>
              <a:t>	 20°13′47″ N, 99°12′52″ W</a:t>
            </a:r>
            <a:endParaRPr lang="es-MX" sz="9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96C43B8C-1F90-4AE0-A75D-C5D80B7442B8}"/>
              </a:ext>
            </a:extLst>
          </p:cNvPr>
          <p:cNvSpPr/>
          <p:nvPr/>
        </p:nvSpPr>
        <p:spPr>
          <a:xfrm>
            <a:off x="1782510" y="2561699"/>
            <a:ext cx="2591750" cy="3208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900" b="1" dirty="0">
                <a:cs typeface="Times New Roman" panose="02020603050405020304" pitchFamily="18" charset="0"/>
              </a:rPr>
              <a:t>Temperatura:</a:t>
            </a:r>
            <a:r>
              <a:rPr lang="es-MX" sz="900" dirty="0">
                <a:cs typeface="Times New Roman" panose="02020603050405020304" pitchFamily="18" charset="0"/>
              </a:rPr>
              <a:t> 12-18 °C</a:t>
            </a:r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ED23FAD4-8970-407A-A3F1-7B7580426869}"/>
              </a:ext>
            </a:extLst>
          </p:cNvPr>
          <p:cNvSpPr/>
          <p:nvPr/>
        </p:nvSpPr>
        <p:spPr>
          <a:xfrm>
            <a:off x="464304" y="2970702"/>
            <a:ext cx="3926364" cy="23005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225F5889-234C-42A3-AFAE-88520C1918C1}"/>
              </a:ext>
            </a:extLst>
          </p:cNvPr>
          <p:cNvSpPr/>
          <p:nvPr/>
        </p:nvSpPr>
        <p:spPr>
          <a:xfrm>
            <a:off x="416133" y="2960133"/>
            <a:ext cx="20377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200" b="1" dirty="0">
                <a:latin typeface="+mn-lt"/>
                <a:cs typeface="Times New Roman" panose="02020603050405020304" pitchFamily="18" charset="0"/>
              </a:rPr>
              <a:t>Antecedentes Históricos:</a:t>
            </a:r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186E22E4-259F-46D7-8548-7F74784AFEA5}"/>
              </a:ext>
            </a:extLst>
          </p:cNvPr>
          <p:cNvSpPr/>
          <p:nvPr/>
        </p:nvSpPr>
        <p:spPr>
          <a:xfrm>
            <a:off x="436693" y="5514744"/>
            <a:ext cx="3208125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100" dirty="0">
                <a:latin typeface="+mn-lt"/>
                <a:cs typeface="Times New Roman" panose="02020603050405020304" pitchFamily="18" charset="0"/>
              </a:rPr>
              <a:t>Una de las tradiciones del municipio es la celebración de la pone y quita bandera, la cual se inicia 15 días antes del Carnaval con una peregrinación de varones al cerro para traer flor de encino y cucharilla para adornos de carros, fachadas, collares y brazaletes que utilizaran en la ceremonia. Días antes los </a:t>
            </a:r>
            <a:r>
              <a:rPr lang="es-MX" sz="1100" dirty="0" err="1">
                <a:latin typeface="+mn-lt"/>
                <a:cs typeface="Times New Roman" panose="02020603050405020304" pitchFamily="18" charset="0"/>
              </a:rPr>
              <a:t>shitas</a:t>
            </a:r>
            <a:r>
              <a:rPr lang="es-MX" sz="1100" dirty="0">
                <a:latin typeface="+mn-lt"/>
                <a:cs typeface="Times New Roman" panose="02020603050405020304" pitchFamily="18" charset="0"/>
              </a:rPr>
              <a:t> recorren los barrios haciendo estallar en el crucero de las calles el chicote para, solicitar ofrendas, vestidos de forma estrafalaria portan dos muñecos que simbolizan la fecundidad y el mal.</a:t>
            </a:r>
          </a:p>
          <a:p>
            <a:pPr algn="just"/>
            <a:r>
              <a:rPr lang="es-MX" sz="1100" dirty="0">
                <a:latin typeface="+mn-lt"/>
                <a:cs typeface="Times New Roman" panose="02020603050405020304" pitchFamily="18" charset="0"/>
              </a:rPr>
              <a:t>Es tradición del municipio la celebración de fiestas populares en las cuales no puede faltar la música en sus distintas modalidades, destacando entre ellas la banda de viento Capula.</a:t>
            </a:r>
          </a:p>
          <a:p>
            <a:pPr algn="just"/>
            <a:endParaRPr lang="es-MX" sz="11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D1A04993-CEF9-496B-8FCA-37A7BE36DB7F}"/>
              </a:ext>
            </a:extLst>
          </p:cNvPr>
          <p:cNvSpPr/>
          <p:nvPr/>
        </p:nvSpPr>
        <p:spPr>
          <a:xfrm>
            <a:off x="477357" y="3189970"/>
            <a:ext cx="39158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100" dirty="0">
                <a:latin typeface="+mn-lt"/>
                <a:cs typeface="Times New Roman" panose="02020603050405020304" pitchFamily="18" charset="0"/>
              </a:rPr>
              <a:t>Fiesta, “pone y quita bandera”, fiesta tradicional, que celebra a dos santos patrones, San Antonio y San Nicolás, con la finalidad de fecundar los campos antes de la cosecha, la fecundidad de las mujeres, y el bienestar de los creyentes. Se lleva a cabo entre los barrios de los Tigres y </a:t>
            </a:r>
            <a:r>
              <a:rPr lang="es-MX" sz="1100" dirty="0" err="1">
                <a:latin typeface="+mn-lt"/>
                <a:cs typeface="Times New Roman" panose="02020603050405020304" pitchFamily="18" charset="0"/>
              </a:rPr>
              <a:t>Taxhuada</a:t>
            </a:r>
            <a:r>
              <a:rPr lang="es-MX" sz="1100" dirty="0">
                <a:latin typeface="+mn-lt"/>
                <a:cs typeface="Times New Roman" panose="02020603050405020304" pitchFamily="18" charset="0"/>
              </a:rPr>
              <a:t>, entre los meses de Enero y Febrero, aunque en realidad, todo el año se llevan a cabo distintos ritos referentes a dicha fiesta.</a:t>
            </a:r>
          </a:p>
          <a:p>
            <a:pPr algn="just"/>
            <a:endParaRPr lang="es-MX" sz="1100" dirty="0"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es-MX" sz="1100" dirty="0">
                <a:latin typeface="+mn-lt"/>
                <a:cs typeface="Times New Roman" panose="02020603050405020304" pitchFamily="18" charset="0"/>
              </a:rPr>
              <a:t>La fiesta es una tradición de muchos años, inclusive se comenta: “-son fiestas de  antepasados. es una fiesta prehispánica en honor </a:t>
            </a:r>
            <a:r>
              <a:rPr lang="es-MX" sz="1100" dirty="0" err="1">
                <a:latin typeface="+mn-lt"/>
                <a:cs typeface="Times New Roman" panose="02020603050405020304" pitchFamily="18" charset="0"/>
              </a:rPr>
              <a:t>Quetzalcoatl</a:t>
            </a:r>
            <a:r>
              <a:rPr lang="es-MX" sz="1100" dirty="0">
                <a:latin typeface="+mn-lt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C96768A-ABDB-49B1-9901-FFF9295169D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526" t="19208" r="26259" b="16579"/>
          <a:stretch/>
        </p:blipFill>
        <p:spPr>
          <a:xfrm>
            <a:off x="3669540" y="5814780"/>
            <a:ext cx="2751627" cy="193966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F5E5094-E43E-4559-99FE-A3259F450B4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9022"/>
          <a:stretch/>
        </p:blipFill>
        <p:spPr>
          <a:xfrm>
            <a:off x="4482378" y="1560847"/>
            <a:ext cx="1917347" cy="1333694"/>
          </a:xfrm>
          <a:prstGeom prst="rect">
            <a:avLst/>
          </a:prstGeom>
        </p:spPr>
      </p:pic>
      <p:sp>
        <p:nvSpPr>
          <p:cNvPr id="46" name="Rectángulo 45">
            <a:extLst>
              <a:ext uri="{FF2B5EF4-FFF2-40B4-BE49-F238E27FC236}">
                <a16:creationId xmlns:a16="http://schemas.microsoft.com/office/drawing/2014/main" id="{944CBAB3-283C-4DB5-92FB-B42DD5324D49}"/>
              </a:ext>
            </a:extLst>
          </p:cNvPr>
          <p:cNvSpPr/>
          <p:nvPr/>
        </p:nvSpPr>
        <p:spPr>
          <a:xfrm>
            <a:off x="729381" y="540551"/>
            <a:ext cx="49682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CLAVE: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ICNU-MIX1</a:t>
            </a:r>
          </a:p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CATEGORÍA: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Cultural y Religioso</a:t>
            </a:r>
          </a:p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SUBCATEGORÍA: 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Actos festivos</a:t>
            </a:r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B721AF6F-8189-4D9A-A6FF-064E120E0BF3}"/>
              </a:ext>
            </a:extLst>
          </p:cNvPr>
          <p:cNvSpPr/>
          <p:nvPr/>
        </p:nvSpPr>
        <p:spPr>
          <a:xfrm>
            <a:off x="2890467" y="568004"/>
            <a:ext cx="1550424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900" dirty="0">
                <a:latin typeface="Arial" panose="020B0604020202020204" pitchFamily="34" charset="0"/>
                <a:cs typeface="Arial" panose="020B0604020202020204" pitchFamily="34" charset="0"/>
              </a:rPr>
              <a:t>INMATERIAL CULTURAL </a:t>
            </a:r>
            <a:endParaRPr kumimoji="0" lang="es-MX" sz="9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3332749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3066</TotalTime>
  <Words>322</Words>
  <Application>Microsoft Office PowerPoint</Application>
  <PresentationFormat>Carta (216 x 279 mm)</PresentationFormat>
  <Paragraphs>31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Times New Roman</vt:lpstr>
      <vt:lpstr>Dosis</vt:lpstr>
      <vt:lpstr>Roboto</vt:lpstr>
      <vt:lpstr>BankGothic Lt BT</vt:lpstr>
      <vt:lpstr>William template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leonel martin</cp:lastModifiedBy>
  <cp:revision>131</cp:revision>
  <cp:lastPrinted>2019-08-15T17:40:36Z</cp:lastPrinted>
  <dcterms:modified xsi:type="dcterms:W3CDTF">2021-12-15T06:48:34Z</dcterms:modified>
</cp:coreProperties>
</file>