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
  </p:notesMasterIdLst>
  <p:sldIdLst>
    <p:sldId id="262" r:id="rId2"/>
    <p:sldId id="265" r:id="rId3"/>
    <p:sldId id="263" r:id="rId4"/>
    <p:sldId id="264" r:id="rId5"/>
  </p:sldIdLst>
  <p:sldSz cx="6858000" cy="9144000" type="letter"/>
  <p:notesSz cx="6858000" cy="9144000"/>
  <p:embeddedFontLst>
    <p:embeddedFont>
      <p:font typeface="BankGothic Lt BT" panose="020B0607020203060204" pitchFamily="34" charset="0"/>
      <p:regular r:id="rId7"/>
    </p:embeddedFont>
    <p:embeddedFont>
      <p:font typeface="Dosis" pitchFamily="2" charset="0"/>
      <p:regular r:id="rId8"/>
      <p:bold r:id="rId9"/>
    </p:embeddedFon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161B52-FC83-446E-9DF1-A99643A550C8}">
  <a:tblStyle styleId="{43161B52-FC83-446E-9DF1-A99643A550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p:scale>
          <a:sx n="124" d="100"/>
          <a:sy n="124" d="100"/>
        </p:scale>
        <p:origin x="654"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814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8107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ed75ccf_0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754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
        <p:cNvGrpSpPr/>
        <p:nvPr/>
      </p:nvGrpSpPr>
      <p:grpSpPr>
        <a:xfrm>
          <a:off x="0" y="0"/>
          <a:ext cx="0" cy="0"/>
          <a:chOff x="0" y="0"/>
          <a:chExt cx="0" cy="0"/>
        </a:xfrm>
      </p:grpSpPr>
      <p:sp>
        <p:nvSpPr>
          <p:cNvPr id="90" name="Google Shape;90;p11"/>
          <p:cNvSpPr/>
          <p:nvPr/>
        </p:nvSpPr>
        <p:spPr>
          <a:xfrm>
            <a:off x="-41306" y="-67733"/>
            <a:ext cx="2484469" cy="9270489"/>
          </a:xfrm>
          <a:custGeom>
            <a:avLst/>
            <a:gdLst/>
            <a:ahLst/>
            <a:cxnLst/>
            <a:rect l="l" t="t" r="r" b="b"/>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91" name="Google Shape;91;p11"/>
          <p:cNvSpPr/>
          <p:nvPr/>
        </p:nvSpPr>
        <p:spPr>
          <a:xfrm flipH="1">
            <a:off x="-677653" y="-31219"/>
            <a:ext cx="1319400" cy="1331733"/>
          </a:xfrm>
          <a:prstGeom prst="parallelogram">
            <a:avLst>
              <a:gd name="adj" fmla="val 51542"/>
            </a:avLst>
          </a:prstGeom>
          <a:solidFill>
            <a:srgbClr val="22222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2" name="Google Shape;92;p11"/>
          <p:cNvSpPr/>
          <p:nvPr/>
        </p:nvSpPr>
        <p:spPr>
          <a:xfrm flipH="1">
            <a:off x="354101" y="-16933"/>
            <a:ext cx="388800" cy="1331733"/>
          </a:xfrm>
          <a:prstGeom prst="parallelogram">
            <a:avLst>
              <a:gd name="adj" fmla="val 75009"/>
            </a:avLst>
          </a:prstGeom>
          <a:solidFill>
            <a:srgbClr val="FF870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3" name="Google Shape;93;p11"/>
          <p:cNvSpPr/>
          <p:nvPr/>
        </p:nvSpPr>
        <p:spPr>
          <a:xfrm flipH="1">
            <a:off x="742781" y="8757067"/>
            <a:ext cx="6277275" cy="405333"/>
          </a:xfrm>
          <a:prstGeom prst="parallelogram">
            <a:avLst>
              <a:gd name="adj" fmla="val 51542"/>
            </a:avLst>
          </a:prstGeom>
          <a:solidFill>
            <a:srgbClr val="FF8700"/>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94" name="Google Shape;94;p11"/>
          <p:cNvSpPr txBox="1">
            <a:spLocks noGrp="1"/>
          </p:cNvSpPr>
          <p:nvPr>
            <p:ph type="sldNum" idx="12"/>
          </p:nvPr>
        </p:nvSpPr>
        <p:spPr>
          <a:xfrm>
            <a:off x="0" y="0"/>
            <a:ext cx="446175" cy="130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8675" y="490800"/>
            <a:ext cx="5043375" cy="1331733"/>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1pPr>
            <a:lvl2pPr lvl="1">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2pPr>
            <a:lvl3pPr lvl="2">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3pPr>
            <a:lvl4pPr lvl="3">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4pPr>
            <a:lvl5pPr lvl="4">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5pPr>
            <a:lvl6pPr lvl="5">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6pPr>
            <a:lvl7pPr lvl="6">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7pPr>
            <a:lvl8pPr lvl="7">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8pPr>
            <a:lvl9pPr lvl="8">
              <a:spcBef>
                <a:spcPts val="0"/>
              </a:spcBef>
              <a:spcAft>
                <a:spcPts val="0"/>
              </a:spcAft>
              <a:buClr>
                <a:srgbClr val="FFFFFF"/>
              </a:buClr>
              <a:buSzPts val="2400"/>
              <a:buFont typeface="Dosis"/>
              <a:buNone/>
              <a:defRPr sz="2400">
                <a:solidFill>
                  <a:srgbClr val="FFFFFF"/>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28675" y="2133600"/>
            <a:ext cx="5686425" cy="6623467"/>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F8700"/>
              </a:buClr>
              <a:buSzPts val="3000"/>
              <a:buFont typeface="Roboto"/>
              <a:buChar char="▸"/>
              <a:defRPr sz="3000">
                <a:solidFill>
                  <a:srgbClr val="222222"/>
                </a:solidFill>
                <a:latin typeface="Roboto"/>
                <a:ea typeface="Roboto"/>
                <a:cs typeface="Roboto"/>
                <a:sym typeface="Roboto"/>
              </a:defRPr>
            </a:lvl1pPr>
            <a:lvl2pPr marL="914400" lvl="1"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2pPr>
            <a:lvl3pPr marL="1371600" lvl="2" indent="-381000">
              <a:spcBef>
                <a:spcPts val="0"/>
              </a:spcBef>
              <a:spcAft>
                <a:spcPts val="0"/>
              </a:spcAft>
              <a:buClr>
                <a:srgbClr val="FF8700"/>
              </a:buClr>
              <a:buSzPts val="2400"/>
              <a:buFont typeface="Roboto"/>
              <a:buChar char="▹"/>
              <a:defRPr sz="2400">
                <a:solidFill>
                  <a:srgbClr val="222222"/>
                </a:solidFill>
                <a:latin typeface="Roboto"/>
                <a:ea typeface="Roboto"/>
                <a:cs typeface="Roboto"/>
                <a:sym typeface="Roboto"/>
              </a:defRPr>
            </a:lvl3pPr>
            <a:lvl4pPr marL="1828800" lvl="3"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4pPr>
            <a:lvl5pPr marL="2286000" lvl="4"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5pPr>
            <a:lvl6pPr marL="2743200" lvl="5"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6pPr>
            <a:lvl7pPr marL="3200400" lvl="6"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7pPr>
            <a:lvl8pPr marL="3657600" lvl="7"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8pPr>
            <a:lvl9pPr marL="4114800" lvl="8" indent="-342900">
              <a:spcBef>
                <a:spcPts val="0"/>
              </a:spcBef>
              <a:spcAft>
                <a:spcPts val="0"/>
              </a:spcAft>
              <a:buClr>
                <a:srgbClr val="FF8700"/>
              </a:buClr>
              <a:buSzPts val="1800"/>
              <a:buFont typeface="Roboto"/>
              <a:buChar char="▹"/>
              <a:defRPr sz="1800">
                <a:solidFill>
                  <a:srgbClr val="22222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0" y="0"/>
            <a:ext cx="446175" cy="1300800"/>
          </a:xfrm>
          <a:prstGeom prst="rect">
            <a:avLst/>
          </a:prstGeom>
          <a:noFill/>
          <a:ln>
            <a:noFill/>
          </a:ln>
        </p:spPr>
        <p:txBody>
          <a:bodyPr spcFirstLastPara="1" wrap="square" lIns="91425" tIns="91425" rIns="91425" bIns="91425" anchor="ctr" anchorCtr="0">
            <a:noAutofit/>
          </a:bodyPr>
          <a:lstStyle>
            <a:lvl1pPr lvl="0" algn="ctr">
              <a:buNone/>
              <a:defRPr sz="975" b="1">
                <a:solidFill>
                  <a:srgbClr val="FFFFFF"/>
                </a:solidFill>
                <a:latin typeface="Roboto"/>
                <a:ea typeface="Roboto"/>
                <a:cs typeface="Roboto"/>
                <a:sym typeface="Roboto"/>
              </a:defRPr>
            </a:lvl1pPr>
            <a:lvl2pPr lvl="1" algn="ctr">
              <a:buNone/>
              <a:defRPr sz="975" b="1">
                <a:solidFill>
                  <a:srgbClr val="FFFFFF"/>
                </a:solidFill>
                <a:latin typeface="Roboto"/>
                <a:ea typeface="Roboto"/>
                <a:cs typeface="Roboto"/>
                <a:sym typeface="Roboto"/>
              </a:defRPr>
            </a:lvl2pPr>
            <a:lvl3pPr lvl="2" algn="ctr">
              <a:buNone/>
              <a:defRPr sz="975" b="1">
                <a:solidFill>
                  <a:srgbClr val="FFFFFF"/>
                </a:solidFill>
                <a:latin typeface="Roboto"/>
                <a:ea typeface="Roboto"/>
                <a:cs typeface="Roboto"/>
                <a:sym typeface="Roboto"/>
              </a:defRPr>
            </a:lvl3pPr>
            <a:lvl4pPr lvl="3" algn="ctr">
              <a:buNone/>
              <a:defRPr sz="975" b="1">
                <a:solidFill>
                  <a:srgbClr val="FFFFFF"/>
                </a:solidFill>
                <a:latin typeface="Roboto"/>
                <a:ea typeface="Roboto"/>
                <a:cs typeface="Roboto"/>
                <a:sym typeface="Roboto"/>
              </a:defRPr>
            </a:lvl4pPr>
            <a:lvl5pPr lvl="4" algn="ctr">
              <a:buNone/>
              <a:defRPr sz="975" b="1">
                <a:solidFill>
                  <a:srgbClr val="FFFFFF"/>
                </a:solidFill>
                <a:latin typeface="Roboto"/>
                <a:ea typeface="Roboto"/>
                <a:cs typeface="Roboto"/>
                <a:sym typeface="Roboto"/>
              </a:defRPr>
            </a:lvl5pPr>
            <a:lvl6pPr lvl="5" algn="ctr">
              <a:buNone/>
              <a:defRPr sz="975" b="1">
                <a:solidFill>
                  <a:srgbClr val="FFFFFF"/>
                </a:solidFill>
                <a:latin typeface="Roboto"/>
                <a:ea typeface="Roboto"/>
                <a:cs typeface="Roboto"/>
                <a:sym typeface="Roboto"/>
              </a:defRPr>
            </a:lvl6pPr>
            <a:lvl7pPr lvl="6" algn="ctr">
              <a:buNone/>
              <a:defRPr sz="975" b="1">
                <a:solidFill>
                  <a:srgbClr val="FFFFFF"/>
                </a:solidFill>
                <a:latin typeface="Roboto"/>
                <a:ea typeface="Roboto"/>
                <a:cs typeface="Roboto"/>
                <a:sym typeface="Roboto"/>
              </a:defRPr>
            </a:lvl7pPr>
            <a:lvl8pPr lvl="7" algn="ctr">
              <a:buNone/>
              <a:defRPr sz="975" b="1">
                <a:solidFill>
                  <a:srgbClr val="FFFFFF"/>
                </a:solidFill>
                <a:latin typeface="Roboto"/>
                <a:ea typeface="Roboto"/>
                <a:cs typeface="Roboto"/>
                <a:sym typeface="Roboto"/>
              </a:defRPr>
            </a:lvl8pPr>
            <a:lvl9pPr lvl="8" algn="ctr">
              <a:buNone/>
              <a:defRPr sz="975" b="1">
                <a:solidFill>
                  <a:srgbClr val="FFFFFF"/>
                </a:solidFill>
                <a:latin typeface="Roboto"/>
                <a:ea typeface="Roboto"/>
                <a:cs typeface="Roboto"/>
                <a:sym typeface="Roboto"/>
              </a:defRPr>
            </a:lvl9pPr>
          </a:lstStyle>
          <a:p>
            <a:fld id="{00000000-1234-1234-1234-123412341234}" type="slidenum">
              <a:rPr lang="es-MX" smtClean="0"/>
              <a:pPr/>
              <a:t>‹Nº›</a:t>
            </a:fld>
            <a:endParaRPr lang="es-MX"/>
          </a:p>
        </p:txBody>
      </p:sp>
    </p:spTree>
  </p:cSld>
  <p:clrMap bg1="lt1" tx1="dk1" bg2="dk2" tx2="lt2" accent1="accent1" accent2="accent2" accent3="accent3" accent4="accent4" accent5="accent5" accent6="accent6" hlink="hlink" folHlink="folHlink"/>
  <p:sldLayoutIdLst>
    <p:sldLayoutId id="2147483657"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1</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17" name="Rectángulo 16">
            <a:extLst>
              <a:ext uri="{FF2B5EF4-FFF2-40B4-BE49-F238E27FC236}">
                <a16:creationId xmlns:a16="http://schemas.microsoft.com/office/drawing/2014/main" id="{7B064DCB-B031-44B9-BC4F-D066A4773DDD}"/>
              </a:ext>
            </a:extLst>
          </p:cNvPr>
          <p:cNvSpPr/>
          <p:nvPr/>
        </p:nvSpPr>
        <p:spPr>
          <a:xfrm>
            <a:off x="2642868" y="1180705"/>
            <a:ext cx="1274708" cy="307777"/>
          </a:xfrm>
          <a:prstGeom prst="rect">
            <a:avLst/>
          </a:prstGeom>
          <a:ln>
            <a:noFill/>
          </a:ln>
        </p:spPr>
        <p:txBody>
          <a:bodyPr wrap="none">
            <a:spAutoFit/>
          </a:bodyPr>
          <a:lstStyle/>
          <a:p>
            <a:r>
              <a:rPr lang="es-MX" b="1" dirty="0">
                <a:solidFill>
                  <a:srgbClr val="CC6600"/>
                </a:solidFill>
                <a:latin typeface="Arial" panose="020B0604020202020204" pitchFamily="34" charset="0"/>
                <a:cs typeface="Arial" panose="020B0604020202020204" pitchFamily="34" charset="0"/>
              </a:rPr>
              <a:t>BARBACOA</a:t>
            </a:r>
          </a:p>
        </p:txBody>
      </p:sp>
      <p:sp>
        <p:nvSpPr>
          <p:cNvPr id="20" name="Rectángulo 19">
            <a:extLst>
              <a:ext uri="{FF2B5EF4-FFF2-40B4-BE49-F238E27FC236}">
                <a16:creationId xmlns:a16="http://schemas.microsoft.com/office/drawing/2014/main" id="{81D86052-56C9-4BF4-9E48-FFF55ECFB899}"/>
              </a:ext>
            </a:extLst>
          </p:cNvPr>
          <p:cNvSpPr/>
          <p:nvPr/>
        </p:nvSpPr>
        <p:spPr>
          <a:xfrm>
            <a:off x="137926" y="1986362"/>
            <a:ext cx="3616493" cy="1384995"/>
          </a:xfrm>
          <a:prstGeom prst="rect">
            <a:avLst/>
          </a:prstGeom>
        </p:spPr>
        <p:txBody>
          <a:bodyPr wrap="square">
            <a:spAutoFit/>
          </a:bodyPr>
          <a:lstStyle/>
          <a:p>
            <a:pPr algn="just"/>
            <a:r>
              <a:rPr lang="es-MX" sz="1200" b="1" dirty="0">
                <a:solidFill>
                  <a:schemeClr val="tx1"/>
                </a:solidFill>
                <a:latin typeface="Arial" panose="020B0604020202020204" pitchFamily="34" charset="0"/>
                <a:cs typeface="Arial" panose="020B0604020202020204" pitchFamily="34" charset="0"/>
              </a:rPr>
              <a:t>Lugar: </a:t>
            </a:r>
            <a:r>
              <a:rPr lang="es-MX" sz="1200" dirty="0">
                <a:solidFill>
                  <a:schemeClr val="tx1"/>
                </a:solidFill>
                <a:latin typeface="Arial" panose="020B0604020202020204" pitchFamily="34" charset="0"/>
                <a:cs typeface="Arial" panose="020B0604020202020204" pitchFamily="34" charset="0"/>
              </a:rPr>
              <a:t>Centro de Mixquiahuala de Juárez </a:t>
            </a:r>
          </a:p>
          <a:p>
            <a:pPr algn="just"/>
            <a:endParaRPr lang="es-MX" sz="1200" dirty="0">
              <a:solidFill>
                <a:schemeClr val="tx1"/>
              </a:solidFill>
              <a:latin typeface="Arial" panose="020B0604020202020204" pitchFamily="34" charset="0"/>
              <a:cs typeface="Arial" panose="020B0604020202020204" pitchFamily="34" charset="0"/>
            </a:endParaRPr>
          </a:p>
          <a:p>
            <a:pPr algn="just"/>
            <a:r>
              <a:rPr lang="es-MX" sz="1200" b="1" dirty="0">
                <a:solidFill>
                  <a:schemeClr val="tx1"/>
                </a:solidFill>
                <a:latin typeface="Arial" panose="020B0604020202020204" pitchFamily="34" charset="0"/>
                <a:cs typeface="Arial" panose="020B0604020202020204" pitchFamily="34" charset="0"/>
              </a:rPr>
              <a:t>Ubicación: </a:t>
            </a:r>
            <a:r>
              <a:rPr lang="es-MX" sz="1200" dirty="0">
                <a:solidFill>
                  <a:schemeClr val="tx1"/>
                </a:solidFill>
                <a:latin typeface="Arial" panose="020B0604020202020204" pitchFamily="34" charset="0"/>
                <a:cs typeface="Arial" panose="020B0604020202020204" pitchFamily="34" charset="0"/>
              </a:rPr>
              <a:t>Municipio de Mixquiahuala de Juárez en el estado de Hidalgo</a:t>
            </a:r>
          </a:p>
          <a:p>
            <a:pPr algn="just"/>
            <a:endParaRPr lang="es-MX" sz="1200" dirty="0">
              <a:solidFill>
                <a:schemeClr val="tx1"/>
              </a:solidFill>
              <a:latin typeface="Arial" panose="020B0604020202020204" pitchFamily="34" charset="0"/>
              <a:cs typeface="Arial" panose="020B0604020202020204" pitchFamily="34" charset="0"/>
            </a:endParaRPr>
          </a:p>
          <a:p>
            <a:pPr algn="just"/>
            <a:endParaRPr lang="es-MX" sz="1200" dirty="0">
              <a:solidFill>
                <a:schemeClr val="tx1"/>
              </a:solidFill>
              <a:latin typeface="Arial" panose="020B0604020202020204" pitchFamily="34" charset="0"/>
              <a:cs typeface="Arial" panose="020B0604020202020204" pitchFamily="34" charset="0"/>
            </a:endParaRPr>
          </a:p>
          <a:p>
            <a:pPr algn="just"/>
            <a:r>
              <a:rPr lang="es-MX" sz="1200" b="1" dirty="0">
                <a:solidFill>
                  <a:schemeClr val="tx1"/>
                </a:solidFill>
                <a:latin typeface="Arial" panose="020B0604020202020204" pitchFamily="34" charset="0"/>
                <a:cs typeface="Arial" panose="020B0604020202020204" pitchFamily="34" charset="0"/>
              </a:rPr>
              <a:t>Coordenadas: </a:t>
            </a:r>
            <a:r>
              <a:rPr lang="es-MX" sz="1200" dirty="0">
                <a:solidFill>
                  <a:schemeClr val="tx1"/>
                </a:solidFill>
                <a:latin typeface="Arial" panose="020B0604020202020204" pitchFamily="34" charset="0"/>
                <a:cs typeface="Arial" panose="020B0604020202020204" pitchFamily="34" charset="0"/>
              </a:rPr>
              <a:t>20°13′47″ N, 99°12′52″ W</a:t>
            </a:r>
          </a:p>
        </p:txBody>
      </p:sp>
      <p:sp>
        <p:nvSpPr>
          <p:cNvPr id="9" name="Rectángulo 8"/>
          <p:cNvSpPr/>
          <p:nvPr/>
        </p:nvSpPr>
        <p:spPr>
          <a:xfrm>
            <a:off x="124888" y="3921506"/>
            <a:ext cx="1208985" cy="375552"/>
          </a:xfrm>
          <a:prstGeom prst="rect">
            <a:avLst/>
          </a:prstGeom>
        </p:spPr>
        <p:txBody>
          <a:bodyPr wrap="none">
            <a:spAutoFit/>
          </a:bodyPr>
          <a:lstStyle/>
          <a:p>
            <a:pPr algn="just">
              <a:lnSpc>
                <a:spcPct val="150000"/>
              </a:lnSpc>
              <a:spcAft>
                <a:spcPts val="800"/>
              </a:spcAft>
            </a:pPr>
            <a:r>
              <a:rPr lang="es-419" b="1" dirty="0">
                <a:latin typeface="Arial" panose="020B0604020202020204" pitchFamily="34" charset="0"/>
                <a:ea typeface="Calibri" panose="020F0502020204030204" pitchFamily="34" charset="0"/>
                <a:cs typeface="Arial" panose="020B0604020202020204" pitchFamily="34" charset="0"/>
              </a:rPr>
              <a:t>Descripción</a:t>
            </a:r>
            <a:endParaRPr lang="es-MX"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ángulo 14"/>
          <p:cNvSpPr/>
          <p:nvPr/>
        </p:nvSpPr>
        <p:spPr>
          <a:xfrm>
            <a:off x="98421" y="4389276"/>
            <a:ext cx="6151167" cy="3046988"/>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La barbacoa es uno de los platillos más tradicionales de México y en Hidalgo es un ritual muy sagrado. Específicamente en Mixquiahuala de Juárez . Su gastronomía es famosa por la barbacoa de chivo y carnero, antojitos de maíz y enchiladas.</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La barbacoa es un método de cocción prehispánico que consistía en formar un hoyo en la tierra, calentarlo con brasas de leña y colocar piedras para cocinar a altas temperaturas. Sobre éstas piedras se ponían las carnes que habían de cocerse, envueltas con hojas de plátano o maguey dependiendo de la región. Para finalizar ésta preparación las carnes envueltas con hojas eran enterradas bajo tierra y se dejaban cocinar por largas horas.</a:t>
            </a:r>
          </a:p>
          <a:p>
            <a:pPr algn="just"/>
            <a:r>
              <a:rPr lang="es-MX" sz="1200" dirty="0">
                <a:latin typeface="Arial" panose="020B0604020202020204" pitchFamily="34" charset="0"/>
                <a:cs typeface="Arial" panose="020B0604020202020204" pitchFamily="34" charset="0"/>
              </a:rPr>
              <a:t>En el México Prehispánico se utilizaban aves, venados y pescados para la cocción de éste platillo. La introducción de ganado ovino, bovino y porcino durante el México Colonial integró nuevos ingredientes cárnicos a éste método de cocción originario de la cocina prehispánica.</a:t>
            </a:r>
          </a:p>
          <a:p>
            <a:pPr algn="just"/>
            <a:endParaRPr lang="es-MX" sz="1200" dirty="0">
              <a:latin typeface="Arial" panose="020B0604020202020204" pitchFamily="34" charset="0"/>
              <a:cs typeface="Arial" panose="020B0604020202020204" pitchFamily="34" charset="0"/>
            </a:endParaRPr>
          </a:p>
          <a:p>
            <a:pPr algn="just"/>
            <a:endParaRPr lang="es-MX" sz="1200" dirty="0">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7FE5333F-C457-4683-91A2-8F73D7A0CBD7}"/>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ICNU-MIX1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 y Religioso </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5" name="Rectángulo 4">
            <a:extLst>
              <a:ext uri="{FF2B5EF4-FFF2-40B4-BE49-F238E27FC236}">
                <a16:creationId xmlns:a16="http://schemas.microsoft.com/office/drawing/2014/main" id="{8D75608E-E160-4E85-9007-6A8112D04EE3}"/>
              </a:ext>
            </a:extLst>
          </p:cNvPr>
          <p:cNvSpPr/>
          <p:nvPr/>
        </p:nvSpPr>
        <p:spPr>
          <a:xfrm>
            <a:off x="1879164" y="206516"/>
            <a:ext cx="366977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6" name="Rectángulo 5">
            <a:extLst>
              <a:ext uri="{FF2B5EF4-FFF2-40B4-BE49-F238E27FC236}">
                <a16:creationId xmlns:a16="http://schemas.microsoft.com/office/drawing/2014/main" id="{2E48D083-051D-474C-9974-0ED46092E147}"/>
              </a:ext>
            </a:extLst>
          </p:cNvPr>
          <p:cNvSpPr/>
          <p:nvPr/>
        </p:nvSpPr>
        <p:spPr>
          <a:xfrm>
            <a:off x="2886873" y="639408"/>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dirty="0">
                <a:latin typeface="Arial" panose="020B0604020202020204" pitchFamily="34" charset="0"/>
                <a:cs typeface="Arial" panose="020B0604020202020204" pitchFamily="34" charset="0"/>
              </a:rPr>
              <a:t>INMATERIAL CULTURAL </a:t>
            </a:r>
            <a:endParaRPr kumimoji="0" lang="es-MX" sz="9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1</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pic>
        <p:nvPicPr>
          <p:cNvPr id="4" name="Imagen 3">
            <a:extLst>
              <a:ext uri="{FF2B5EF4-FFF2-40B4-BE49-F238E27FC236}">
                <a16:creationId xmlns:a16="http://schemas.microsoft.com/office/drawing/2014/main" id="{B58B2C5A-7DC5-4AB0-96DB-3BF70DEF9B8E}"/>
              </a:ext>
            </a:extLst>
          </p:cNvPr>
          <p:cNvPicPr>
            <a:picLocks noChangeAspect="1"/>
          </p:cNvPicPr>
          <p:nvPr/>
        </p:nvPicPr>
        <p:blipFill>
          <a:blip r:embed="rId6"/>
          <a:stretch>
            <a:fillRect/>
          </a:stretch>
        </p:blipFill>
        <p:spPr>
          <a:xfrm>
            <a:off x="3917576" y="1663067"/>
            <a:ext cx="2332012" cy="21056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2</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9" name="Rectángulo 8"/>
          <p:cNvSpPr/>
          <p:nvPr/>
        </p:nvSpPr>
        <p:spPr>
          <a:xfrm>
            <a:off x="2824507" y="1460616"/>
            <a:ext cx="1208985" cy="375552"/>
          </a:xfrm>
          <a:prstGeom prst="rect">
            <a:avLst/>
          </a:prstGeom>
        </p:spPr>
        <p:txBody>
          <a:bodyPr wrap="none">
            <a:spAutoFit/>
          </a:bodyPr>
          <a:lstStyle/>
          <a:p>
            <a:pPr algn="just">
              <a:lnSpc>
                <a:spcPct val="150000"/>
              </a:lnSpc>
              <a:spcAft>
                <a:spcPts val="800"/>
              </a:spcAft>
            </a:pPr>
            <a:r>
              <a:rPr lang="es-419" b="1" dirty="0">
                <a:latin typeface="Arial" panose="020B0604020202020204" pitchFamily="34" charset="0"/>
                <a:ea typeface="Calibri" panose="020F0502020204030204" pitchFamily="34" charset="0"/>
                <a:cs typeface="Arial" panose="020B0604020202020204" pitchFamily="34" charset="0"/>
              </a:rPr>
              <a:t>Descripción</a:t>
            </a:r>
            <a:endParaRPr lang="es-MX"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ángulo 14"/>
          <p:cNvSpPr/>
          <p:nvPr/>
        </p:nvSpPr>
        <p:spPr>
          <a:xfrm>
            <a:off x="210819" y="1910937"/>
            <a:ext cx="6151167" cy="3785652"/>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En la actualidad la barbacoa se refiere a la carne cocinada a fuego lento que se distingue por su sabor y consistencia suave. El método de preparación e ingredientes varían dependiendo de la región del país. En el Norte se prepara de res o cabrito, en el Altiplano Central de borrego o chivo y en el Sur de pollo o cerdo al pibil.</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Cabe destacar que a través de la historia de la gastronomía mexicana, la barbacoa ha formado parte fundamental de la herencia culinaria prehispánica. Es por ello que es una de las especialidades culinarias más representativas de la comida típica de Mixquiahuala de Juárez.</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Esta tradición ha perdurado gracias al esfuerzo de personas que siguen preparando y promocionando éste manjar culinario que actualmente se acostumbra los fines de semana. Ejemplo de ellos se puede encontrar la barbacoa en los diferentes restaurantes y negocios de comida que se encuentran en toda la localidad de Mixquiahuala de Juárez, elaboran barbacoa de horno de manera tradicional, en un horno artesanal como los primeros pobladores mesoamericanos.</a:t>
            </a:r>
          </a:p>
          <a:p>
            <a:pPr algn="just"/>
            <a:r>
              <a:rPr lang="es-MX" sz="1200" dirty="0">
                <a:latin typeface="Arial" panose="020B0604020202020204" pitchFamily="34" charset="0"/>
                <a:cs typeface="Arial" panose="020B0604020202020204" pitchFamily="34" charset="0"/>
              </a:rPr>
              <a:t>Descubre el sabor auténtico de éste platillo todos los Sábados y Domingos, y forma parte de la historia gastronómica de Mixquiahuala de Juárez al degustar éste manjar que es frecuentado por los paladares más exigentes.</a:t>
            </a:r>
          </a:p>
          <a:p>
            <a:pPr algn="just"/>
            <a:endParaRPr lang="es-MX" sz="1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5" name="Rectángulo 4">
            <a:extLst>
              <a:ext uri="{FF2B5EF4-FFF2-40B4-BE49-F238E27FC236}">
                <a16:creationId xmlns:a16="http://schemas.microsoft.com/office/drawing/2014/main" id="{8D75608E-E160-4E85-9007-6A8112D04EE3}"/>
              </a:ext>
            </a:extLst>
          </p:cNvPr>
          <p:cNvSpPr/>
          <p:nvPr/>
        </p:nvSpPr>
        <p:spPr>
          <a:xfrm>
            <a:off x="1879164" y="206516"/>
            <a:ext cx="366977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2</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sp>
        <p:nvSpPr>
          <p:cNvPr id="13" name="Rectángulo 12">
            <a:extLst>
              <a:ext uri="{FF2B5EF4-FFF2-40B4-BE49-F238E27FC236}">
                <a16:creationId xmlns:a16="http://schemas.microsoft.com/office/drawing/2014/main" id="{F3055C3C-7908-4CE7-95C0-E4AC0B2DD5B0}"/>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ICNU-MIX1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 y Religioso </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sp>
        <p:nvSpPr>
          <p:cNvPr id="14" name="Rectángulo 13">
            <a:extLst>
              <a:ext uri="{FF2B5EF4-FFF2-40B4-BE49-F238E27FC236}">
                <a16:creationId xmlns:a16="http://schemas.microsoft.com/office/drawing/2014/main" id="{93FC7E97-6B09-441E-AD94-DCE90C909371}"/>
              </a:ext>
            </a:extLst>
          </p:cNvPr>
          <p:cNvSpPr/>
          <p:nvPr/>
        </p:nvSpPr>
        <p:spPr>
          <a:xfrm>
            <a:off x="2886873" y="639408"/>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dirty="0">
                <a:latin typeface="Arial" panose="020B0604020202020204" pitchFamily="34" charset="0"/>
                <a:cs typeface="Arial" panose="020B0604020202020204" pitchFamily="34" charset="0"/>
              </a:rPr>
              <a:t>INMATERIAL CULTURAL </a:t>
            </a:r>
            <a:endParaRPr kumimoji="0" lang="es-MX" sz="9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43472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0" name="Google Shape;160;p19"/>
          <p:cNvSpPr txBox="1">
            <a:spLocks noGrp="1"/>
          </p:cNvSpPr>
          <p:nvPr>
            <p:ph type="sldNum" idx="12"/>
          </p:nvPr>
        </p:nvSpPr>
        <p:spPr>
          <a:xfrm>
            <a:off x="0" y="2643188"/>
            <a:ext cx="446175" cy="548775"/>
          </a:xfrm>
          <a:prstGeom prst="rect">
            <a:avLst/>
          </a:prstGeom>
        </p:spPr>
        <p:txBody>
          <a:bodyPr spcFirstLastPara="1" wrap="square" lIns="68569" tIns="68569" rIns="68569" bIns="68569" anchor="ctr" anchorCtr="0">
            <a:noAutofit/>
          </a:bodyPr>
          <a:lstStyle/>
          <a:p>
            <a:fld id="{00000000-1234-1234-1234-123412341234}" type="slidenum">
              <a:rPr lang="en"/>
              <a:pPr/>
              <a:t>3</a:t>
            </a:fld>
            <a:endParaRPr dirty="0"/>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18" name="Rectángulo 17">
            <a:extLst>
              <a:ext uri="{FF2B5EF4-FFF2-40B4-BE49-F238E27FC236}">
                <a16:creationId xmlns:a16="http://schemas.microsoft.com/office/drawing/2014/main" id="{47447F1D-F676-404F-9D4A-F2F5B9A5DC85}"/>
              </a:ext>
            </a:extLst>
          </p:cNvPr>
          <p:cNvSpPr/>
          <p:nvPr/>
        </p:nvSpPr>
        <p:spPr>
          <a:xfrm>
            <a:off x="304145" y="4065214"/>
            <a:ext cx="6072339" cy="307777"/>
          </a:xfrm>
          <a:prstGeom prst="rect">
            <a:avLst/>
          </a:prstGeom>
        </p:spPr>
        <p:txBody>
          <a:bodyPr wrap="square">
            <a:spAutoFit/>
          </a:bodyPr>
          <a:lstStyle/>
          <a:p>
            <a:pPr algn="just"/>
            <a:endParaRPr lang="es-MX" dirty="0">
              <a:latin typeface="BankGothic Lt BT" panose="020B0607020203060204" pitchFamily="34" charset="0"/>
            </a:endParaRPr>
          </a:p>
        </p:txBody>
      </p:sp>
      <p:sp>
        <p:nvSpPr>
          <p:cNvPr id="9" name="Rectángulo 8"/>
          <p:cNvSpPr/>
          <p:nvPr/>
        </p:nvSpPr>
        <p:spPr>
          <a:xfrm>
            <a:off x="155673" y="3510081"/>
            <a:ext cx="2648482" cy="375552"/>
          </a:xfrm>
          <a:prstGeom prst="rect">
            <a:avLst/>
          </a:prstGeom>
        </p:spPr>
        <p:txBody>
          <a:bodyPr wrap="none">
            <a:spAutoFit/>
          </a:bodyPr>
          <a:lstStyle/>
          <a:p>
            <a:pPr algn="just">
              <a:lnSpc>
                <a:spcPct val="150000"/>
              </a:lnSpc>
              <a:spcAft>
                <a:spcPts val="800"/>
              </a:spcAft>
            </a:pPr>
            <a:r>
              <a:rPr lang="es-MX" b="1" dirty="0">
                <a:latin typeface="Arial" panose="020B0604020202020204" pitchFamily="34" charset="0"/>
                <a:ea typeface="Calibri" panose="020F0502020204030204" pitchFamily="34" charset="0"/>
                <a:cs typeface="Arial" panose="020B0604020202020204" pitchFamily="34" charset="0"/>
              </a:rPr>
              <a:t>Un ritual que exige paciencia</a:t>
            </a:r>
          </a:p>
        </p:txBody>
      </p:sp>
      <p:sp>
        <p:nvSpPr>
          <p:cNvPr id="15" name="Rectángulo 14"/>
          <p:cNvSpPr/>
          <p:nvPr/>
        </p:nvSpPr>
        <p:spPr>
          <a:xfrm>
            <a:off x="137926" y="4028183"/>
            <a:ext cx="6151167" cy="3785652"/>
          </a:xfrm>
          <a:prstGeom prst="rect">
            <a:avLst/>
          </a:prstGeom>
        </p:spPr>
        <p:txBody>
          <a:bodyPr wrap="square">
            <a:spAutoFit/>
          </a:bodyPr>
          <a:lstStyle/>
          <a:p>
            <a:pPr marL="228600" indent="-228600" algn="just">
              <a:buFont typeface="+mj-lt"/>
              <a:buAutoNum type="arabicPeriod"/>
            </a:pPr>
            <a:r>
              <a:rPr lang="es-MX" sz="1200" dirty="0">
                <a:latin typeface="Arial" panose="020B0604020202020204" pitchFamily="34" charset="0"/>
                <a:cs typeface="Arial" panose="020B0604020202020204" pitchFamily="34" charset="0"/>
              </a:rPr>
              <a:t>Lo bueno toma su tiempo. Y preparar barbacoa es un ritual sagrado en Progreso de </a:t>
            </a:r>
            <a:r>
              <a:rPr lang="es-MX" sz="1200" dirty="0" err="1">
                <a:latin typeface="Arial" panose="020B0604020202020204" pitchFamily="34" charset="0"/>
                <a:cs typeface="Arial" panose="020B0604020202020204" pitchFamily="34" charset="0"/>
              </a:rPr>
              <a:t>Obregon</a:t>
            </a:r>
            <a:r>
              <a:rPr lang="es-MX" sz="1200" dirty="0">
                <a:latin typeface="Arial" panose="020B0604020202020204" pitchFamily="34" charset="0"/>
                <a:cs typeface="Arial" panose="020B0604020202020204" pitchFamily="34" charset="0"/>
              </a:rPr>
              <a:t>. ¿Pero en qué consiste?</a:t>
            </a:r>
          </a:p>
          <a:p>
            <a:pPr marL="228600" indent="-228600" algn="just">
              <a:buFont typeface="+mj-lt"/>
              <a:buAutoNum type="arabicPeriod"/>
            </a:pPr>
            <a:endParaRPr lang="es-MX" sz="1200" dirty="0">
              <a:latin typeface="Arial" panose="020B0604020202020204" pitchFamily="34" charset="0"/>
              <a:cs typeface="Arial" panose="020B0604020202020204" pitchFamily="34" charset="0"/>
            </a:endParaRPr>
          </a:p>
          <a:p>
            <a:pPr marL="228600" indent="-228600" algn="just">
              <a:buFont typeface="+mj-lt"/>
              <a:buAutoNum type="arabicPeriod"/>
            </a:pPr>
            <a:r>
              <a:rPr lang="es-MX" sz="1200" dirty="0">
                <a:latin typeface="Arial" panose="020B0604020202020204" pitchFamily="34" charset="0"/>
                <a:cs typeface="Arial" panose="020B0604020202020204" pitchFamily="34" charset="0"/>
              </a:rPr>
              <a:t>Lo primero es elegir chivo o ternero. Debe tener menos de un año y pesar de 30 a 40 kilos. Se le quita la piel y se deja orear a la intemperie durante unas 5 horas. Se corta en pedazos (espaldilla, espinazo, pierna, etc.)</a:t>
            </a:r>
          </a:p>
          <a:p>
            <a:pPr marL="228600" indent="-228600" algn="just">
              <a:buFont typeface="+mj-lt"/>
              <a:buAutoNum type="arabicPeriod"/>
            </a:pPr>
            <a:endParaRPr lang="es-MX" sz="1200" dirty="0">
              <a:latin typeface="Arial" panose="020B0604020202020204" pitchFamily="34" charset="0"/>
              <a:cs typeface="Arial" panose="020B0604020202020204" pitchFamily="34" charset="0"/>
            </a:endParaRPr>
          </a:p>
          <a:p>
            <a:pPr marL="228600" indent="-228600" algn="just">
              <a:buFont typeface="+mj-lt"/>
              <a:buAutoNum type="arabicPeriod"/>
            </a:pPr>
            <a:r>
              <a:rPr lang="es-MX" sz="1200" dirty="0">
                <a:latin typeface="Arial" panose="020B0604020202020204" pitchFamily="34" charset="0"/>
                <a:cs typeface="Arial" panose="020B0604020202020204" pitchFamily="34" charset="0"/>
              </a:rPr>
              <a:t>Luego se hace un hoyo en la tierra. Debe medir un metro de profundidad y 60 centímetros de diámetro. Este hoyo servirá como horno, así que se le colocan piedras de tezontle para conservar bien el calor.</a:t>
            </a:r>
          </a:p>
          <a:p>
            <a:pPr marL="228600" indent="-228600" algn="just">
              <a:buFont typeface="+mj-lt"/>
              <a:buAutoNum type="arabicPeriod"/>
            </a:pPr>
            <a:endParaRPr lang="es-MX" sz="1200" dirty="0">
              <a:latin typeface="Arial" panose="020B0604020202020204" pitchFamily="34" charset="0"/>
              <a:cs typeface="Arial" panose="020B0604020202020204" pitchFamily="34" charset="0"/>
            </a:endParaRPr>
          </a:p>
          <a:p>
            <a:pPr marL="228600" indent="-228600" algn="just">
              <a:buFont typeface="+mj-lt"/>
              <a:buAutoNum type="arabicPeriod"/>
            </a:pPr>
            <a:r>
              <a:rPr lang="es-MX" sz="1200" dirty="0">
                <a:latin typeface="Arial" panose="020B0604020202020204" pitchFamily="34" charset="0"/>
                <a:cs typeface="Arial" panose="020B0604020202020204" pitchFamily="34" charset="0"/>
              </a:rPr>
              <a:t>Se enciende leña en el horno y se deja consumir hasta que las brasas estén al rojo vivo. Esto es un proceso que dura aproximadamente 4 horas.</a:t>
            </a:r>
          </a:p>
          <a:p>
            <a:pPr marL="228600" indent="-228600" algn="just">
              <a:buFont typeface="+mj-lt"/>
              <a:buAutoNum type="arabicPeriod"/>
            </a:pPr>
            <a:endParaRPr lang="es-MX" sz="1200" dirty="0">
              <a:latin typeface="Arial" panose="020B0604020202020204" pitchFamily="34" charset="0"/>
              <a:cs typeface="Arial" panose="020B0604020202020204" pitchFamily="34" charset="0"/>
            </a:endParaRPr>
          </a:p>
          <a:p>
            <a:pPr marL="228600" indent="-228600" algn="just">
              <a:buFont typeface="+mj-lt"/>
              <a:buAutoNum type="arabicPeriod"/>
            </a:pPr>
            <a:r>
              <a:rPr lang="es-MX" sz="1200" dirty="0">
                <a:latin typeface="Arial" panose="020B0604020202020204" pitchFamily="34" charset="0"/>
                <a:cs typeface="Arial" panose="020B0604020202020204" pitchFamily="34" charset="0"/>
              </a:rPr>
              <a:t>Las paredes del horno se recubren con pencas de maguey asadas. En las brasas se pone una olla con vegetales. Aunque en realidad las recetas varían de acuerdo a la familia que lo prepare, los ingredientes más comunes son: garbanzos, arroz, cebolla, chiles y especias. En esta olla caerán, además, todos los jugos de la carne que darán origen al famoso consomé de barbacoa.</a:t>
            </a:r>
          </a:p>
          <a:p>
            <a:pPr algn="just"/>
            <a:endParaRPr lang="es-MX" sz="1200" dirty="0">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5" name="Rectángulo 4">
            <a:extLst>
              <a:ext uri="{FF2B5EF4-FFF2-40B4-BE49-F238E27FC236}">
                <a16:creationId xmlns:a16="http://schemas.microsoft.com/office/drawing/2014/main" id="{8D75608E-E160-4E85-9007-6A8112D04EE3}"/>
              </a:ext>
            </a:extLst>
          </p:cNvPr>
          <p:cNvSpPr/>
          <p:nvPr/>
        </p:nvSpPr>
        <p:spPr>
          <a:xfrm>
            <a:off x="1879164" y="206516"/>
            <a:ext cx="3669777" cy="36933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9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3</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sp>
        <p:nvSpPr>
          <p:cNvPr id="22" name="Rectángulo 21">
            <a:extLst>
              <a:ext uri="{FF2B5EF4-FFF2-40B4-BE49-F238E27FC236}">
                <a16:creationId xmlns:a16="http://schemas.microsoft.com/office/drawing/2014/main" id="{369A3FB3-FFF6-4307-A506-785ED31251F1}"/>
              </a:ext>
            </a:extLst>
          </p:cNvPr>
          <p:cNvSpPr/>
          <p:nvPr/>
        </p:nvSpPr>
        <p:spPr>
          <a:xfrm>
            <a:off x="155673" y="1626826"/>
            <a:ext cx="3616493" cy="1200329"/>
          </a:xfrm>
          <a:prstGeom prst="rect">
            <a:avLst/>
          </a:prstGeom>
        </p:spPr>
        <p:txBody>
          <a:bodyPr wrap="square">
            <a:spAutoFit/>
          </a:bodyPr>
          <a:lstStyle/>
          <a:p>
            <a:r>
              <a:rPr lang="es-MX" sz="1200" b="1" dirty="0">
                <a:solidFill>
                  <a:schemeClr val="tx1"/>
                </a:solidFill>
                <a:latin typeface="Arial" panose="020B0604020202020204" pitchFamily="34" charset="0"/>
                <a:cs typeface="Arial" panose="020B0604020202020204" pitchFamily="34" charset="0"/>
              </a:rPr>
              <a:t>Lugar: C</a:t>
            </a:r>
            <a:r>
              <a:rPr lang="es-MX" sz="1200" dirty="0">
                <a:solidFill>
                  <a:schemeClr val="tx1"/>
                </a:solidFill>
                <a:latin typeface="Arial" panose="020B0604020202020204" pitchFamily="34" charset="0"/>
                <a:cs typeface="Arial" panose="020B0604020202020204" pitchFamily="34" charset="0"/>
              </a:rPr>
              <a:t>entro de Mixquiahuala de Juárez </a:t>
            </a:r>
          </a:p>
          <a:p>
            <a:r>
              <a:rPr lang="es-MX" sz="1200" b="1" dirty="0">
                <a:solidFill>
                  <a:schemeClr val="tx1"/>
                </a:solidFill>
                <a:latin typeface="Arial" panose="020B0604020202020204" pitchFamily="34" charset="0"/>
                <a:cs typeface="Arial" panose="020B0604020202020204" pitchFamily="34" charset="0"/>
              </a:rPr>
              <a:t>Ubicación: </a:t>
            </a:r>
            <a:r>
              <a:rPr lang="es-MX" sz="1200" dirty="0">
                <a:solidFill>
                  <a:schemeClr val="tx1"/>
                </a:solidFill>
                <a:latin typeface="Arial" panose="020B0604020202020204" pitchFamily="34" charset="0"/>
                <a:cs typeface="Arial" panose="020B0604020202020204" pitchFamily="34" charset="0"/>
              </a:rPr>
              <a:t>Municipio de Mixquiahuala de Juárez en el estado de Hidalgo</a:t>
            </a:r>
          </a:p>
          <a:p>
            <a:endParaRPr lang="es-MX" sz="1200" dirty="0">
              <a:solidFill>
                <a:schemeClr val="tx1"/>
              </a:solidFill>
              <a:latin typeface="Arial" panose="020B0604020202020204" pitchFamily="34" charset="0"/>
              <a:cs typeface="Arial" panose="020B0604020202020204" pitchFamily="34" charset="0"/>
            </a:endParaRPr>
          </a:p>
          <a:p>
            <a:endParaRPr lang="es-MX" sz="1200" dirty="0">
              <a:solidFill>
                <a:schemeClr val="tx1"/>
              </a:solidFill>
              <a:latin typeface="Arial" panose="020B0604020202020204" pitchFamily="34" charset="0"/>
              <a:cs typeface="Arial" panose="020B0604020202020204" pitchFamily="34" charset="0"/>
            </a:endParaRPr>
          </a:p>
          <a:p>
            <a:r>
              <a:rPr lang="es-MX" sz="1200" b="1" dirty="0">
                <a:solidFill>
                  <a:schemeClr val="tx1"/>
                </a:solidFill>
                <a:latin typeface="Arial" panose="020B0604020202020204" pitchFamily="34" charset="0"/>
                <a:cs typeface="Arial" panose="020B0604020202020204" pitchFamily="34" charset="0"/>
              </a:rPr>
              <a:t>Coordenadas: </a:t>
            </a:r>
            <a:r>
              <a:rPr lang="es-MX" sz="1200" dirty="0">
                <a:solidFill>
                  <a:schemeClr val="tx1"/>
                </a:solidFill>
                <a:latin typeface="Arial" panose="020B0604020202020204" pitchFamily="34" charset="0"/>
                <a:cs typeface="Arial" panose="020B0604020202020204" pitchFamily="34" charset="0"/>
              </a:rPr>
              <a:t>20°13′47″ N, 99°12′52″ W</a:t>
            </a:r>
          </a:p>
        </p:txBody>
      </p:sp>
      <p:pic>
        <p:nvPicPr>
          <p:cNvPr id="23" name="Imagen 22">
            <a:extLst>
              <a:ext uri="{FF2B5EF4-FFF2-40B4-BE49-F238E27FC236}">
                <a16:creationId xmlns:a16="http://schemas.microsoft.com/office/drawing/2014/main" id="{F1681F3F-3054-4FD7-A07F-5F7602BDF46F}"/>
              </a:ext>
            </a:extLst>
          </p:cNvPr>
          <p:cNvPicPr>
            <a:picLocks noChangeAspect="1"/>
          </p:cNvPicPr>
          <p:nvPr/>
        </p:nvPicPr>
        <p:blipFill rotWithShape="1">
          <a:blip r:embed="rId6"/>
          <a:srcRect t="19619" b="10772"/>
          <a:stretch/>
        </p:blipFill>
        <p:spPr>
          <a:xfrm>
            <a:off x="4281917" y="1482213"/>
            <a:ext cx="2080069" cy="2567383"/>
          </a:xfrm>
          <a:prstGeom prst="rect">
            <a:avLst/>
          </a:prstGeom>
        </p:spPr>
      </p:pic>
      <p:sp>
        <p:nvSpPr>
          <p:cNvPr id="16" name="Rectángulo 15">
            <a:extLst>
              <a:ext uri="{FF2B5EF4-FFF2-40B4-BE49-F238E27FC236}">
                <a16:creationId xmlns:a16="http://schemas.microsoft.com/office/drawing/2014/main" id="{2004FF65-4FF8-4D9E-968E-72F12AFE4A24}"/>
              </a:ext>
            </a:extLst>
          </p:cNvPr>
          <p:cNvSpPr/>
          <p:nvPr/>
        </p:nvSpPr>
        <p:spPr>
          <a:xfrm>
            <a:off x="2642868" y="1180705"/>
            <a:ext cx="1274708" cy="307777"/>
          </a:xfrm>
          <a:prstGeom prst="rect">
            <a:avLst/>
          </a:prstGeom>
          <a:ln>
            <a:noFill/>
          </a:ln>
        </p:spPr>
        <p:txBody>
          <a:bodyPr wrap="none">
            <a:spAutoFit/>
          </a:bodyPr>
          <a:lstStyle/>
          <a:p>
            <a:r>
              <a:rPr lang="es-MX" b="1" dirty="0">
                <a:solidFill>
                  <a:srgbClr val="CC6600"/>
                </a:solidFill>
                <a:latin typeface="Arial" panose="020B0604020202020204" pitchFamily="34" charset="0"/>
                <a:cs typeface="Arial" panose="020B0604020202020204" pitchFamily="34" charset="0"/>
              </a:rPr>
              <a:t>BARBACOA</a:t>
            </a:r>
          </a:p>
        </p:txBody>
      </p:sp>
      <p:sp>
        <p:nvSpPr>
          <p:cNvPr id="20" name="Rectángulo 19">
            <a:extLst>
              <a:ext uri="{FF2B5EF4-FFF2-40B4-BE49-F238E27FC236}">
                <a16:creationId xmlns:a16="http://schemas.microsoft.com/office/drawing/2014/main" id="{5284EE52-6304-4DBD-A8A1-F1D47E34BF8F}"/>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ICNU-MIX1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 y Religioso </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sp>
        <p:nvSpPr>
          <p:cNvPr id="24" name="Rectángulo 23">
            <a:extLst>
              <a:ext uri="{FF2B5EF4-FFF2-40B4-BE49-F238E27FC236}">
                <a16:creationId xmlns:a16="http://schemas.microsoft.com/office/drawing/2014/main" id="{0F884C14-484A-4D5E-BDF4-E14D4111CE8F}"/>
              </a:ext>
            </a:extLst>
          </p:cNvPr>
          <p:cNvSpPr/>
          <p:nvPr/>
        </p:nvSpPr>
        <p:spPr>
          <a:xfrm>
            <a:off x="2886873" y="639408"/>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dirty="0">
                <a:latin typeface="Arial" panose="020B0604020202020204" pitchFamily="34" charset="0"/>
                <a:cs typeface="Arial" panose="020B0604020202020204" pitchFamily="34" charset="0"/>
              </a:rPr>
              <a:t>INMATERIAL CULTURAL </a:t>
            </a:r>
            <a:endParaRPr kumimoji="0" lang="es-MX" sz="9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18900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Rectángulo 2">
            <a:extLst>
              <a:ext uri="{FF2B5EF4-FFF2-40B4-BE49-F238E27FC236}">
                <a16:creationId xmlns:a16="http://schemas.microsoft.com/office/drawing/2014/main" id="{4E0129A3-3D59-443F-89CE-27FBF80FD878}"/>
              </a:ext>
            </a:extLst>
          </p:cNvPr>
          <p:cNvSpPr/>
          <p:nvPr/>
        </p:nvSpPr>
        <p:spPr>
          <a:xfrm flipV="1">
            <a:off x="434872" y="1085262"/>
            <a:ext cx="6149103" cy="457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4CCAB90C-5234-43C0-8BA2-6226B8D9698D}"/>
              </a:ext>
            </a:extLst>
          </p:cNvPr>
          <p:cNvPicPr>
            <a:picLocks noChangeAspect="1"/>
          </p:cNvPicPr>
          <p:nvPr/>
        </p:nvPicPr>
        <p:blipFill rotWithShape="1">
          <a:blip r:embed="rId3">
            <a:extLst>
              <a:ext uri="{28A0092B-C50C-407E-A947-70E740481C1C}">
                <a14:useLocalDpi xmlns:a14="http://schemas.microsoft.com/office/drawing/2010/main" val="0"/>
              </a:ext>
            </a:extLst>
          </a:blip>
          <a:srcRect t="29397" r="18234" b="5061"/>
          <a:stretch/>
        </p:blipFill>
        <p:spPr>
          <a:xfrm>
            <a:off x="729381" y="170788"/>
            <a:ext cx="1187004" cy="395419"/>
          </a:xfrm>
          <a:prstGeom prst="rect">
            <a:avLst/>
          </a:prstGeom>
        </p:spPr>
      </p:pic>
      <p:sp>
        <p:nvSpPr>
          <p:cNvPr id="18" name="Rectángulo 17">
            <a:extLst>
              <a:ext uri="{FF2B5EF4-FFF2-40B4-BE49-F238E27FC236}">
                <a16:creationId xmlns:a16="http://schemas.microsoft.com/office/drawing/2014/main" id="{47447F1D-F676-404F-9D4A-F2F5B9A5DC85}"/>
              </a:ext>
            </a:extLst>
          </p:cNvPr>
          <p:cNvSpPr/>
          <p:nvPr/>
        </p:nvSpPr>
        <p:spPr>
          <a:xfrm>
            <a:off x="304145" y="4065214"/>
            <a:ext cx="6072339" cy="307777"/>
          </a:xfrm>
          <a:prstGeom prst="rect">
            <a:avLst/>
          </a:prstGeom>
        </p:spPr>
        <p:txBody>
          <a:bodyPr wrap="square">
            <a:spAutoFit/>
          </a:bodyPr>
          <a:lstStyle/>
          <a:p>
            <a:pPr algn="just"/>
            <a:endParaRPr lang="es-MX" dirty="0">
              <a:latin typeface="BankGothic Lt BT" panose="020B0607020203060204" pitchFamily="34" charset="0"/>
            </a:endParaRPr>
          </a:p>
        </p:txBody>
      </p:sp>
      <p:sp>
        <p:nvSpPr>
          <p:cNvPr id="15" name="Rectángulo 14"/>
          <p:cNvSpPr/>
          <p:nvPr/>
        </p:nvSpPr>
        <p:spPr>
          <a:xfrm>
            <a:off x="137926" y="1321214"/>
            <a:ext cx="6151167" cy="3231654"/>
          </a:xfrm>
          <a:prstGeom prst="rect">
            <a:avLst/>
          </a:prstGeom>
        </p:spPr>
        <p:txBody>
          <a:bodyPr wrap="square">
            <a:spAutoFit/>
          </a:bodyPr>
          <a:lstStyle/>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6. Se coloca una rejilla encima de la olla. Después se envuelven las piezas de carne de borrego en las pencas. Nada debe desperdiciarse y toda la carne se aprovecha.</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7. Los trozos de carne se cubren con más pencas de maguey y se tapa el horno con las mismas, un plástico y una capa de tierra. No debe quedar ningún hueco para que no se escape el calor ni el vapor.</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8. Se deja cocer a fuego lento durante toda la noche (8 horas aproximadamente).</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9. A la mañana siguiente, el ritual continúa. Las familias se reúnen a desayunar alrededor del horno. Un invitado es el encargado de destapar el hoyo y tomar el primer trozo de carne. Ésta debe quedar muy suavecita. Y por eso se saca con cuidado pues podría deshacerse.</a:t>
            </a:r>
          </a:p>
          <a:p>
            <a:pPr algn="just"/>
            <a:endParaRPr lang="es-MX" sz="1200" dirty="0">
              <a:latin typeface="Arial" panose="020B0604020202020204" pitchFamily="34" charset="0"/>
              <a:cs typeface="Arial" panose="020B0604020202020204" pitchFamily="34" charset="0"/>
            </a:endParaRPr>
          </a:p>
          <a:p>
            <a:pPr algn="just"/>
            <a:r>
              <a:rPr lang="es-MX" sz="1200" dirty="0">
                <a:latin typeface="Arial" panose="020B0604020202020204" pitchFamily="34" charset="0"/>
                <a:cs typeface="Arial" panose="020B0604020202020204" pitchFamily="34" charset="0"/>
              </a:rPr>
              <a:t>10. Se retira toda la carne y se descubre la olla con el exquisito consomé de barbacoa en su interior. Listo para servirse con un poco de cilantro y cebolla.</a:t>
            </a:r>
          </a:p>
        </p:txBody>
      </p:sp>
      <p:pic>
        <p:nvPicPr>
          <p:cNvPr id="2" name="Imagen 1">
            <a:extLst>
              <a:ext uri="{FF2B5EF4-FFF2-40B4-BE49-F238E27FC236}">
                <a16:creationId xmlns:a16="http://schemas.microsoft.com/office/drawing/2014/main" id="{2B5CED08-EE10-441F-AA13-D7956BCD5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631" y="184817"/>
            <a:ext cx="628366" cy="677457"/>
          </a:xfrm>
          <a:prstGeom prst="rect">
            <a:avLst/>
          </a:prstGeom>
        </p:spPr>
      </p:pic>
      <p:sp>
        <p:nvSpPr>
          <p:cNvPr id="5" name="Rectángulo 4">
            <a:extLst>
              <a:ext uri="{FF2B5EF4-FFF2-40B4-BE49-F238E27FC236}">
                <a16:creationId xmlns:a16="http://schemas.microsoft.com/office/drawing/2014/main" id="{8D75608E-E160-4E85-9007-6A8112D04EE3}"/>
              </a:ext>
            </a:extLst>
          </p:cNvPr>
          <p:cNvSpPr/>
          <p:nvPr/>
        </p:nvSpPr>
        <p:spPr>
          <a:xfrm>
            <a:off x="1879164" y="206516"/>
            <a:ext cx="3669777"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CENTRO DE INFORMACIÓN CULTURAL Y NATURAL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DEL VALLE DE MEZQUITAL</a:t>
            </a:r>
          </a:p>
        </p:txBody>
      </p:sp>
      <p:sp>
        <p:nvSpPr>
          <p:cNvPr id="7" name="Rectángulo 6">
            <a:extLst>
              <a:ext uri="{FF2B5EF4-FFF2-40B4-BE49-F238E27FC236}">
                <a16:creationId xmlns:a16="http://schemas.microsoft.com/office/drawing/2014/main" id="{E40DE4BA-E050-4A6E-B178-873A248C01B3}"/>
              </a:ext>
            </a:extLst>
          </p:cNvPr>
          <p:cNvSpPr/>
          <p:nvPr/>
        </p:nvSpPr>
        <p:spPr>
          <a:xfrm>
            <a:off x="5915202" y="829880"/>
            <a:ext cx="668773" cy="246221"/>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000" b="1" dirty="0">
                <a:latin typeface="BankGothic Lt BT" panose="020B0607020203060204" pitchFamily="34" charset="0"/>
              </a:rPr>
              <a:t>PÁG. 4</a:t>
            </a:r>
            <a:endParaRPr lang="es-MX" sz="1000" dirty="0"/>
          </a:p>
        </p:txBody>
      </p:sp>
      <p:pic>
        <p:nvPicPr>
          <p:cNvPr id="8" name="Imagen 7">
            <a:extLst>
              <a:ext uri="{FF2B5EF4-FFF2-40B4-BE49-F238E27FC236}">
                <a16:creationId xmlns:a16="http://schemas.microsoft.com/office/drawing/2014/main" id="{97BC4DA9-7998-4B61-85DB-40DF1BBACDCF}"/>
              </a:ext>
            </a:extLst>
          </p:cNvPr>
          <p:cNvPicPr>
            <a:picLocks noChangeAspect="1"/>
          </p:cNvPicPr>
          <p:nvPr/>
        </p:nvPicPr>
        <p:blipFill>
          <a:blip r:embed="rId5"/>
          <a:stretch>
            <a:fillRect/>
          </a:stretch>
        </p:blipFill>
        <p:spPr>
          <a:xfrm>
            <a:off x="6139997" y="311950"/>
            <a:ext cx="443978" cy="364201"/>
          </a:xfrm>
          <a:prstGeom prst="rect">
            <a:avLst/>
          </a:prstGeom>
        </p:spPr>
      </p:pic>
      <p:sp>
        <p:nvSpPr>
          <p:cNvPr id="12" name="Rectángulo 11">
            <a:extLst>
              <a:ext uri="{FF2B5EF4-FFF2-40B4-BE49-F238E27FC236}">
                <a16:creationId xmlns:a16="http://schemas.microsoft.com/office/drawing/2014/main" id="{44CD500F-0292-4CE9-8CEF-C53CB2B0B868}"/>
              </a:ext>
            </a:extLst>
          </p:cNvPr>
          <p:cNvSpPr/>
          <p:nvPr/>
        </p:nvSpPr>
        <p:spPr>
          <a:xfrm>
            <a:off x="729381" y="540551"/>
            <a:ext cx="4968259" cy="707886"/>
          </a:xfrm>
          <a:prstGeom prst="rect">
            <a:avLst/>
          </a:prstGeom>
        </p:spPr>
        <p:txBody>
          <a:bodyPr wrap="square">
            <a:spAutoFit/>
          </a:bodyPr>
          <a:lstStyle/>
          <a:p>
            <a:r>
              <a:rPr lang="es-MX" sz="1000" b="1" dirty="0">
                <a:latin typeface="Arial" panose="020B0604020202020204" pitchFamily="34" charset="0"/>
                <a:cs typeface="Arial" panose="020B0604020202020204" pitchFamily="34" charset="0"/>
              </a:rPr>
              <a:t>CLAVE: </a:t>
            </a:r>
            <a:r>
              <a:rPr lang="es-MX" sz="1000" dirty="0">
                <a:latin typeface="Arial" panose="020B0604020202020204" pitchFamily="34" charset="0"/>
                <a:cs typeface="Arial" panose="020B0604020202020204" pitchFamily="34" charset="0"/>
              </a:rPr>
              <a:t>ICNU-MIX1</a:t>
            </a:r>
          </a:p>
          <a:p>
            <a:r>
              <a:rPr lang="es-MX" sz="1000" b="1" dirty="0">
                <a:latin typeface="Arial" panose="020B0604020202020204" pitchFamily="34" charset="0"/>
                <a:cs typeface="Arial" panose="020B0604020202020204" pitchFamily="34" charset="0"/>
              </a:rPr>
              <a:t>CATEGORÍA: </a:t>
            </a:r>
            <a:r>
              <a:rPr lang="es-MX" sz="1000" dirty="0">
                <a:latin typeface="Arial" panose="020B0604020202020204" pitchFamily="34" charset="0"/>
                <a:cs typeface="Arial" panose="020B0604020202020204" pitchFamily="34" charset="0"/>
              </a:rPr>
              <a:t>Cultural y Religioso </a:t>
            </a:r>
          </a:p>
          <a:p>
            <a:r>
              <a:rPr lang="es-MX" sz="1000" b="1" dirty="0">
                <a:latin typeface="Arial" panose="020B0604020202020204" pitchFamily="34" charset="0"/>
                <a:cs typeface="Arial" panose="020B0604020202020204" pitchFamily="34" charset="0"/>
              </a:rPr>
              <a:t>SUBCATEGORÍA:  </a:t>
            </a:r>
            <a:r>
              <a:rPr lang="es-MX" sz="1000" dirty="0">
                <a:latin typeface="Arial" panose="020B0604020202020204" pitchFamily="34" charset="0"/>
                <a:cs typeface="Arial" panose="020B0604020202020204" pitchFamily="34" charset="0"/>
              </a:rPr>
              <a:t>Usos sociales</a:t>
            </a:r>
          </a:p>
          <a:p>
            <a:r>
              <a:rPr lang="es-MX" sz="1000" b="1" dirty="0">
                <a:latin typeface="Arial" panose="020B0604020202020204" pitchFamily="34" charset="0"/>
                <a:cs typeface="Arial" panose="020B0604020202020204" pitchFamily="34" charset="0"/>
              </a:rPr>
              <a:t>   </a:t>
            </a:r>
            <a:r>
              <a:rPr lang="es-MX" sz="1000" dirty="0">
                <a:latin typeface="Arial" panose="020B0604020202020204" pitchFamily="34" charset="0"/>
                <a:cs typeface="Arial" panose="020B0604020202020204" pitchFamily="34" charset="0"/>
              </a:rPr>
              <a:t> </a:t>
            </a:r>
          </a:p>
        </p:txBody>
      </p:sp>
      <p:sp>
        <p:nvSpPr>
          <p:cNvPr id="13" name="Rectángulo 12">
            <a:extLst>
              <a:ext uri="{FF2B5EF4-FFF2-40B4-BE49-F238E27FC236}">
                <a16:creationId xmlns:a16="http://schemas.microsoft.com/office/drawing/2014/main" id="{B490EF75-AD3A-4D44-AD91-4DA579AD6F8A}"/>
              </a:ext>
            </a:extLst>
          </p:cNvPr>
          <p:cNvSpPr/>
          <p:nvPr/>
        </p:nvSpPr>
        <p:spPr>
          <a:xfrm>
            <a:off x="2886873" y="639408"/>
            <a:ext cx="1550424" cy="230832"/>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900" dirty="0">
                <a:latin typeface="Arial" panose="020B0604020202020204" pitchFamily="34" charset="0"/>
                <a:cs typeface="Arial" panose="020B0604020202020204" pitchFamily="34" charset="0"/>
              </a:rPr>
              <a:t>INMATERIAL CULTURAL </a:t>
            </a:r>
            <a:endParaRPr kumimoji="0" lang="es-MX" sz="9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86459427"/>
      </p:ext>
    </p:extLst>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975</Words>
  <Application>Microsoft Office PowerPoint</Application>
  <PresentationFormat>Carta (216 x 279 mm)</PresentationFormat>
  <Paragraphs>80</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Dosis</vt:lpstr>
      <vt:lpstr>Roboto</vt:lpstr>
      <vt:lpstr>BankGothic Lt BT</vt:lpstr>
      <vt:lpstr>William template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leonel martin</cp:lastModifiedBy>
  <cp:revision>106</cp:revision>
  <dcterms:modified xsi:type="dcterms:W3CDTF">2021-12-15T05:55:27Z</dcterms:modified>
</cp:coreProperties>
</file>