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
  </p:notesMasterIdLst>
  <p:sldIdLst>
    <p:sldId id="264" r:id="rId2"/>
  </p:sldIdLst>
  <p:sldSz cx="6858000" cy="9144000" type="letter"/>
  <p:notesSz cx="6858000" cy="9144000"/>
  <p:embeddedFontLst>
    <p:embeddedFont>
      <p:font typeface="BankGothic Lt BT" panose="020B0607020203060204" pitchFamily="34" charset="0"/>
      <p:regular r:id="rId4"/>
    </p:embeddedFont>
    <p:embeddedFont>
      <p:font typeface="Dosis" pitchFamily="2" charset="0"/>
      <p:regular r:id="rId5"/>
      <p:bold r:id="rId6"/>
    </p:embeddedFont>
    <p:embeddedFont>
      <p:font typeface="Roboto" panose="02000000000000000000" pitchFamily="2"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161B52-FC83-446E-9DF1-A99643A550C8}">
  <a:tblStyle styleId="{43161B52-FC83-446E-9DF1-A99643A550C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4660"/>
  </p:normalViewPr>
  <p:slideViewPr>
    <p:cSldViewPr snapToGrid="0">
      <p:cViewPr>
        <p:scale>
          <a:sx n="130" d="100"/>
          <a:sy n="130" d="100"/>
        </p:scale>
        <p:origin x="6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ed75ccf_0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6056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11"/>
          <p:cNvSpPr/>
          <p:nvPr/>
        </p:nvSpPr>
        <p:spPr>
          <a:xfrm>
            <a:off x="-41306" y="-67733"/>
            <a:ext cx="2484469" cy="9270489"/>
          </a:xfrm>
          <a:custGeom>
            <a:avLst/>
            <a:gdLst/>
            <a:ahLst/>
            <a:cxnLst/>
            <a:rect l="l" t="t" r="r" b="b"/>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91" name="Google Shape;91;p11"/>
          <p:cNvSpPr/>
          <p:nvPr/>
        </p:nvSpPr>
        <p:spPr>
          <a:xfrm flipH="1">
            <a:off x="-677653" y="-31219"/>
            <a:ext cx="1319400" cy="1331733"/>
          </a:xfrm>
          <a:prstGeom prst="parallelogram">
            <a:avLst>
              <a:gd name="adj" fmla="val 51542"/>
            </a:avLst>
          </a:prstGeom>
          <a:solidFill>
            <a:srgbClr val="22222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2" name="Google Shape;92;p11"/>
          <p:cNvSpPr/>
          <p:nvPr/>
        </p:nvSpPr>
        <p:spPr>
          <a:xfrm flipH="1">
            <a:off x="354101" y="-16933"/>
            <a:ext cx="388800" cy="1331733"/>
          </a:xfrm>
          <a:prstGeom prst="parallelogram">
            <a:avLst>
              <a:gd name="adj" fmla="val 75009"/>
            </a:avLst>
          </a:prstGeom>
          <a:solidFill>
            <a:srgbClr val="FF8700"/>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3" name="Google Shape;93;p11"/>
          <p:cNvSpPr/>
          <p:nvPr/>
        </p:nvSpPr>
        <p:spPr>
          <a:xfrm flipH="1">
            <a:off x="742781" y="8757067"/>
            <a:ext cx="6277275" cy="405333"/>
          </a:xfrm>
          <a:prstGeom prst="parallelogram">
            <a:avLst>
              <a:gd name="adj" fmla="val 51542"/>
            </a:avLst>
          </a:prstGeom>
          <a:solidFill>
            <a:srgbClr val="FF8700"/>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4" name="Google Shape;94;p11"/>
          <p:cNvSpPr txBox="1">
            <a:spLocks noGrp="1"/>
          </p:cNvSpPr>
          <p:nvPr>
            <p:ph type="sldNum" idx="12"/>
          </p:nvPr>
        </p:nvSpPr>
        <p:spPr>
          <a:xfrm>
            <a:off x="0" y="0"/>
            <a:ext cx="446175" cy="130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8675" y="490800"/>
            <a:ext cx="5043375" cy="1331733"/>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1pPr>
            <a:lvl2pPr lvl="1">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2pPr>
            <a:lvl3pPr lvl="2">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3pPr>
            <a:lvl4pPr lvl="3">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4pPr>
            <a:lvl5pPr lvl="4">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5pPr>
            <a:lvl6pPr lvl="5">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6pPr>
            <a:lvl7pPr lvl="6">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7pPr>
            <a:lvl8pPr lvl="7">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8pPr>
            <a:lvl9pPr lvl="8">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828675" y="2133600"/>
            <a:ext cx="5686425" cy="6623467"/>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FF8700"/>
              </a:buClr>
              <a:buSzPts val="3000"/>
              <a:buFont typeface="Roboto"/>
              <a:buChar char="▸"/>
              <a:defRPr sz="3000">
                <a:solidFill>
                  <a:srgbClr val="222222"/>
                </a:solidFill>
                <a:latin typeface="Roboto"/>
                <a:ea typeface="Roboto"/>
                <a:cs typeface="Roboto"/>
                <a:sym typeface="Roboto"/>
              </a:defRPr>
            </a:lvl1pPr>
            <a:lvl2pPr marL="914400" lvl="1" indent="-381000">
              <a:spcBef>
                <a:spcPts val="0"/>
              </a:spcBef>
              <a:spcAft>
                <a:spcPts val="0"/>
              </a:spcAft>
              <a:buClr>
                <a:srgbClr val="FF8700"/>
              </a:buClr>
              <a:buSzPts val="2400"/>
              <a:buFont typeface="Roboto"/>
              <a:buChar char="▹"/>
              <a:defRPr sz="2400">
                <a:solidFill>
                  <a:srgbClr val="222222"/>
                </a:solidFill>
                <a:latin typeface="Roboto"/>
                <a:ea typeface="Roboto"/>
                <a:cs typeface="Roboto"/>
                <a:sym typeface="Roboto"/>
              </a:defRPr>
            </a:lvl2pPr>
            <a:lvl3pPr marL="1371600" lvl="2" indent="-381000">
              <a:spcBef>
                <a:spcPts val="0"/>
              </a:spcBef>
              <a:spcAft>
                <a:spcPts val="0"/>
              </a:spcAft>
              <a:buClr>
                <a:srgbClr val="FF8700"/>
              </a:buClr>
              <a:buSzPts val="2400"/>
              <a:buFont typeface="Roboto"/>
              <a:buChar char="▹"/>
              <a:defRPr sz="2400">
                <a:solidFill>
                  <a:srgbClr val="222222"/>
                </a:solidFill>
                <a:latin typeface="Roboto"/>
                <a:ea typeface="Roboto"/>
                <a:cs typeface="Roboto"/>
                <a:sym typeface="Roboto"/>
              </a:defRPr>
            </a:lvl3pPr>
            <a:lvl4pPr marL="1828800" lvl="3"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4pPr>
            <a:lvl5pPr marL="2286000" lvl="4"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5pPr>
            <a:lvl6pPr marL="2743200" lvl="5"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6pPr>
            <a:lvl7pPr marL="3200400" lvl="6"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7pPr>
            <a:lvl8pPr marL="3657600" lvl="7"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8pPr>
            <a:lvl9pPr marL="4114800" lvl="8"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0" y="0"/>
            <a:ext cx="446175" cy="1300800"/>
          </a:xfrm>
          <a:prstGeom prst="rect">
            <a:avLst/>
          </a:prstGeom>
          <a:noFill/>
          <a:ln>
            <a:noFill/>
          </a:ln>
        </p:spPr>
        <p:txBody>
          <a:bodyPr spcFirstLastPara="1" wrap="square" lIns="91425" tIns="91425" rIns="91425" bIns="91425" anchor="ctr" anchorCtr="0">
            <a:noAutofit/>
          </a:bodyPr>
          <a:lstStyle>
            <a:lvl1pPr lvl="0" algn="ctr">
              <a:buNone/>
              <a:defRPr sz="975" b="1">
                <a:solidFill>
                  <a:srgbClr val="FFFFFF"/>
                </a:solidFill>
                <a:latin typeface="Roboto"/>
                <a:ea typeface="Roboto"/>
                <a:cs typeface="Roboto"/>
                <a:sym typeface="Roboto"/>
              </a:defRPr>
            </a:lvl1pPr>
            <a:lvl2pPr lvl="1" algn="ctr">
              <a:buNone/>
              <a:defRPr sz="975" b="1">
                <a:solidFill>
                  <a:srgbClr val="FFFFFF"/>
                </a:solidFill>
                <a:latin typeface="Roboto"/>
                <a:ea typeface="Roboto"/>
                <a:cs typeface="Roboto"/>
                <a:sym typeface="Roboto"/>
              </a:defRPr>
            </a:lvl2pPr>
            <a:lvl3pPr lvl="2" algn="ctr">
              <a:buNone/>
              <a:defRPr sz="975" b="1">
                <a:solidFill>
                  <a:srgbClr val="FFFFFF"/>
                </a:solidFill>
                <a:latin typeface="Roboto"/>
                <a:ea typeface="Roboto"/>
                <a:cs typeface="Roboto"/>
                <a:sym typeface="Roboto"/>
              </a:defRPr>
            </a:lvl3pPr>
            <a:lvl4pPr lvl="3" algn="ctr">
              <a:buNone/>
              <a:defRPr sz="975" b="1">
                <a:solidFill>
                  <a:srgbClr val="FFFFFF"/>
                </a:solidFill>
                <a:latin typeface="Roboto"/>
                <a:ea typeface="Roboto"/>
                <a:cs typeface="Roboto"/>
                <a:sym typeface="Roboto"/>
              </a:defRPr>
            </a:lvl4pPr>
            <a:lvl5pPr lvl="4" algn="ctr">
              <a:buNone/>
              <a:defRPr sz="975" b="1">
                <a:solidFill>
                  <a:srgbClr val="FFFFFF"/>
                </a:solidFill>
                <a:latin typeface="Roboto"/>
                <a:ea typeface="Roboto"/>
                <a:cs typeface="Roboto"/>
                <a:sym typeface="Roboto"/>
              </a:defRPr>
            </a:lvl5pPr>
            <a:lvl6pPr lvl="5" algn="ctr">
              <a:buNone/>
              <a:defRPr sz="975" b="1">
                <a:solidFill>
                  <a:srgbClr val="FFFFFF"/>
                </a:solidFill>
                <a:latin typeface="Roboto"/>
                <a:ea typeface="Roboto"/>
                <a:cs typeface="Roboto"/>
                <a:sym typeface="Roboto"/>
              </a:defRPr>
            </a:lvl6pPr>
            <a:lvl7pPr lvl="6" algn="ctr">
              <a:buNone/>
              <a:defRPr sz="975" b="1">
                <a:solidFill>
                  <a:srgbClr val="FFFFFF"/>
                </a:solidFill>
                <a:latin typeface="Roboto"/>
                <a:ea typeface="Roboto"/>
                <a:cs typeface="Roboto"/>
                <a:sym typeface="Roboto"/>
              </a:defRPr>
            </a:lvl7pPr>
            <a:lvl8pPr lvl="7" algn="ctr">
              <a:buNone/>
              <a:defRPr sz="975" b="1">
                <a:solidFill>
                  <a:srgbClr val="FFFFFF"/>
                </a:solidFill>
                <a:latin typeface="Roboto"/>
                <a:ea typeface="Roboto"/>
                <a:cs typeface="Roboto"/>
                <a:sym typeface="Roboto"/>
              </a:defRPr>
            </a:lvl8pPr>
            <a:lvl9pPr lvl="8" algn="ctr">
              <a:buNone/>
              <a:defRPr sz="975" b="1">
                <a:solidFill>
                  <a:srgbClr val="FFFFFF"/>
                </a:solidFill>
                <a:latin typeface="Roboto"/>
                <a:ea typeface="Roboto"/>
                <a:cs typeface="Roboto"/>
                <a:sym typeface="Roboto"/>
              </a:defRPr>
            </a:lvl9pPr>
          </a:lstStyle>
          <a:p>
            <a:fld id="{00000000-1234-1234-1234-123412341234}" type="slidenum">
              <a:rPr lang="es-MX" smtClean="0"/>
              <a:pPr/>
              <a:t>‹Nº›</a:t>
            </a:fld>
            <a:endParaRPr lang="es-MX"/>
          </a:p>
        </p:txBody>
      </p:sp>
    </p:spTree>
  </p:cSld>
  <p:clrMap bg1="lt1" tx1="dk1" bg2="dk2" tx2="lt2" accent1="accent1" accent2="accent2" accent3="accent3" accent4="accent4" accent5="accent5" accent6="accent6" hlink="hlink" folHlink="folHlink"/>
  <p:sldLayoutIdLst>
    <p:sldLayoutId id="2147483657"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 name="Rectángulo 2">
            <a:extLst>
              <a:ext uri="{FF2B5EF4-FFF2-40B4-BE49-F238E27FC236}">
                <a16:creationId xmlns:a16="http://schemas.microsoft.com/office/drawing/2014/main" id="{4E0129A3-3D59-443F-89CE-27FBF80FD878}"/>
              </a:ext>
            </a:extLst>
          </p:cNvPr>
          <p:cNvSpPr/>
          <p:nvPr/>
        </p:nvSpPr>
        <p:spPr>
          <a:xfrm flipV="1">
            <a:off x="434872" y="1085262"/>
            <a:ext cx="6149103" cy="45719"/>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0" name="Google Shape;160;p19"/>
          <p:cNvSpPr txBox="1">
            <a:spLocks noGrp="1"/>
          </p:cNvSpPr>
          <p:nvPr>
            <p:ph type="sldNum" idx="12"/>
          </p:nvPr>
        </p:nvSpPr>
        <p:spPr>
          <a:xfrm>
            <a:off x="0" y="2643188"/>
            <a:ext cx="446175" cy="548775"/>
          </a:xfrm>
          <a:prstGeom prst="rect">
            <a:avLst/>
          </a:prstGeom>
        </p:spPr>
        <p:txBody>
          <a:bodyPr spcFirstLastPara="1" wrap="square" lIns="68569" tIns="68569" rIns="68569" bIns="68569" anchor="ctr" anchorCtr="0">
            <a:noAutofit/>
          </a:bodyPr>
          <a:lstStyle/>
          <a:p>
            <a:fld id="{00000000-1234-1234-1234-123412341234}" type="slidenum">
              <a:rPr lang="en"/>
              <a:pPr/>
              <a:t>1</a:t>
            </a:fld>
            <a:endParaRPr dirty="0"/>
          </a:p>
        </p:txBody>
      </p:sp>
      <p:pic>
        <p:nvPicPr>
          <p:cNvPr id="19" name="Imagen 18">
            <a:extLst>
              <a:ext uri="{FF2B5EF4-FFF2-40B4-BE49-F238E27FC236}">
                <a16:creationId xmlns:a16="http://schemas.microsoft.com/office/drawing/2014/main" id="{4CCAB90C-5234-43C0-8BA2-6226B8D9698D}"/>
              </a:ext>
            </a:extLst>
          </p:cNvPr>
          <p:cNvPicPr>
            <a:picLocks noChangeAspect="1"/>
          </p:cNvPicPr>
          <p:nvPr/>
        </p:nvPicPr>
        <p:blipFill rotWithShape="1">
          <a:blip r:embed="rId3">
            <a:extLst>
              <a:ext uri="{28A0092B-C50C-407E-A947-70E740481C1C}">
                <a14:useLocalDpi xmlns:a14="http://schemas.microsoft.com/office/drawing/2010/main" val="0"/>
              </a:ext>
            </a:extLst>
          </a:blip>
          <a:srcRect t="29397" r="18234" b="5061"/>
          <a:stretch/>
        </p:blipFill>
        <p:spPr>
          <a:xfrm>
            <a:off x="729381" y="170788"/>
            <a:ext cx="1187004" cy="395419"/>
          </a:xfrm>
          <a:prstGeom prst="rect">
            <a:avLst/>
          </a:prstGeom>
        </p:spPr>
      </p:pic>
      <p:sp>
        <p:nvSpPr>
          <p:cNvPr id="624" name="Rectángulo 623"/>
          <p:cNvSpPr/>
          <p:nvPr/>
        </p:nvSpPr>
        <p:spPr>
          <a:xfrm>
            <a:off x="458277" y="1377170"/>
            <a:ext cx="3929643" cy="395954"/>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lang="es-MX" sz="800" dirty="0">
              <a:latin typeface="Times New Roman" panose="02020603050405020304" pitchFamily="18" charset="0"/>
              <a:cs typeface="Times New Roman" panose="02020603050405020304" pitchFamily="18" charset="0"/>
            </a:endParaRPr>
          </a:p>
        </p:txBody>
      </p:sp>
      <p:sp>
        <p:nvSpPr>
          <p:cNvPr id="626" name="Rectángulo 625"/>
          <p:cNvSpPr/>
          <p:nvPr/>
        </p:nvSpPr>
        <p:spPr>
          <a:xfrm>
            <a:off x="459274" y="2263656"/>
            <a:ext cx="1285849" cy="624627"/>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lang="es-MX" sz="1200" dirty="0">
              <a:latin typeface="Times New Roman" panose="02020603050405020304" pitchFamily="18" charset="0"/>
              <a:cs typeface="Times New Roman" panose="02020603050405020304" pitchFamily="18" charset="0"/>
            </a:endParaRPr>
          </a:p>
        </p:txBody>
      </p:sp>
      <p:sp>
        <p:nvSpPr>
          <p:cNvPr id="627" name="Rectángulo 626"/>
          <p:cNvSpPr/>
          <p:nvPr/>
        </p:nvSpPr>
        <p:spPr>
          <a:xfrm>
            <a:off x="442189" y="2262801"/>
            <a:ext cx="596638" cy="253916"/>
          </a:xfrm>
          <a:prstGeom prst="rect">
            <a:avLst/>
          </a:prstGeom>
        </p:spPr>
        <p:txBody>
          <a:bodyPr wrap="none">
            <a:spAutoFit/>
          </a:bodyPr>
          <a:lstStyle/>
          <a:p>
            <a:r>
              <a:rPr lang="es-MX" sz="1050" b="1" dirty="0">
                <a:latin typeface="+mn-lt"/>
                <a:cs typeface="Times New Roman" panose="02020603050405020304" pitchFamily="18" charset="0"/>
              </a:rPr>
              <a:t>Clima:</a:t>
            </a:r>
          </a:p>
        </p:txBody>
      </p:sp>
      <p:sp>
        <p:nvSpPr>
          <p:cNvPr id="632" name="Rectángulo 631"/>
          <p:cNvSpPr/>
          <p:nvPr/>
        </p:nvSpPr>
        <p:spPr>
          <a:xfrm>
            <a:off x="442189" y="1810384"/>
            <a:ext cx="1827744" cy="253916"/>
          </a:xfrm>
          <a:prstGeom prst="rect">
            <a:avLst/>
          </a:prstGeom>
        </p:spPr>
        <p:txBody>
          <a:bodyPr wrap="none">
            <a:spAutoFit/>
          </a:bodyPr>
          <a:lstStyle/>
          <a:p>
            <a:r>
              <a:rPr lang="es-MX" sz="1050" b="1" dirty="0">
                <a:latin typeface="+mn-lt"/>
                <a:cs typeface="Times New Roman" panose="02020603050405020304" pitchFamily="18" charset="0"/>
              </a:rPr>
              <a:t>Ubicación y Localización:</a:t>
            </a:r>
          </a:p>
        </p:txBody>
      </p:sp>
      <p:sp>
        <p:nvSpPr>
          <p:cNvPr id="633" name="Rectángulo 632"/>
          <p:cNvSpPr/>
          <p:nvPr/>
        </p:nvSpPr>
        <p:spPr>
          <a:xfrm>
            <a:off x="454811" y="1367638"/>
            <a:ext cx="1335622" cy="253916"/>
          </a:xfrm>
          <a:prstGeom prst="rect">
            <a:avLst/>
          </a:prstGeom>
        </p:spPr>
        <p:txBody>
          <a:bodyPr wrap="none">
            <a:spAutoFit/>
          </a:bodyPr>
          <a:lstStyle/>
          <a:p>
            <a:r>
              <a:rPr lang="es-MX" sz="1050" b="1" dirty="0">
                <a:latin typeface="+mn-lt"/>
                <a:cs typeface="Times New Roman" panose="02020603050405020304" pitchFamily="18" charset="0"/>
              </a:rPr>
              <a:t>Nombre del lugar:</a:t>
            </a:r>
          </a:p>
        </p:txBody>
      </p:sp>
      <p:sp>
        <p:nvSpPr>
          <p:cNvPr id="634" name="Rectángulo 633"/>
          <p:cNvSpPr/>
          <p:nvPr/>
        </p:nvSpPr>
        <p:spPr>
          <a:xfrm>
            <a:off x="4424884" y="1377169"/>
            <a:ext cx="2043338" cy="1786431"/>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lang="es-MX" sz="1200" dirty="0">
              <a:latin typeface="Times New Roman" panose="02020603050405020304" pitchFamily="18" charset="0"/>
              <a:cs typeface="Times New Roman" panose="02020603050405020304" pitchFamily="18" charset="0"/>
            </a:endParaRPr>
          </a:p>
        </p:txBody>
      </p:sp>
      <p:sp>
        <p:nvSpPr>
          <p:cNvPr id="644" name="Rectángulo 643"/>
          <p:cNvSpPr/>
          <p:nvPr/>
        </p:nvSpPr>
        <p:spPr>
          <a:xfrm>
            <a:off x="4445373" y="4272297"/>
            <a:ext cx="707245" cy="253916"/>
          </a:xfrm>
          <a:prstGeom prst="rect">
            <a:avLst/>
          </a:prstGeom>
        </p:spPr>
        <p:txBody>
          <a:bodyPr wrap="none">
            <a:spAutoFit/>
          </a:bodyPr>
          <a:lstStyle/>
          <a:p>
            <a:r>
              <a:rPr lang="es-MX" sz="1050" b="1" dirty="0">
                <a:latin typeface="+mn-lt"/>
                <a:cs typeface="Times New Roman" panose="02020603050405020304" pitchFamily="18" charset="0"/>
              </a:rPr>
              <a:t>Lengua:</a:t>
            </a:r>
          </a:p>
        </p:txBody>
      </p:sp>
      <p:sp>
        <p:nvSpPr>
          <p:cNvPr id="649" name="Rectángulo 648"/>
          <p:cNvSpPr/>
          <p:nvPr/>
        </p:nvSpPr>
        <p:spPr>
          <a:xfrm>
            <a:off x="458278" y="5697013"/>
            <a:ext cx="2982445" cy="2424042"/>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lang="es-MX" sz="1200" dirty="0">
              <a:latin typeface="Times New Roman" panose="02020603050405020304" pitchFamily="18" charset="0"/>
              <a:cs typeface="Times New Roman" panose="02020603050405020304" pitchFamily="18" charset="0"/>
            </a:endParaRPr>
          </a:p>
        </p:txBody>
      </p:sp>
      <p:sp>
        <p:nvSpPr>
          <p:cNvPr id="650" name="Rectángulo 649"/>
          <p:cNvSpPr/>
          <p:nvPr/>
        </p:nvSpPr>
        <p:spPr>
          <a:xfrm>
            <a:off x="472484" y="5674768"/>
            <a:ext cx="1246229" cy="261610"/>
          </a:xfrm>
          <a:prstGeom prst="rect">
            <a:avLst/>
          </a:prstGeom>
        </p:spPr>
        <p:txBody>
          <a:bodyPr wrap="square">
            <a:spAutoFit/>
          </a:bodyPr>
          <a:lstStyle/>
          <a:p>
            <a:r>
              <a:rPr lang="es-MX" sz="1100" b="1" dirty="0">
                <a:latin typeface="+mn-lt"/>
                <a:cs typeface="Times New Roman" panose="02020603050405020304" pitchFamily="18" charset="0"/>
              </a:rPr>
              <a:t>Justificación:</a:t>
            </a:r>
          </a:p>
        </p:txBody>
      </p:sp>
      <p:sp>
        <p:nvSpPr>
          <p:cNvPr id="651" name="Rectángulo 650"/>
          <p:cNvSpPr/>
          <p:nvPr/>
        </p:nvSpPr>
        <p:spPr>
          <a:xfrm>
            <a:off x="4424884" y="3255292"/>
            <a:ext cx="2043339" cy="725932"/>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s-MX" sz="1050" b="1" dirty="0">
                <a:cs typeface="Times New Roman" panose="02020603050405020304" pitchFamily="18" charset="0"/>
              </a:rPr>
              <a:t>Subcategoría:</a:t>
            </a:r>
          </a:p>
          <a:p>
            <a:endParaRPr lang="es-MX" sz="1050" b="1" dirty="0">
              <a:cs typeface="Times New Roman" panose="02020603050405020304" pitchFamily="18" charset="0"/>
            </a:endParaRPr>
          </a:p>
          <a:p>
            <a:pPr algn="ctr"/>
            <a:r>
              <a:rPr lang="es-MX" sz="1050" b="1" dirty="0">
                <a:cs typeface="Times New Roman" panose="02020603050405020304" pitchFamily="18" charset="0"/>
              </a:rPr>
              <a:t>  </a:t>
            </a:r>
            <a:r>
              <a:rPr lang="es-MX" sz="1050" dirty="0">
                <a:cs typeface="Times New Roman" panose="02020603050405020304" pitchFamily="18" charset="0"/>
              </a:rPr>
              <a:t>Usos sociales</a:t>
            </a:r>
          </a:p>
          <a:p>
            <a:pPr algn="ctr"/>
            <a:endParaRPr lang="es-MX" sz="1050" dirty="0">
              <a:cs typeface="Times New Roman" panose="02020603050405020304" pitchFamily="18" charset="0"/>
            </a:endParaRPr>
          </a:p>
        </p:txBody>
      </p:sp>
      <p:sp>
        <p:nvSpPr>
          <p:cNvPr id="652" name="Rectángulo 651"/>
          <p:cNvSpPr/>
          <p:nvPr/>
        </p:nvSpPr>
        <p:spPr>
          <a:xfrm>
            <a:off x="2037334" y="1450103"/>
            <a:ext cx="1239442" cy="253916"/>
          </a:xfrm>
          <a:prstGeom prst="rect">
            <a:avLst/>
          </a:prstGeom>
        </p:spPr>
        <p:txBody>
          <a:bodyPr wrap="none">
            <a:spAutoFit/>
          </a:bodyPr>
          <a:lstStyle/>
          <a:p>
            <a:r>
              <a:rPr lang="es-MX" sz="1050" dirty="0">
                <a:latin typeface="+mn-lt"/>
                <a:cs typeface="Times New Roman" panose="02020603050405020304" pitchFamily="18" charset="0"/>
              </a:rPr>
              <a:t>MIXQUIAHUALA </a:t>
            </a:r>
          </a:p>
        </p:txBody>
      </p:sp>
      <p:sp>
        <p:nvSpPr>
          <p:cNvPr id="653" name="Rectángulo 652"/>
          <p:cNvSpPr/>
          <p:nvPr/>
        </p:nvSpPr>
        <p:spPr>
          <a:xfrm>
            <a:off x="503159" y="1969675"/>
            <a:ext cx="3929641" cy="253916"/>
          </a:xfrm>
          <a:prstGeom prst="rect">
            <a:avLst/>
          </a:prstGeom>
        </p:spPr>
        <p:txBody>
          <a:bodyPr wrap="square">
            <a:spAutoFit/>
          </a:bodyPr>
          <a:lstStyle/>
          <a:p>
            <a:r>
              <a:rPr lang="es-MX" sz="1050" dirty="0">
                <a:latin typeface="+mn-lt"/>
                <a:cs typeface="Times New Roman" panose="02020603050405020304" pitchFamily="18" charset="0"/>
              </a:rPr>
              <a:t>Municipio de Mixquiahuala de Juárez en el estado de Hidalgo</a:t>
            </a:r>
          </a:p>
        </p:txBody>
      </p:sp>
      <p:sp>
        <p:nvSpPr>
          <p:cNvPr id="659" name="Rectángulo 658"/>
          <p:cNvSpPr/>
          <p:nvPr/>
        </p:nvSpPr>
        <p:spPr>
          <a:xfrm>
            <a:off x="4403115" y="5043107"/>
            <a:ext cx="484428" cy="253916"/>
          </a:xfrm>
          <a:prstGeom prst="rect">
            <a:avLst/>
          </a:prstGeom>
        </p:spPr>
        <p:txBody>
          <a:bodyPr wrap="none">
            <a:spAutoFit/>
          </a:bodyPr>
          <a:lstStyle/>
          <a:p>
            <a:r>
              <a:rPr lang="es-MX" sz="1050" b="1" dirty="0">
                <a:latin typeface="+mn-lt"/>
                <a:cs typeface="Times New Roman" panose="02020603050405020304" pitchFamily="18" charset="0"/>
              </a:rPr>
              <a:t>Uso:</a:t>
            </a:r>
          </a:p>
        </p:txBody>
      </p:sp>
      <p:sp>
        <p:nvSpPr>
          <p:cNvPr id="664" name="Rectángulo 663"/>
          <p:cNvSpPr/>
          <p:nvPr/>
        </p:nvSpPr>
        <p:spPr>
          <a:xfrm>
            <a:off x="1798104" y="2261140"/>
            <a:ext cx="2589816" cy="29912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lang="es-MX" sz="800" dirty="0">
              <a:latin typeface="Times New Roman" panose="02020603050405020304" pitchFamily="18" charset="0"/>
              <a:cs typeface="Times New Roman" panose="02020603050405020304" pitchFamily="18" charset="0"/>
            </a:endParaRPr>
          </a:p>
        </p:txBody>
      </p:sp>
      <p:sp>
        <p:nvSpPr>
          <p:cNvPr id="59" name="Rectángulo 58"/>
          <p:cNvSpPr/>
          <p:nvPr/>
        </p:nvSpPr>
        <p:spPr>
          <a:xfrm>
            <a:off x="5275064" y="4443856"/>
            <a:ext cx="707245" cy="253916"/>
          </a:xfrm>
          <a:prstGeom prst="rect">
            <a:avLst/>
          </a:prstGeom>
        </p:spPr>
        <p:txBody>
          <a:bodyPr wrap="square">
            <a:spAutoFit/>
          </a:bodyPr>
          <a:lstStyle/>
          <a:p>
            <a:pPr algn="just"/>
            <a:r>
              <a:rPr lang="es-MX" sz="1050" dirty="0" err="1">
                <a:latin typeface="+mn-lt"/>
                <a:cs typeface="Times New Roman" panose="02020603050405020304" pitchFamily="18" charset="0"/>
              </a:rPr>
              <a:t>Ótomi</a:t>
            </a:r>
            <a:endParaRPr lang="es-MX" sz="1050" dirty="0">
              <a:latin typeface="+mn-lt"/>
              <a:cs typeface="Times New Roman" panose="02020603050405020304" pitchFamily="18" charset="0"/>
            </a:endParaRPr>
          </a:p>
        </p:txBody>
      </p:sp>
      <p:sp>
        <p:nvSpPr>
          <p:cNvPr id="60" name="Rectángulo 59"/>
          <p:cNvSpPr/>
          <p:nvPr/>
        </p:nvSpPr>
        <p:spPr>
          <a:xfrm>
            <a:off x="3485777" y="5708654"/>
            <a:ext cx="2982445" cy="2450215"/>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lang="es-MX" sz="1200" dirty="0">
              <a:latin typeface="Times New Roman" panose="02020603050405020304" pitchFamily="18" charset="0"/>
              <a:cs typeface="Times New Roman" panose="02020603050405020304" pitchFamily="18" charset="0"/>
            </a:endParaRPr>
          </a:p>
        </p:txBody>
      </p:sp>
      <p:sp>
        <p:nvSpPr>
          <p:cNvPr id="61" name="Rectángulo 60"/>
          <p:cNvSpPr/>
          <p:nvPr/>
        </p:nvSpPr>
        <p:spPr>
          <a:xfrm>
            <a:off x="3506477" y="5697013"/>
            <a:ext cx="1246229" cy="261610"/>
          </a:xfrm>
          <a:prstGeom prst="rect">
            <a:avLst/>
          </a:prstGeom>
        </p:spPr>
        <p:txBody>
          <a:bodyPr wrap="square">
            <a:spAutoFit/>
          </a:bodyPr>
          <a:lstStyle/>
          <a:p>
            <a:r>
              <a:rPr lang="es-MX" sz="1100" b="1" dirty="0">
                <a:latin typeface="+mn-lt"/>
                <a:cs typeface="Times New Roman" panose="02020603050405020304" pitchFamily="18" charset="0"/>
              </a:rPr>
              <a:t>Localización :</a:t>
            </a:r>
          </a:p>
        </p:txBody>
      </p:sp>
      <p:pic>
        <p:nvPicPr>
          <p:cNvPr id="64" name="Imagen 63">
            <a:extLst>
              <a:ext uri="{FF2B5EF4-FFF2-40B4-BE49-F238E27FC236}">
                <a16:creationId xmlns:a16="http://schemas.microsoft.com/office/drawing/2014/main" id="{2B5CED08-EE10-441F-AA13-D7956BCD5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631" y="189063"/>
            <a:ext cx="628366" cy="677457"/>
          </a:xfrm>
          <a:prstGeom prst="rect">
            <a:avLst/>
          </a:prstGeom>
        </p:spPr>
      </p:pic>
      <p:sp>
        <p:nvSpPr>
          <p:cNvPr id="65" name="Rectángulo 64">
            <a:extLst>
              <a:ext uri="{FF2B5EF4-FFF2-40B4-BE49-F238E27FC236}">
                <a16:creationId xmlns:a16="http://schemas.microsoft.com/office/drawing/2014/main" id="{8D75608E-E160-4E85-9007-6A8112D04EE3}"/>
              </a:ext>
            </a:extLst>
          </p:cNvPr>
          <p:cNvSpPr/>
          <p:nvPr/>
        </p:nvSpPr>
        <p:spPr>
          <a:xfrm>
            <a:off x="1899103" y="210762"/>
            <a:ext cx="3669777" cy="36933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900" b="1" i="0" u="none" strike="noStrike" kern="0" cap="none" spc="0" normalizeH="0" baseline="0" noProof="0" dirty="0">
                <a:ln>
                  <a:noFill/>
                </a:ln>
                <a:solidFill>
                  <a:srgbClr val="000000"/>
                </a:solidFill>
                <a:effectLst/>
                <a:uLnTx/>
                <a:uFillTx/>
                <a:latin typeface="+mn-lt"/>
                <a:sym typeface="Arial"/>
              </a:rPr>
              <a:t>CENTRO DE INFORMACIÓN CULTURAL Y NATURAL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900" b="1" i="0" u="none" strike="noStrike" kern="0" cap="none" spc="0" normalizeH="0" baseline="0" noProof="0" dirty="0">
                <a:ln>
                  <a:noFill/>
                </a:ln>
                <a:solidFill>
                  <a:srgbClr val="000000"/>
                </a:solidFill>
                <a:effectLst/>
                <a:uLnTx/>
                <a:uFillTx/>
                <a:latin typeface="+mn-lt"/>
                <a:sym typeface="Arial"/>
              </a:rPr>
              <a:t>DEL VALLE DE MEZQUITAL</a:t>
            </a:r>
          </a:p>
        </p:txBody>
      </p:sp>
      <p:sp>
        <p:nvSpPr>
          <p:cNvPr id="67" name="Rectángulo 66">
            <a:extLst>
              <a:ext uri="{FF2B5EF4-FFF2-40B4-BE49-F238E27FC236}">
                <a16:creationId xmlns:a16="http://schemas.microsoft.com/office/drawing/2014/main" id="{E40DE4BA-E050-4A6E-B178-873A248C01B3}"/>
              </a:ext>
            </a:extLst>
          </p:cNvPr>
          <p:cNvSpPr/>
          <p:nvPr/>
        </p:nvSpPr>
        <p:spPr>
          <a:xfrm>
            <a:off x="5915202" y="834126"/>
            <a:ext cx="668773" cy="24622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000" b="1" dirty="0">
                <a:latin typeface="BankGothic Lt BT" panose="020B0607020203060204" pitchFamily="34" charset="0"/>
              </a:rPr>
              <a:t>PÁG. 1</a:t>
            </a:r>
            <a:endParaRPr lang="es-MX" sz="1000" dirty="0"/>
          </a:p>
        </p:txBody>
      </p:sp>
      <p:pic>
        <p:nvPicPr>
          <p:cNvPr id="68" name="Imagen 67">
            <a:extLst>
              <a:ext uri="{FF2B5EF4-FFF2-40B4-BE49-F238E27FC236}">
                <a16:creationId xmlns:a16="http://schemas.microsoft.com/office/drawing/2014/main" id="{97BC4DA9-7998-4B61-85DB-40DF1BBACDCF}"/>
              </a:ext>
            </a:extLst>
          </p:cNvPr>
          <p:cNvPicPr>
            <a:picLocks noChangeAspect="1"/>
          </p:cNvPicPr>
          <p:nvPr/>
        </p:nvPicPr>
        <p:blipFill>
          <a:blip r:embed="rId5"/>
          <a:stretch>
            <a:fillRect/>
          </a:stretch>
        </p:blipFill>
        <p:spPr>
          <a:xfrm>
            <a:off x="6139997" y="316196"/>
            <a:ext cx="443978" cy="364201"/>
          </a:xfrm>
          <a:prstGeom prst="rect">
            <a:avLst/>
          </a:prstGeom>
        </p:spPr>
      </p:pic>
      <p:sp>
        <p:nvSpPr>
          <p:cNvPr id="69" name="Rectángulo 68">
            <a:extLst>
              <a:ext uri="{FF2B5EF4-FFF2-40B4-BE49-F238E27FC236}">
                <a16:creationId xmlns:a16="http://schemas.microsoft.com/office/drawing/2014/main" id="{3BBDE87B-6986-4377-9500-300D924FADF8}"/>
              </a:ext>
            </a:extLst>
          </p:cNvPr>
          <p:cNvSpPr/>
          <p:nvPr/>
        </p:nvSpPr>
        <p:spPr>
          <a:xfrm>
            <a:off x="458278" y="1817350"/>
            <a:ext cx="3929642" cy="395954"/>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lang="es-MX" sz="800" dirty="0">
              <a:latin typeface="Times New Roman" panose="02020603050405020304" pitchFamily="18" charset="0"/>
              <a:cs typeface="Times New Roman" panose="02020603050405020304" pitchFamily="18" charset="0"/>
            </a:endParaRPr>
          </a:p>
        </p:txBody>
      </p:sp>
      <p:sp>
        <p:nvSpPr>
          <p:cNvPr id="74" name="Rectángulo 73">
            <a:extLst>
              <a:ext uri="{FF2B5EF4-FFF2-40B4-BE49-F238E27FC236}">
                <a16:creationId xmlns:a16="http://schemas.microsoft.com/office/drawing/2014/main" id="{DDB7701D-415D-4D7C-9EE4-B09C02112B09}"/>
              </a:ext>
            </a:extLst>
          </p:cNvPr>
          <p:cNvSpPr/>
          <p:nvPr/>
        </p:nvSpPr>
        <p:spPr>
          <a:xfrm>
            <a:off x="4424884" y="5005711"/>
            <a:ext cx="2043338" cy="614504"/>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lang="es-MX" sz="1200" dirty="0">
              <a:latin typeface="Times New Roman" panose="02020603050405020304" pitchFamily="18" charset="0"/>
              <a:cs typeface="Times New Roman" panose="02020603050405020304" pitchFamily="18" charset="0"/>
            </a:endParaRPr>
          </a:p>
        </p:txBody>
      </p:sp>
      <p:sp>
        <p:nvSpPr>
          <p:cNvPr id="75" name="Rectángulo 74">
            <a:extLst>
              <a:ext uri="{FF2B5EF4-FFF2-40B4-BE49-F238E27FC236}">
                <a16:creationId xmlns:a16="http://schemas.microsoft.com/office/drawing/2014/main" id="{48303CE3-6F67-4BC4-9583-026BC18653AB}"/>
              </a:ext>
            </a:extLst>
          </p:cNvPr>
          <p:cNvSpPr/>
          <p:nvPr/>
        </p:nvSpPr>
        <p:spPr>
          <a:xfrm>
            <a:off x="5252745" y="5253642"/>
            <a:ext cx="1601010" cy="253916"/>
          </a:xfrm>
          <a:prstGeom prst="rect">
            <a:avLst/>
          </a:prstGeom>
        </p:spPr>
        <p:txBody>
          <a:bodyPr wrap="square">
            <a:spAutoFit/>
          </a:bodyPr>
          <a:lstStyle/>
          <a:p>
            <a:pPr algn="just"/>
            <a:r>
              <a:rPr lang="es-MX" sz="1050" dirty="0">
                <a:latin typeface="+mn-lt"/>
                <a:cs typeface="Times New Roman" panose="02020603050405020304" pitchFamily="18" charset="0"/>
              </a:rPr>
              <a:t>Cultural </a:t>
            </a:r>
          </a:p>
        </p:txBody>
      </p:sp>
      <p:sp>
        <p:nvSpPr>
          <p:cNvPr id="38" name="Rectángulo 37">
            <a:extLst>
              <a:ext uri="{FF2B5EF4-FFF2-40B4-BE49-F238E27FC236}">
                <a16:creationId xmlns:a16="http://schemas.microsoft.com/office/drawing/2014/main" id="{AF06B46F-9DBF-4566-9929-71C1419D8C3F}"/>
              </a:ext>
            </a:extLst>
          </p:cNvPr>
          <p:cNvSpPr/>
          <p:nvPr/>
        </p:nvSpPr>
        <p:spPr>
          <a:xfrm>
            <a:off x="406293" y="2489148"/>
            <a:ext cx="1572976" cy="253916"/>
          </a:xfrm>
          <a:prstGeom prst="rect">
            <a:avLst/>
          </a:prstGeom>
        </p:spPr>
        <p:txBody>
          <a:bodyPr wrap="square">
            <a:spAutoFit/>
          </a:bodyPr>
          <a:lstStyle/>
          <a:p>
            <a:r>
              <a:rPr lang="es-MX" sz="1050" dirty="0">
                <a:latin typeface="+mn-lt"/>
                <a:cs typeface="Times New Roman" panose="02020603050405020304" pitchFamily="18" charset="0"/>
              </a:rPr>
              <a:t>Semiseco templado</a:t>
            </a:r>
          </a:p>
        </p:txBody>
      </p:sp>
      <p:sp>
        <p:nvSpPr>
          <p:cNvPr id="39" name="Rectángulo 38">
            <a:extLst>
              <a:ext uri="{FF2B5EF4-FFF2-40B4-BE49-F238E27FC236}">
                <a16:creationId xmlns:a16="http://schemas.microsoft.com/office/drawing/2014/main" id="{D32415F3-FA1A-411C-A538-2B246BF339B4}"/>
              </a:ext>
            </a:extLst>
          </p:cNvPr>
          <p:cNvSpPr/>
          <p:nvPr/>
        </p:nvSpPr>
        <p:spPr>
          <a:xfrm>
            <a:off x="1739547" y="2280156"/>
            <a:ext cx="2448106" cy="230832"/>
          </a:xfrm>
          <a:prstGeom prst="rect">
            <a:avLst/>
          </a:prstGeom>
        </p:spPr>
        <p:txBody>
          <a:bodyPr wrap="none">
            <a:spAutoFit/>
          </a:bodyPr>
          <a:lstStyle/>
          <a:p>
            <a:r>
              <a:rPr lang="es-MX" sz="900" b="1" dirty="0">
                <a:latin typeface="+mn-lt"/>
                <a:cs typeface="Times New Roman" panose="02020603050405020304" pitchFamily="18" charset="0"/>
              </a:rPr>
              <a:t>Coordenadas</a:t>
            </a:r>
            <a:r>
              <a:rPr lang="es-MX" sz="900" dirty="0">
                <a:latin typeface="+mn-lt"/>
                <a:cs typeface="Times New Roman" panose="02020603050405020304" pitchFamily="18" charset="0"/>
              </a:rPr>
              <a:t>: </a:t>
            </a:r>
            <a:r>
              <a:rPr lang="es-MX" sz="900" dirty="0">
                <a:latin typeface="+mn-lt"/>
              </a:rPr>
              <a:t>	 20°13′47″ N, 99°12′52″ W</a:t>
            </a:r>
            <a:endParaRPr lang="es-MX" sz="900" dirty="0">
              <a:latin typeface="+mn-lt"/>
              <a:cs typeface="Times New Roman" panose="02020603050405020304" pitchFamily="18" charset="0"/>
            </a:endParaRPr>
          </a:p>
        </p:txBody>
      </p:sp>
      <p:sp>
        <p:nvSpPr>
          <p:cNvPr id="41" name="Rectángulo 40">
            <a:extLst>
              <a:ext uri="{FF2B5EF4-FFF2-40B4-BE49-F238E27FC236}">
                <a16:creationId xmlns:a16="http://schemas.microsoft.com/office/drawing/2014/main" id="{96C43B8C-1F90-4AE0-A75D-C5D80B7442B8}"/>
              </a:ext>
            </a:extLst>
          </p:cNvPr>
          <p:cNvSpPr/>
          <p:nvPr/>
        </p:nvSpPr>
        <p:spPr>
          <a:xfrm>
            <a:off x="1802393" y="2560902"/>
            <a:ext cx="2602187" cy="316403"/>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s-MX" sz="900" b="1" dirty="0">
                <a:cs typeface="Times New Roman" panose="02020603050405020304" pitchFamily="18" charset="0"/>
              </a:rPr>
              <a:t>Temperatura:</a:t>
            </a:r>
            <a:r>
              <a:rPr lang="es-MX" sz="900" dirty="0">
                <a:cs typeface="Times New Roman" panose="02020603050405020304" pitchFamily="18" charset="0"/>
              </a:rPr>
              <a:t> 12-18 °C</a:t>
            </a:r>
          </a:p>
        </p:txBody>
      </p:sp>
      <p:sp>
        <p:nvSpPr>
          <p:cNvPr id="47" name="Rectángulo 46">
            <a:extLst>
              <a:ext uri="{FF2B5EF4-FFF2-40B4-BE49-F238E27FC236}">
                <a16:creationId xmlns:a16="http://schemas.microsoft.com/office/drawing/2014/main" id="{ED23FAD4-8970-407A-A3F1-7B7580426869}"/>
              </a:ext>
            </a:extLst>
          </p:cNvPr>
          <p:cNvSpPr/>
          <p:nvPr/>
        </p:nvSpPr>
        <p:spPr>
          <a:xfrm>
            <a:off x="458277" y="3025822"/>
            <a:ext cx="3926364" cy="2594392"/>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lang="es-MX" sz="1200" dirty="0">
              <a:latin typeface="Times New Roman" panose="02020603050405020304" pitchFamily="18" charset="0"/>
              <a:cs typeface="Times New Roman" panose="02020603050405020304" pitchFamily="18" charset="0"/>
            </a:endParaRPr>
          </a:p>
        </p:txBody>
      </p:sp>
      <p:sp>
        <p:nvSpPr>
          <p:cNvPr id="50" name="Rectángulo 49">
            <a:extLst>
              <a:ext uri="{FF2B5EF4-FFF2-40B4-BE49-F238E27FC236}">
                <a16:creationId xmlns:a16="http://schemas.microsoft.com/office/drawing/2014/main" id="{225F5889-234C-42A3-AFAE-88520C1918C1}"/>
              </a:ext>
            </a:extLst>
          </p:cNvPr>
          <p:cNvSpPr/>
          <p:nvPr/>
        </p:nvSpPr>
        <p:spPr>
          <a:xfrm>
            <a:off x="503159" y="3065005"/>
            <a:ext cx="1810111" cy="253916"/>
          </a:xfrm>
          <a:prstGeom prst="rect">
            <a:avLst/>
          </a:prstGeom>
        </p:spPr>
        <p:txBody>
          <a:bodyPr wrap="none">
            <a:spAutoFit/>
          </a:bodyPr>
          <a:lstStyle/>
          <a:p>
            <a:r>
              <a:rPr lang="es-MX" sz="1050" b="1" dirty="0">
                <a:latin typeface="+mn-lt"/>
                <a:cs typeface="Times New Roman" panose="02020603050405020304" pitchFamily="18" charset="0"/>
              </a:rPr>
              <a:t>Antecedentes Históricos:</a:t>
            </a:r>
          </a:p>
        </p:txBody>
      </p:sp>
      <p:sp>
        <p:nvSpPr>
          <p:cNvPr id="52" name="Rectángulo 51">
            <a:extLst>
              <a:ext uri="{FF2B5EF4-FFF2-40B4-BE49-F238E27FC236}">
                <a16:creationId xmlns:a16="http://schemas.microsoft.com/office/drawing/2014/main" id="{186E22E4-259F-46D7-8548-7F74784AFEA5}"/>
              </a:ext>
            </a:extLst>
          </p:cNvPr>
          <p:cNvSpPr/>
          <p:nvPr/>
        </p:nvSpPr>
        <p:spPr>
          <a:xfrm>
            <a:off x="477497" y="5909301"/>
            <a:ext cx="2937982" cy="2292935"/>
          </a:xfrm>
          <a:prstGeom prst="rect">
            <a:avLst/>
          </a:prstGeom>
        </p:spPr>
        <p:txBody>
          <a:bodyPr wrap="square">
            <a:spAutoFit/>
          </a:bodyPr>
          <a:lstStyle/>
          <a:p>
            <a:pPr algn="just"/>
            <a:r>
              <a:rPr lang="es-MX" sz="1100" dirty="0">
                <a:latin typeface="+mn-lt"/>
                <a:cs typeface="Times New Roman" panose="02020603050405020304" pitchFamily="18" charset="0"/>
              </a:rPr>
              <a:t>La barbacoa es uno de los platillos más tradicionales de México y en Hidalgo es un platillo representativo. Específicamente en Mixquiahuala de Juárez . Su gastronomía es famosa. Los habitantes consideran sus platillos típicos es la barbacoa de chivo y carnero, antojitos de maíz y enchiladas. El cual es apreciado tanto por habitantes como por extranjeros, y se puede encontrar en restaurantes mercado, en la plaza, o en los lugares establecidos.</a:t>
            </a:r>
          </a:p>
          <a:p>
            <a:pPr algn="just"/>
            <a:endParaRPr lang="es-MX" sz="1100" dirty="0">
              <a:latin typeface="+mn-lt"/>
              <a:cs typeface="Times New Roman" panose="02020603050405020304" pitchFamily="18" charset="0"/>
            </a:endParaRPr>
          </a:p>
          <a:p>
            <a:pPr algn="just"/>
            <a:endParaRPr lang="es-MX" sz="1100" dirty="0">
              <a:latin typeface="+mn-lt"/>
              <a:cs typeface="Times New Roman" panose="02020603050405020304" pitchFamily="18" charset="0"/>
            </a:endParaRPr>
          </a:p>
        </p:txBody>
      </p:sp>
      <p:sp>
        <p:nvSpPr>
          <p:cNvPr id="53" name="Rectángulo 52">
            <a:extLst>
              <a:ext uri="{FF2B5EF4-FFF2-40B4-BE49-F238E27FC236}">
                <a16:creationId xmlns:a16="http://schemas.microsoft.com/office/drawing/2014/main" id="{D1A04993-CEF9-496B-8FCA-37A7BE36DB7F}"/>
              </a:ext>
            </a:extLst>
          </p:cNvPr>
          <p:cNvSpPr/>
          <p:nvPr/>
        </p:nvSpPr>
        <p:spPr>
          <a:xfrm>
            <a:off x="475178" y="3335036"/>
            <a:ext cx="3915877" cy="1277273"/>
          </a:xfrm>
          <a:prstGeom prst="rect">
            <a:avLst/>
          </a:prstGeom>
        </p:spPr>
        <p:txBody>
          <a:bodyPr wrap="square">
            <a:spAutoFit/>
          </a:bodyPr>
          <a:lstStyle/>
          <a:p>
            <a:pPr algn="just"/>
            <a:r>
              <a:rPr lang="es-MX" sz="1100" dirty="0">
                <a:latin typeface="+mn-lt"/>
                <a:cs typeface="Times New Roman" panose="02020603050405020304" pitchFamily="18" charset="0"/>
              </a:rPr>
              <a:t>Existen dos principales teorías sobre el origen de la palabra barbacoa: la primera que proviene del maya </a:t>
            </a:r>
            <a:r>
              <a:rPr lang="es-MX" sz="1100" dirty="0" err="1">
                <a:latin typeface="+mn-lt"/>
                <a:cs typeface="Times New Roman" panose="02020603050405020304" pitchFamily="18" charset="0"/>
              </a:rPr>
              <a:t>Baalbak’Kaab</a:t>
            </a:r>
            <a:r>
              <a:rPr lang="es-MX" sz="1100" dirty="0">
                <a:latin typeface="+mn-lt"/>
                <a:cs typeface="Times New Roman" panose="02020603050405020304" pitchFamily="18" charset="0"/>
              </a:rPr>
              <a:t> (carne tapada con tierra) y la segunda que se origina del taíno caribeño </a:t>
            </a:r>
            <a:r>
              <a:rPr lang="es-MX" sz="1100" dirty="0" err="1">
                <a:latin typeface="+mn-lt"/>
                <a:cs typeface="Times New Roman" panose="02020603050405020304" pitchFamily="18" charset="0"/>
              </a:rPr>
              <a:t>Barabicu</a:t>
            </a:r>
            <a:r>
              <a:rPr lang="es-MX" sz="1100" dirty="0">
                <a:latin typeface="+mn-lt"/>
                <a:cs typeface="Times New Roman" panose="02020603050405020304" pitchFamily="18" charset="0"/>
              </a:rPr>
              <a:t> (carne cocinada sobre andamios de madera). Independientemente del origen de este vocablo, no hay duda que la barbacoa es un sistema de cocción por calor indirecto inventado por las culturas prehispánicas.</a:t>
            </a:r>
          </a:p>
        </p:txBody>
      </p:sp>
      <p:sp>
        <p:nvSpPr>
          <p:cNvPr id="55" name="CuadroTexto 54">
            <a:extLst>
              <a:ext uri="{FF2B5EF4-FFF2-40B4-BE49-F238E27FC236}">
                <a16:creationId xmlns:a16="http://schemas.microsoft.com/office/drawing/2014/main" id="{2F5E08B0-3C3C-4CE9-A78E-58E2CA1EA40B}"/>
              </a:ext>
            </a:extLst>
          </p:cNvPr>
          <p:cNvSpPr txBox="1"/>
          <p:nvPr/>
        </p:nvSpPr>
        <p:spPr>
          <a:xfrm>
            <a:off x="432824" y="4578531"/>
            <a:ext cx="3847288" cy="769441"/>
          </a:xfrm>
          <a:prstGeom prst="rect">
            <a:avLst/>
          </a:prstGeom>
        </p:spPr>
        <p:txBody>
          <a:bodyPr wrap="square">
            <a:spAutoFit/>
          </a:bodyPr>
          <a:lstStyle>
            <a:defPPr marR="0" lvl="0" algn="l" rtl="0">
              <a:lnSpc>
                <a:spcPct val="100000"/>
              </a:lnSpc>
              <a:spcBef>
                <a:spcPts val="0"/>
              </a:spcBef>
              <a:spcAft>
                <a:spcPts val="0"/>
              </a:spcAft>
            </a:defPPr>
            <a:lvl1pPr algn="just">
              <a:defRPr sz="800">
                <a:latin typeface="Times New Roman" panose="02020603050405020304" pitchFamily="18" charset="0"/>
                <a:cs typeface="Times New Roman" panose="02020603050405020304" pitchFamily="18" charset="0"/>
              </a:defRPr>
            </a:lvl1pPr>
          </a:lstStyle>
          <a:p>
            <a:r>
              <a:rPr lang="es-MX" sz="1100" dirty="0">
                <a:latin typeface="+mn-lt"/>
              </a:rPr>
              <a:t>Cuando llegaron los españoles, la curiosa técnica les llamó la atención. Así que lo aplicaron con la carne de chivo o ternero. Y así fue como nació uno de los primeros platillos que combina ambas culturas: la barbacoa. </a:t>
            </a:r>
          </a:p>
        </p:txBody>
      </p:sp>
      <p:pic>
        <p:nvPicPr>
          <p:cNvPr id="5" name="Imagen 4">
            <a:extLst>
              <a:ext uri="{FF2B5EF4-FFF2-40B4-BE49-F238E27FC236}">
                <a16:creationId xmlns:a16="http://schemas.microsoft.com/office/drawing/2014/main" id="{3C96768A-ABDB-49B1-9901-FFF9295169DA}"/>
              </a:ext>
            </a:extLst>
          </p:cNvPr>
          <p:cNvPicPr>
            <a:picLocks noChangeAspect="1"/>
          </p:cNvPicPr>
          <p:nvPr/>
        </p:nvPicPr>
        <p:blipFill rotWithShape="1">
          <a:blip r:embed="rId6"/>
          <a:srcRect l="21111" t="19208" r="26259" b="16579"/>
          <a:stretch/>
        </p:blipFill>
        <p:spPr>
          <a:xfrm>
            <a:off x="3579088" y="6146323"/>
            <a:ext cx="2856208" cy="1959260"/>
          </a:xfrm>
          <a:prstGeom prst="rect">
            <a:avLst/>
          </a:prstGeom>
        </p:spPr>
      </p:pic>
      <p:pic>
        <p:nvPicPr>
          <p:cNvPr id="7" name="Imagen 6">
            <a:extLst>
              <a:ext uri="{FF2B5EF4-FFF2-40B4-BE49-F238E27FC236}">
                <a16:creationId xmlns:a16="http://schemas.microsoft.com/office/drawing/2014/main" id="{612AF1B3-18F4-4FB2-BA7C-D1C476680105}"/>
              </a:ext>
            </a:extLst>
          </p:cNvPr>
          <p:cNvPicPr>
            <a:picLocks noChangeAspect="1"/>
          </p:cNvPicPr>
          <p:nvPr/>
        </p:nvPicPr>
        <p:blipFill rotWithShape="1">
          <a:blip r:embed="rId7"/>
          <a:srcRect l="371" t="478" r="-371" b="31745"/>
          <a:stretch/>
        </p:blipFill>
        <p:spPr>
          <a:xfrm>
            <a:off x="4529275" y="1420174"/>
            <a:ext cx="1881257" cy="1700088"/>
          </a:xfrm>
          <a:prstGeom prst="rect">
            <a:avLst/>
          </a:prstGeom>
        </p:spPr>
      </p:pic>
      <p:sp>
        <p:nvSpPr>
          <p:cNvPr id="46" name="Rectángulo 45">
            <a:extLst>
              <a:ext uri="{FF2B5EF4-FFF2-40B4-BE49-F238E27FC236}">
                <a16:creationId xmlns:a16="http://schemas.microsoft.com/office/drawing/2014/main" id="{D54E0C40-5587-4C97-8C06-37150B7052B7}"/>
              </a:ext>
            </a:extLst>
          </p:cNvPr>
          <p:cNvSpPr/>
          <p:nvPr/>
        </p:nvSpPr>
        <p:spPr>
          <a:xfrm>
            <a:off x="4432800" y="4195815"/>
            <a:ext cx="2043338" cy="740277"/>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lang="es-MX" sz="1200" dirty="0">
              <a:latin typeface="Times New Roman" panose="02020603050405020304" pitchFamily="18" charset="0"/>
              <a:cs typeface="Times New Roman" panose="02020603050405020304" pitchFamily="18" charset="0"/>
            </a:endParaRPr>
          </a:p>
        </p:txBody>
      </p:sp>
      <p:sp>
        <p:nvSpPr>
          <p:cNvPr id="48" name="Rectángulo 47">
            <a:extLst>
              <a:ext uri="{FF2B5EF4-FFF2-40B4-BE49-F238E27FC236}">
                <a16:creationId xmlns:a16="http://schemas.microsoft.com/office/drawing/2014/main" id="{BF69B2FB-B4FA-4F89-9115-D123EAB85022}"/>
              </a:ext>
            </a:extLst>
          </p:cNvPr>
          <p:cNvSpPr/>
          <p:nvPr/>
        </p:nvSpPr>
        <p:spPr>
          <a:xfrm>
            <a:off x="729381" y="540551"/>
            <a:ext cx="4968259" cy="707886"/>
          </a:xfrm>
          <a:prstGeom prst="rect">
            <a:avLst/>
          </a:prstGeom>
        </p:spPr>
        <p:txBody>
          <a:bodyPr wrap="square">
            <a:spAutoFit/>
          </a:bodyPr>
          <a:lstStyle/>
          <a:p>
            <a:r>
              <a:rPr lang="es-MX" sz="1000" b="1" dirty="0">
                <a:latin typeface="Arial" panose="020B0604020202020204" pitchFamily="34" charset="0"/>
                <a:cs typeface="Arial" panose="020B0604020202020204" pitchFamily="34" charset="0"/>
              </a:rPr>
              <a:t>CLAVE: </a:t>
            </a:r>
            <a:r>
              <a:rPr lang="es-MX" sz="1000" dirty="0">
                <a:latin typeface="Arial" panose="020B0604020202020204" pitchFamily="34" charset="0"/>
                <a:cs typeface="Arial" panose="020B0604020202020204" pitchFamily="34" charset="0"/>
              </a:rPr>
              <a:t>ICNU-MIX1</a:t>
            </a:r>
          </a:p>
          <a:p>
            <a:r>
              <a:rPr lang="es-MX" sz="1000" b="1" dirty="0">
                <a:latin typeface="Arial" panose="020B0604020202020204" pitchFamily="34" charset="0"/>
                <a:cs typeface="Arial" panose="020B0604020202020204" pitchFamily="34" charset="0"/>
              </a:rPr>
              <a:t>CATEGORÍA: </a:t>
            </a:r>
            <a:r>
              <a:rPr lang="es-MX" sz="1000" dirty="0">
                <a:latin typeface="Arial" panose="020B0604020202020204" pitchFamily="34" charset="0"/>
                <a:cs typeface="Arial" panose="020B0604020202020204" pitchFamily="34" charset="0"/>
              </a:rPr>
              <a:t>Cultural y Religioso </a:t>
            </a:r>
          </a:p>
          <a:p>
            <a:r>
              <a:rPr lang="es-MX" sz="1000" b="1" dirty="0">
                <a:latin typeface="Arial" panose="020B0604020202020204" pitchFamily="34" charset="0"/>
                <a:cs typeface="Arial" panose="020B0604020202020204" pitchFamily="34" charset="0"/>
              </a:rPr>
              <a:t>SUBCATEGORÍA:  </a:t>
            </a:r>
            <a:r>
              <a:rPr lang="es-MX" sz="1000" dirty="0">
                <a:latin typeface="Arial" panose="020B0604020202020204" pitchFamily="34" charset="0"/>
                <a:cs typeface="Arial" panose="020B0604020202020204" pitchFamily="34" charset="0"/>
              </a:rPr>
              <a:t>Usos sociales</a:t>
            </a:r>
          </a:p>
          <a:p>
            <a:r>
              <a:rPr lang="es-MX" sz="1000" b="1" dirty="0">
                <a:latin typeface="Arial" panose="020B0604020202020204" pitchFamily="34" charset="0"/>
                <a:cs typeface="Arial" panose="020B0604020202020204" pitchFamily="34" charset="0"/>
              </a:rPr>
              <a:t>   </a:t>
            </a:r>
            <a:r>
              <a:rPr lang="es-MX" sz="1000" dirty="0">
                <a:latin typeface="Arial" panose="020B0604020202020204" pitchFamily="34" charset="0"/>
                <a:cs typeface="Arial" panose="020B0604020202020204" pitchFamily="34" charset="0"/>
              </a:rPr>
              <a:t> </a:t>
            </a:r>
          </a:p>
        </p:txBody>
      </p:sp>
      <p:sp>
        <p:nvSpPr>
          <p:cNvPr id="49" name="Rectángulo 48">
            <a:extLst>
              <a:ext uri="{FF2B5EF4-FFF2-40B4-BE49-F238E27FC236}">
                <a16:creationId xmlns:a16="http://schemas.microsoft.com/office/drawing/2014/main" id="{7C3F0481-1972-4BE0-91E9-8CD6F8B5FDB6}"/>
              </a:ext>
            </a:extLst>
          </p:cNvPr>
          <p:cNvSpPr/>
          <p:nvPr/>
        </p:nvSpPr>
        <p:spPr>
          <a:xfrm>
            <a:off x="2886873" y="639408"/>
            <a:ext cx="1550424" cy="230832"/>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900" dirty="0">
                <a:latin typeface="Arial" panose="020B0604020202020204" pitchFamily="34" charset="0"/>
                <a:cs typeface="Arial" panose="020B0604020202020204" pitchFamily="34" charset="0"/>
              </a:rPr>
              <a:t>INMATERIAL CULTURAL </a:t>
            </a:r>
            <a:endParaRPr kumimoji="0" lang="es-MX" sz="9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063332749"/>
      </p:ext>
    </p:extLst>
  </p:cSld>
  <p:clrMapOvr>
    <a:masterClrMapping/>
  </p:clrMapOvr>
</p:sld>
</file>

<file path=ppt/theme/theme1.xml><?xml version="1.0" encoding="utf-8"?>
<a:theme xmlns:a="http://schemas.openxmlformats.org/drawingml/2006/main"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2796</TotalTime>
  <Words>278</Words>
  <Application>Microsoft Office PowerPoint</Application>
  <PresentationFormat>Carta (216 x 279 mm)</PresentationFormat>
  <Paragraphs>30</Paragraphs>
  <Slides>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Times New Roman</vt:lpstr>
      <vt:lpstr>Dosis</vt:lpstr>
      <vt:lpstr>Roboto</vt:lpstr>
      <vt:lpstr>BankGothic Lt BT</vt:lpstr>
      <vt:lpstr>William template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leonel martin</cp:lastModifiedBy>
  <cp:revision>129</cp:revision>
  <cp:lastPrinted>2019-08-15T17:40:36Z</cp:lastPrinted>
  <dcterms:modified xsi:type="dcterms:W3CDTF">2021-12-15T05:55:23Z</dcterms:modified>
</cp:coreProperties>
</file>