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
  </p:notesMasterIdLst>
  <p:sldIdLst>
    <p:sldId id="274" r:id="rId2"/>
  </p:sldIdLst>
  <p:sldSz cx="6858000" cy="9144000" type="letter"/>
  <p:notesSz cx="6858000" cy="9144000"/>
  <p:embeddedFontLst>
    <p:embeddedFont>
      <p:font typeface="BankGothic Lt BT" panose="020B0607020203060204" pitchFamily="34" charset="0"/>
      <p:regular r:id="rId4"/>
    </p:embeddedFont>
    <p:embeddedFont>
      <p:font typeface="Dosis" pitchFamily="2" charset="0"/>
      <p:regular r:id="rId5"/>
      <p:bold r:id="rId6"/>
    </p:embeddedFont>
    <p:embeddedFont>
      <p:font typeface="Roboto" panose="02000000000000000000" pitchFamily="2"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2" d="100"/>
          <a:sy n="112" d="100"/>
        </p:scale>
        <p:origin x="906"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presProps" Target="presProps.xml"/><Relationship Id="rId5" Type="http://schemas.openxmlformats.org/officeDocument/2006/relationships/font" Target="fonts/font2.fntdata"/><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91591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730778" y="198385"/>
            <a:ext cx="1187004" cy="395419"/>
          </a:xfrm>
          <a:prstGeom prst="rect">
            <a:avLst/>
          </a:prstGeom>
        </p:spPr>
      </p:pic>
      <p:pic>
        <p:nvPicPr>
          <p:cNvPr id="23" name="Imagen 22">
            <a:extLst>
              <a:ext uri="{FF2B5EF4-FFF2-40B4-BE49-F238E27FC236}">
                <a16:creationId xmlns:a16="http://schemas.microsoft.com/office/drawing/2014/main" id="{A7B18005-633E-4AC1-9A98-7F1906ADFD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2033" y="-28325"/>
            <a:ext cx="779065" cy="839930"/>
          </a:xfrm>
          <a:prstGeom prst="rect">
            <a:avLst/>
          </a:prstGeom>
        </p:spPr>
      </p:pic>
      <p:sp>
        <p:nvSpPr>
          <p:cNvPr id="15" name="Rectángulo 14">
            <a:extLst>
              <a:ext uri="{FF2B5EF4-FFF2-40B4-BE49-F238E27FC236}">
                <a16:creationId xmlns:a16="http://schemas.microsoft.com/office/drawing/2014/main" id="{5174F4CA-13F1-4488-B042-42C5A72A7CDB}"/>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3" name="Rectángulo 2">
            <a:extLst>
              <a:ext uri="{FF2B5EF4-FFF2-40B4-BE49-F238E27FC236}">
                <a16:creationId xmlns:a16="http://schemas.microsoft.com/office/drawing/2014/main" id="{4386E040-5EEC-48EC-B7CA-490CB9A91E36}"/>
              </a:ext>
            </a:extLst>
          </p:cNvPr>
          <p:cNvSpPr/>
          <p:nvPr/>
        </p:nvSpPr>
        <p:spPr>
          <a:xfrm>
            <a:off x="316580" y="2312827"/>
            <a:ext cx="6094518" cy="3231654"/>
          </a:xfrm>
          <a:prstGeom prst="rect">
            <a:avLst/>
          </a:prstGeom>
        </p:spPr>
        <p:txBody>
          <a:bodyPr wrap="square">
            <a:spAutoFit/>
          </a:bodyPr>
          <a:lstStyle/>
          <a:p>
            <a:pPr algn="just"/>
            <a:r>
              <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La barbacoa es uno de los platillos más tradicionales de México y en Hidalgo es un platillo representativo. Específicamente en Mixquiahuala de Juárez . Su gastronomía es famosa. Los habitantes consideran sus platillos típicos es la barbacoa de chivo y carnero, antojitos de maíz y enchiladas. El cual es apreciado tanto por habitantes como por extranjeros, y se puede encontrar en restaurantes mercado, en la plaza, o en los lugares establecidos.</a:t>
            </a:r>
          </a:p>
          <a:p>
            <a:pPr algn="just"/>
            <a:endPar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a:p>
            <a:pPr algn="just"/>
            <a:r>
              <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En la actualidad la barbacoa se refiere a la carne cocinada a fuego lento que se distingue por su sabor y consistencia suave. El método de preparación e ingredientes varían dependiendo de la región del país. En el Norte se prepara de res o cabrito, en el Altiplano Central de borrego o chivo y en el Sur de pollo o cerdo al pibil.</a:t>
            </a:r>
          </a:p>
          <a:p>
            <a:pPr algn="just"/>
            <a:endPar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a:p>
            <a:pPr algn="just"/>
            <a:r>
              <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Cabe destacar que a través de la historia de la gastronomía mexicana, la barbacoa ha formado parte fundamental de la herencia culinaria prehispánica. Es por ello que es una de las especialidades culinarias más representativas de la comida típica de Mixquiahuala de Juárez.</a:t>
            </a:r>
          </a:p>
          <a:p>
            <a:pPr algn="just"/>
            <a:endPar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
        <p:nvSpPr>
          <p:cNvPr id="25" name="Rectángulo 24">
            <a:extLst>
              <a:ext uri="{FF2B5EF4-FFF2-40B4-BE49-F238E27FC236}">
                <a16:creationId xmlns:a16="http://schemas.microsoft.com/office/drawing/2014/main" id="{34D832C1-5DC6-4B2E-8754-C730CE820818}"/>
              </a:ext>
            </a:extLst>
          </p:cNvPr>
          <p:cNvSpPr/>
          <p:nvPr/>
        </p:nvSpPr>
        <p:spPr>
          <a:xfrm>
            <a:off x="351005" y="1836604"/>
            <a:ext cx="5670560"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UBICACIÓN: </a:t>
            </a:r>
            <a:r>
              <a:rPr lang="es-MX" sz="1200" dirty="0">
                <a:latin typeface="Arial" panose="020B0604020202020204" pitchFamily="34" charset="0"/>
                <a:cs typeface="Arial" panose="020B0604020202020204" pitchFamily="34" charset="0"/>
              </a:rPr>
              <a:t>M</a:t>
            </a:r>
            <a:r>
              <a:rPr kumimoji="0" lang="es-MX" sz="12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unicipio</a:t>
            </a:r>
            <a:r>
              <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de Mixquiahuala de Juárez en el estado de Hidalgo</a:t>
            </a:r>
          </a:p>
          <a:p>
            <a:pPr lvl="0">
              <a:defRPr/>
            </a:pPr>
            <a:r>
              <a:rPr kumimoji="0" lang="es-MX" sz="12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COORDENADAS : </a:t>
            </a:r>
            <a:r>
              <a:rPr lang="es-MX" sz="1200" dirty="0">
                <a:latin typeface="Arial" panose="020B0604020202020204" pitchFamily="34" charset="0"/>
                <a:cs typeface="Arial" panose="020B0604020202020204" pitchFamily="34" charset="0"/>
              </a:rPr>
              <a:t>20°13′47″ N, 99°12′52″ W</a:t>
            </a:r>
            <a:endParaRPr kumimoji="0" lang="es-MX" sz="12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
        <p:nvSpPr>
          <p:cNvPr id="11" name="Rectángulo 10">
            <a:extLst>
              <a:ext uri="{FF2B5EF4-FFF2-40B4-BE49-F238E27FC236}">
                <a16:creationId xmlns:a16="http://schemas.microsoft.com/office/drawing/2014/main" id="{15861330-F4DF-40CC-9302-75560284AB6D}"/>
              </a:ext>
            </a:extLst>
          </p:cNvPr>
          <p:cNvSpPr/>
          <p:nvPr/>
        </p:nvSpPr>
        <p:spPr>
          <a:xfrm>
            <a:off x="1797168" y="194710"/>
            <a:ext cx="3669777" cy="40011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OBSERVATORIO DEL PATRIMONIO CULTURAL Y NATURAL DEL VALLE DE  MEZQUITAL</a:t>
            </a:r>
          </a:p>
        </p:txBody>
      </p:sp>
      <p:sp>
        <p:nvSpPr>
          <p:cNvPr id="13" name="Rectángulo 12">
            <a:extLst>
              <a:ext uri="{FF2B5EF4-FFF2-40B4-BE49-F238E27FC236}">
                <a16:creationId xmlns:a16="http://schemas.microsoft.com/office/drawing/2014/main" id="{F109D8D3-C86C-463D-A053-445BE58AC716}"/>
              </a:ext>
            </a:extLst>
          </p:cNvPr>
          <p:cNvSpPr/>
          <p:nvPr/>
        </p:nvSpPr>
        <p:spPr>
          <a:xfrm>
            <a:off x="5811233" y="801505"/>
            <a:ext cx="668773"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BankGothic Lt BT" panose="020B0607020203060204" pitchFamily="34" charset="0"/>
                <a:cs typeface="Arial"/>
                <a:sym typeface="Arial"/>
              </a:rPr>
              <a:t>PÁG. </a:t>
            </a:r>
            <a:r>
              <a:rPr lang="es-MX" sz="1000" b="1" dirty="0">
                <a:latin typeface="BankGothic Lt BT" panose="020B0607020203060204" pitchFamily="34" charset="0"/>
              </a:rPr>
              <a:t>1</a:t>
            </a:r>
            <a:endParaRPr kumimoji="0" lang="es-MX"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16" name="Rectángulo 15">
            <a:extLst>
              <a:ext uri="{FF2B5EF4-FFF2-40B4-BE49-F238E27FC236}">
                <a16:creationId xmlns:a16="http://schemas.microsoft.com/office/drawing/2014/main" id="{52AAE02D-F120-4A7B-AFD0-ABDC9C18CE62}"/>
              </a:ext>
            </a:extLst>
          </p:cNvPr>
          <p:cNvSpPr/>
          <p:nvPr/>
        </p:nvSpPr>
        <p:spPr>
          <a:xfrm>
            <a:off x="2642868" y="1180705"/>
            <a:ext cx="1274708" cy="307777"/>
          </a:xfrm>
          <a:prstGeom prst="rect">
            <a:avLst/>
          </a:prstGeom>
          <a:ln>
            <a:noFill/>
          </a:ln>
        </p:spPr>
        <p:txBody>
          <a:bodyPr wrap="none">
            <a:spAutoFit/>
          </a:bodyPr>
          <a:lstStyle/>
          <a:p>
            <a:r>
              <a:rPr lang="es-MX" b="1" dirty="0">
                <a:solidFill>
                  <a:srgbClr val="CC6600"/>
                </a:solidFill>
                <a:latin typeface="Arial" panose="020B0604020202020204" pitchFamily="34" charset="0"/>
                <a:cs typeface="Arial" panose="020B0604020202020204" pitchFamily="34" charset="0"/>
              </a:rPr>
              <a:t>BARBACOA</a:t>
            </a:r>
          </a:p>
        </p:txBody>
      </p:sp>
      <p:sp>
        <p:nvSpPr>
          <p:cNvPr id="12" name="Rectángulo 11">
            <a:extLst>
              <a:ext uri="{FF2B5EF4-FFF2-40B4-BE49-F238E27FC236}">
                <a16:creationId xmlns:a16="http://schemas.microsoft.com/office/drawing/2014/main" id="{98BF83E7-335D-44ED-824F-49A94EB5C6EE}"/>
              </a:ext>
            </a:extLst>
          </p:cNvPr>
          <p:cNvSpPr/>
          <p:nvPr/>
        </p:nvSpPr>
        <p:spPr>
          <a:xfrm>
            <a:off x="729381" y="540551"/>
            <a:ext cx="4968259" cy="707886"/>
          </a:xfrm>
          <a:prstGeom prst="rect">
            <a:avLst/>
          </a:prstGeom>
        </p:spPr>
        <p:txBody>
          <a:bodyPr wrap="square">
            <a:spAutoFit/>
          </a:bodyPr>
          <a:lstStyle/>
          <a:p>
            <a:r>
              <a:rPr lang="es-MX" sz="1000" b="1" dirty="0">
                <a:latin typeface="Arial" panose="020B0604020202020204" pitchFamily="34" charset="0"/>
                <a:cs typeface="Arial" panose="020B0604020202020204" pitchFamily="34" charset="0"/>
              </a:rPr>
              <a:t>CLAVE: </a:t>
            </a:r>
            <a:r>
              <a:rPr lang="es-MX" sz="1000" dirty="0">
                <a:latin typeface="Arial" panose="020B0604020202020204" pitchFamily="34" charset="0"/>
                <a:cs typeface="Arial" panose="020B0604020202020204" pitchFamily="34" charset="0"/>
              </a:rPr>
              <a:t>ICNU-MIX1</a:t>
            </a:r>
          </a:p>
          <a:p>
            <a:r>
              <a:rPr lang="es-MX" sz="1000" b="1" dirty="0">
                <a:latin typeface="Arial" panose="020B0604020202020204" pitchFamily="34" charset="0"/>
                <a:cs typeface="Arial" panose="020B0604020202020204" pitchFamily="34" charset="0"/>
              </a:rPr>
              <a:t>CATEGORÍA: </a:t>
            </a:r>
            <a:r>
              <a:rPr lang="es-MX" sz="1000" dirty="0">
                <a:latin typeface="Arial" panose="020B0604020202020204" pitchFamily="34" charset="0"/>
                <a:cs typeface="Arial" panose="020B0604020202020204" pitchFamily="34" charset="0"/>
              </a:rPr>
              <a:t>Cultural y Religioso </a:t>
            </a:r>
          </a:p>
          <a:p>
            <a:r>
              <a:rPr lang="es-MX" sz="1000" b="1" dirty="0">
                <a:latin typeface="Arial" panose="020B0604020202020204" pitchFamily="34" charset="0"/>
                <a:cs typeface="Arial" panose="020B0604020202020204" pitchFamily="34" charset="0"/>
              </a:rPr>
              <a:t>SUBCATEGORÍA:  </a:t>
            </a:r>
            <a:r>
              <a:rPr lang="es-MX" sz="1000" dirty="0">
                <a:latin typeface="Arial" panose="020B0604020202020204" pitchFamily="34" charset="0"/>
                <a:cs typeface="Arial" panose="020B0604020202020204" pitchFamily="34" charset="0"/>
              </a:rPr>
              <a:t>Usos sociales</a:t>
            </a:r>
          </a:p>
          <a:p>
            <a:r>
              <a:rPr lang="es-MX" sz="1000" b="1" dirty="0">
                <a:latin typeface="Arial" panose="020B0604020202020204" pitchFamily="34" charset="0"/>
                <a:cs typeface="Arial" panose="020B0604020202020204" pitchFamily="34" charset="0"/>
              </a:rPr>
              <a:t>   </a:t>
            </a:r>
            <a:r>
              <a:rPr lang="es-MX" sz="1000" dirty="0">
                <a:latin typeface="Arial" panose="020B0604020202020204" pitchFamily="34" charset="0"/>
                <a:cs typeface="Arial" panose="020B0604020202020204" pitchFamily="34" charset="0"/>
              </a:rPr>
              <a:t> </a:t>
            </a:r>
          </a:p>
        </p:txBody>
      </p:sp>
      <p:sp>
        <p:nvSpPr>
          <p:cNvPr id="18" name="Rectángulo 17">
            <a:extLst>
              <a:ext uri="{FF2B5EF4-FFF2-40B4-BE49-F238E27FC236}">
                <a16:creationId xmlns:a16="http://schemas.microsoft.com/office/drawing/2014/main" id="{A029727A-CBFE-4725-BDE7-22BFF608C5AC}"/>
              </a:ext>
            </a:extLst>
          </p:cNvPr>
          <p:cNvSpPr/>
          <p:nvPr/>
        </p:nvSpPr>
        <p:spPr>
          <a:xfrm>
            <a:off x="2886873" y="639408"/>
            <a:ext cx="1550424"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900" dirty="0">
                <a:latin typeface="Arial" panose="020B0604020202020204" pitchFamily="34" charset="0"/>
                <a:cs typeface="Arial" panose="020B0604020202020204" pitchFamily="34" charset="0"/>
              </a:rPr>
              <a:t>INMATERIAL CULTURAL </a:t>
            </a:r>
            <a:endParaRPr kumimoji="0" lang="es-MX" sz="90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3305529372"/>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1155</TotalTime>
  <Words>242</Words>
  <Application>Microsoft Office PowerPoint</Application>
  <PresentationFormat>Carta (216 x 279 mm)</PresentationFormat>
  <Paragraphs>15</Paragraphs>
  <Slides>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Dosis</vt:lpstr>
      <vt:lpstr>Roboto</vt:lpstr>
      <vt:lpstr>BankGothic Lt BT</vt:lpstr>
      <vt:lpstr>William template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leonel martin</cp:lastModifiedBy>
  <cp:revision>113</cp:revision>
  <cp:lastPrinted>2019-08-15T17:40:00Z</cp:lastPrinted>
  <dcterms:modified xsi:type="dcterms:W3CDTF">2021-12-15T05:55:17Z</dcterms:modified>
</cp:coreProperties>
</file>