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5"/>
  </p:notesMasterIdLst>
  <p:sldIdLst>
    <p:sldId id="262" r:id="rId2"/>
    <p:sldId id="263" r:id="rId3"/>
    <p:sldId id="264" r:id="rId4"/>
  </p:sldIdLst>
  <p:sldSz cx="6858000" cy="9144000" type="letter"/>
  <p:notesSz cx="6858000" cy="9144000"/>
  <p:embeddedFontLst>
    <p:embeddedFont>
      <p:font typeface="BankGothic Lt BT" panose="020B0607020203060204" pitchFamily="34" charset="0"/>
      <p:regular r:id="rId6"/>
    </p:embeddedFont>
    <p:embeddedFont>
      <p:font typeface="Dosis" pitchFamily="2" charset="0"/>
      <p:regular r:id="rId7"/>
      <p:bold r:id="rId8"/>
    </p:embeddedFont>
    <p:embeddedFont>
      <p:font typeface="Roboto" panose="02000000000000000000" pitchFamily="2"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161B52-FC83-446E-9DF1-A99643A550C8}">
  <a:tblStyle styleId="{43161B52-FC83-446E-9DF1-A99643A550C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snapToGrid="0">
      <p:cViewPr>
        <p:scale>
          <a:sx n="136" d="100"/>
          <a:sy n="136" d="100"/>
        </p:scale>
        <p:origin x="582" y="-9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theme" Target="theme/theme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ed75ccf_01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ed75ccf_01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81079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ed75ccf_01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67542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
        <p:nvSpPr>
          <p:cNvPr id="90" name="Google Shape;90;p11"/>
          <p:cNvSpPr/>
          <p:nvPr/>
        </p:nvSpPr>
        <p:spPr>
          <a:xfrm>
            <a:off x="-41306" y="-67733"/>
            <a:ext cx="2484469" cy="9270489"/>
          </a:xfrm>
          <a:custGeom>
            <a:avLst/>
            <a:gdLst/>
            <a:ahLst/>
            <a:cxnLst/>
            <a:rect l="l" t="t" r="r" b="b"/>
            <a:pathLst>
              <a:path w="132505" h="208586" extrusionOk="0">
                <a:moveTo>
                  <a:pt x="132505" y="207264"/>
                </a:moveTo>
                <a:lnTo>
                  <a:pt x="25063" y="0"/>
                </a:lnTo>
                <a:lnTo>
                  <a:pt x="0" y="202"/>
                </a:lnTo>
                <a:lnTo>
                  <a:pt x="1322" y="208586"/>
                </a:lnTo>
                <a:close/>
              </a:path>
            </a:pathLst>
          </a:custGeom>
          <a:solidFill>
            <a:srgbClr val="F3F3F3"/>
          </a:solidFill>
          <a:ln>
            <a:noFill/>
          </a:ln>
        </p:spPr>
      </p:sp>
      <p:sp>
        <p:nvSpPr>
          <p:cNvPr id="91" name="Google Shape;91;p11"/>
          <p:cNvSpPr/>
          <p:nvPr/>
        </p:nvSpPr>
        <p:spPr>
          <a:xfrm flipH="1">
            <a:off x="-677653" y="-31219"/>
            <a:ext cx="1319400" cy="1331733"/>
          </a:xfrm>
          <a:prstGeom prst="parallelogram">
            <a:avLst>
              <a:gd name="adj" fmla="val 51542"/>
            </a:avLst>
          </a:prstGeom>
          <a:solidFill>
            <a:srgbClr val="22222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92" name="Google Shape;92;p11"/>
          <p:cNvSpPr/>
          <p:nvPr/>
        </p:nvSpPr>
        <p:spPr>
          <a:xfrm flipH="1">
            <a:off x="354101" y="-16933"/>
            <a:ext cx="388800" cy="1331733"/>
          </a:xfrm>
          <a:prstGeom prst="parallelogram">
            <a:avLst>
              <a:gd name="adj" fmla="val 75009"/>
            </a:avLst>
          </a:prstGeom>
          <a:solidFill>
            <a:srgbClr val="FF8700"/>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93" name="Google Shape;93;p11"/>
          <p:cNvSpPr/>
          <p:nvPr/>
        </p:nvSpPr>
        <p:spPr>
          <a:xfrm flipH="1">
            <a:off x="742781" y="8757067"/>
            <a:ext cx="6277275" cy="405333"/>
          </a:xfrm>
          <a:prstGeom prst="parallelogram">
            <a:avLst>
              <a:gd name="adj" fmla="val 51542"/>
            </a:avLst>
          </a:prstGeom>
          <a:solidFill>
            <a:srgbClr val="FF8700"/>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94" name="Google Shape;94;p11"/>
          <p:cNvSpPr txBox="1">
            <a:spLocks noGrp="1"/>
          </p:cNvSpPr>
          <p:nvPr>
            <p:ph type="sldNum" idx="12"/>
          </p:nvPr>
        </p:nvSpPr>
        <p:spPr>
          <a:xfrm>
            <a:off x="0" y="0"/>
            <a:ext cx="446175" cy="130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8675" y="490800"/>
            <a:ext cx="5043375" cy="1331733"/>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1pPr>
            <a:lvl2pPr lvl="1">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2pPr>
            <a:lvl3pPr lvl="2">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3pPr>
            <a:lvl4pPr lvl="3">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4pPr>
            <a:lvl5pPr lvl="4">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5pPr>
            <a:lvl6pPr lvl="5">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6pPr>
            <a:lvl7pPr lvl="6">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7pPr>
            <a:lvl8pPr lvl="7">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8pPr>
            <a:lvl9pPr lvl="8">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9pPr>
          </a:lstStyle>
          <a:p>
            <a:endParaRPr/>
          </a:p>
        </p:txBody>
      </p:sp>
      <p:sp>
        <p:nvSpPr>
          <p:cNvPr id="7" name="Google Shape;7;p1"/>
          <p:cNvSpPr txBox="1">
            <a:spLocks noGrp="1"/>
          </p:cNvSpPr>
          <p:nvPr>
            <p:ph type="body" idx="1"/>
          </p:nvPr>
        </p:nvSpPr>
        <p:spPr>
          <a:xfrm>
            <a:off x="828675" y="2133600"/>
            <a:ext cx="5686425" cy="6623467"/>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FF8700"/>
              </a:buClr>
              <a:buSzPts val="3000"/>
              <a:buFont typeface="Roboto"/>
              <a:buChar char="▸"/>
              <a:defRPr sz="3000">
                <a:solidFill>
                  <a:srgbClr val="222222"/>
                </a:solidFill>
                <a:latin typeface="Roboto"/>
                <a:ea typeface="Roboto"/>
                <a:cs typeface="Roboto"/>
                <a:sym typeface="Roboto"/>
              </a:defRPr>
            </a:lvl1pPr>
            <a:lvl2pPr marL="914400" lvl="1" indent="-381000">
              <a:spcBef>
                <a:spcPts val="0"/>
              </a:spcBef>
              <a:spcAft>
                <a:spcPts val="0"/>
              </a:spcAft>
              <a:buClr>
                <a:srgbClr val="FF8700"/>
              </a:buClr>
              <a:buSzPts val="2400"/>
              <a:buFont typeface="Roboto"/>
              <a:buChar char="▹"/>
              <a:defRPr sz="2400">
                <a:solidFill>
                  <a:srgbClr val="222222"/>
                </a:solidFill>
                <a:latin typeface="Roboto"/>
                <a:ea typeface="Roboto"/>
                <a:cs typeface="Roboto"/>
                <a:sym typeface="Roboto"/>
              </a:defRPr>
            </a:lvl2pPr>
            <a:lvl3pPr marL="1371600" lvl="2" indent="-381000">
              <a:spcBef>
                <a:spcPts val="0"/>
              </a:spcBef>
              <a:spcAft>
                <a:spcPts val="0"/>
              </a:spcAft>
              <a:buClr>
                <a:srgbClr val="FF8700"/>
              </a:buClr>
              <a:buSzPts val="2400"/>
              <a:buFont typeface="Roboto"/>
              <a:buChar char="▹"/>
              <a:defRPr sz="2400">
                <a:solidFill>
                  <a:srgbClr val="222222"/>
                </a:solidFill>
                <a:latin typeface="Roboto"/>
                <a:ea typeface="Roboto"/>
                <a:cs typeface="Roboto"/>
                <a:sym typeface="Roboto"/>
              </a:defRPr>
            </a:lvl3pPr>
            <a:lvl4pPr marL="1828800" lvl="3"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4pPr>
            <a:lvl5pPr marL="2286000" lvl="4"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5pPr>
            <a:lvl6pPr marL="2743200" lvl="5"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6pPr>
            <a:lvl7pPr marL="3200400" lvl="6"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7pPr>
            <a:lvl8pPr marL="3657600" lvl="7"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8pPr>
            <a:lvl9pPr marL="4114800" lvl="8"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0" y="0"/>
            <a:ext cx="446175" cy="1300800"/>
          </a:xfrm>
          <a:prstGeom prst="rect">
            <a:avLst/>
          </a:prstGeom>
          <a:noFill/>
          <a:ln>
            <a:noFill/>
          </a:ln>
        </p:spPr>
        <p:txBody>
          <a:bodyPr spcFirstLastPara="1" wrap="square" lIns="91425" tIns="91425" rIns="91425" bIns="91425" anchor="ctr" anchorCtr="0">
            <a:noAutofit/>
          </a:bodyPr>
          <a:lstStyle>
            <a:lvl1pPr lvl="0" algn="ctr">
              <a:buNone/>
              <a:defRPr sz="975" b="1">
                <a:solidFill>
                  <a:srgbClr val="FFFFFF"/>
                </a:solidFill>
                <a:latin typeface="Roboto"/>
                <a:ea typeface="Roboto"/>
                <a:cs typeface="Roboto"/>
                <a:sym typeface="Roboto"/>
              </a:defRPr>
            </a:lvl1pPr>
            <a:lvl2pPr lvl="1" algn="ctr">
              <a:buNone/>
              <a:defRPr sz="975" b="1">
                <a:solidFill>
                  <a:srgbClr val="FFFFFF"/>
                </a:solidFill>
                <a:latin typeface="Roboto"/>
                <a:ea typeface="Roboto"/>
                <a:cs typeface="Roboto"/>
                <a:sym typeface="Roboto"/>
              </a:defRPr>
            </a:lvl2pPr>
            <a:lvl3pPr lvl="2" algn="ctr">
              <a:buNone/>
              <a:defRPr sz="975" b="1">
                <a:solidFill>
                  <a:srgbClr val="FFFFFF"/>
                </a:solidFill>
                <a:latin typeface="Roboto"/>
                <a:ea typeface="Roboto"/>
                <a:cs typeface="Roboto"/>
                <a:sym typeface="Roboto"/>
              </a:defRPr>
            </a:lvl3pPr>
            <a:lvl4pPr lvl="3" algn="ctr">
              <a:buNone/>
              <a:defRPr sz="975" b="1">
                <a:solidFill>
                  <a:srgbClr val="FFFFFF"/>
                </a:solidFill>
                <a:latin typeface="Roboto"/>
                <a:ea typeface="Roboto"/>
                <a:cs typeface="Roboto"/>
                <a:sym typeface="Roboto"/>
              </a:defRPr>
            </a:lvl4pPr>
            <a:lvl5pPr lvl="4" algn="ctr">
              <a:buNone/>
              <a:defRPr sz="975" b="1">
                <a:solidFill>
                  <a:srgbClr val="FFFFFF"/>
                </a:solidFill>
                <a:latin typeface="Roboto"/>
                <a:ea typeface="Roboto"/>
                <a:cs typeface="Roboto"/>
                <a:sym typeface="Roboto"/>
              </a:defRPr>
            </a:lvl5pPr>
            <a:lvl6pPr lvl="5" algn="ctr">
              <a:buNone/>
              <a:defRPr sz="975" b="1">
                <a:solidFill>
                  <a:srgbClr val="FFFFFF"/>
                </a:solidFill>
                <a:latin typeface="Roboto"/>
                <a:ea typeface="Roboto"/>
                <a:cs typeface="Roboto"/>
                <a:sym typeface="Roboto"/>
              </a:defRPr>
            </a:lvl6pPr>
            <a:lvl7pPr lvl="6" algn="ctr">
              <a:buNone/>
              <a:defRPr sz="975" b="1">
                <a:solidFill>
                  <a:srgbClr val="FFFFFF"/>
                </a:solidFill>
                <a:latin typeface="Roboto"/>
                <a:ea typeface="Roboto"/>
                <a:cs typeface="Roboto"/>
                <a:sym typeface="Roboto"/>
              </a:defRPr>
            </a:lvl7pPr>
            <a:lvl8pPr lvl="7" algn="ctr">
              <a:buNone/>
              <a:defRPr sz="975" b="1">
                <a:solidFill>
                  <a:srgbClr val="FFFFFF"/>
                </a:solidFill>
                <a:latin typeface="Roboto"/>
                <a:ea typeface="Roboto"/>
                <a:cs typeface="Roboto"/>
                <a:sym typeface="Roboto"/>
              </a:defRPr>
            </a:lvl8pPr>
            <a:lvl9pPr lvl="8" algn="ctr">
              <a:buNone/>
              <a:defRPr sz="975" b="1">
                <a:solidFill>
                  <a:srgbClr val="FFFFFF"/>
                </a:solidFill>
                <a:latin typeface="Roboto"/>
                <a:ea typeface="Roboto"/>
                <a:cs typeface="Roboto"/>
                <a:sym typeface="Roboto"/>
              </a:defRPr>
            </a:lvl9pPr>
          </a:lstStyle>
          <a:p>
            <a:fld id="{00000000-1234-1234-1234-123412341234}" type="slidenum">
              <a:rPr lang="es-MX" smtClean="0"/>
              <a:pPr/>
              <a:t>‹Nº›</a:t>
            </a:fld>
            <a:endParaRPr lang="es-MX"/>
          </a:p>
        </p:txBody>
      </p:sp>
    </p:spTree>
  </p:cSld>
  <p:clrMap bg1="lt1" tx1="dk1" bg2="dk2" tx2="lt2" accent1="accent1" accent2="accent2" accent3="accent3" accent4="accent4" accent5="accent5" accent6="accent6" hlink="hlink" folHlink="folHlink"/>
  <p:sldLayoutIdLst>
    <p:sldLayoutId id="2147483657"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3" name="Rectángulo 2">
            <a:extLst>
              <a:ext uri="{FF2B5EF4-FFF2-40B4-BE49-F238E27FC236}">
                <a16:creationId xmlns:a16="http://schemas.microsoft.com/office/drawing/2014/main" id="{4E0129A3-3D59-443F-89CE-27FBF80FD878}"/>
              </a:ext>
            </a:extLst>
          </p:cNvPr>
          <p:cNvSpPr/>
          <p:nvPr/>
        </p:nvSpPr>
        <p:spPr>
          <a:xfrm flipV="1">
            <a:off x="434872" y="1085262"/>
            <a:ext cx="6149103" cy="45719"/>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0" name="Google Shape;160;p19"/>
          <p:cNvSpPr txBox="1">
            <a:spLocks noGrp="1"/>
          </p:cNvSpPr>
          <p:nvPr>
            <p:ph type="sldNum" idx="12"/>
          </p:nvPr>
        </p:nvSpPr>
        <p:spPr>
          <a:xfrm>
            <a:off x="0" y="2643188"/>
            <a:ext cx="446175" cy="548775"/>
          </a:xfrm>
          <a:prstGeom prst="rect">
            <a:avLst/>
          </a:prstGeom>
        </p:spPr>
        <p:txBody>
          <a:bodyPr spcFirstLastPara="1" wrap="square" lIns="68569" tIns="68569" rIns="68569" bIns="68569" anchor="ctr" anchorCtr="0">
            <a:noAutofit/>
          </a:bodyPr>
          <a:lstStyle/>
          <a:p>
            <a:fld id="{00000000-1234-1234-1234-123412341234}" type="slidenum">
              <a:rPr lang="en"/>
              <a:pPr/>
              <a:t>1</a:t>
            </a:fld>
            <a:endParaRPr dirty="0"/>
          </a:p>
        </p:txBody>
      </p:sp>
      <p:pic>
        <p:nvPicPr>
          <p:cNvPr id="19" name="Imagen 18">
            <a:extLst>
              <a:ext uri="{FF2B5EF4-FFF2-40B4-BE49-F238E27FC236}">
                <a16:creationId xmlns:a16="http://schemas.microsoft.com/office/drawing/2014/main" id="{4CCAB90C-5234-43C0-8BA2-6226B8D9698D}"/>
              </a:ext>
            </a:extLst>
          </p:cNvPr>
          <p:cNvPicPr>
            <a:picLocks noChangeAspect="1"/>
          </p:cNvPicPr>
          <p:nvPr/>
        </p:nvPicPr>
        <p:blipFill rotWithShape="1">
          <a:blip r:embed="rId3">
            <a:extLst>
              <a:ext uri="{28A0092B-C50C-407E-A947-70E740481C1C}">
                <a14:useLocalDpi xmlns:a14="http://schemas.microsoft.com/office/drawing/2010/main" val="0"/>
              </a:ext>
            </a:extLst>
          </a:blip>
          <a:srcRect t="29397" r="18234" b="5061"/>
          <a:stretch/>
        </p:blipFill>
        <p:spPr>
          <a:xfrm>
            <a:off x="729381" y="170788"/>
            <a:ext cx="1187004" cy="395419"/>
          </a:xfrm>
          <a:prstGeom prst="rect">
            <a:avLst/>
          </a:prstGeom>
        </p:spPr>
      </p:pic>
      <p:sp>
        <p:nvSpPr>
          <p:cNvPr id="17" name="Rectángulo 16">
            <a:extLst>
              <a:ext uri="{FF2B5EF4-FFF2-40B4-BE49-F238E27FC236}">
                <a16:creationId xmlns:a16="http://schemas.microsoft.com/office/drawing/2014/main" id="{7B064DCB-B031-44B9-BC4F-D066A4773DDD}"/>
              </a:ext>
            </a:extLst>
          </p:cNvPr>
          <p:cNvSpPr/>
          <p:nvPr/>
        </p:nvSpPr>
        <p:spPr>
          <a:xfrm>
            <a:off x="2695948" y="1167006"/>
            <a:ext cx="1274708" cy="307777"/>
          </a:xfrm>
          <a:prstGeom prst="rect">
            <a:avLst/>
          </a:prstGeom>
          <a:ln>
            <a:noFill/>
          </a:ln>
        </p:spPr>
        <p:txBody>
          <a:bodyPr wrap="none">
            <a:spAutoFit/>
          </a:bodyPr>
          <a:lstStyle/>
          <a:p>
            <a:r>
              <a:rPr lang="es-MX" b="1" dirty="0">
                <a:solidFill>
                  <a:srgbClr val="CC6600"/>
                </a:solidFill>
                <a:latin typeface="Arial" panose="020B0604020202020204" pitchFamily="34" charset="0"/>
                <a:cs typeface="Arial" panose="020B0604020202020204" pitchFamily="34" charset="0"/>
              </a:rPr>
              <a:t>BARBACOA</a:t>
            </a:r>
          </a:p>
        </p:txBody>
      </p:sp>
      <p:sp>
        <p:nvSpPr>
          <p:cNvPr id="20" name="Rectángulo 19">
            <a:extLst>
              <a:ext uri="{FF2B5EF4-FFF2-40B4-BE49-F238E27FC236}">
                <a16:creationId xmlns:a16="http://schemas.microsoft.com/office/drawing/2014/main" id="{81D86052-56C9-4BF4-9E48-FFF55ECFB899}"/>
              </a:ext>
            </a:extLst>
          </p:cNvPr>
          <p:cNvSpPr/>
          <p:nvPr/>
        </p:nvSpPr>
        <p:spPr>
          <a:xfrm>
            <a:off x="137926" y="1986362"/>
            <a:ext cx="4908112" cy="1384995"/>
          </a:xfrm>
          <a:prstGeom prst="rect">
            <a:avLst/>
          </a:prstGeom>
        </p:spPr>
        <p:txBody>
          <a:bodyPr wrap="square">
            <a:spAutoFit/>
          </a:bodyPr>
          <a:lstStyle/>
          <a:p>
            <a:r>
              <a:rPr lang="es-MX" sz="1200" b="1" dirty="0">
                <a:solidFill>
                  <a:schemeClr val="tx1"/>
                </a:solidFill>
                <a:latin typeface="Arial" panose="020B0604020202020204" pitchFamily="34" charset="0"/>
                <a:cs typeface="Arial" panose="020B0604020202020204" pitchFamily="34" charset="0"/>
              </a:rPr>
              <a:t>Lugar: C</a:t>
            </a:r>
            <a:r>
              <a:rPr lang="es-MX" sz="1200" dirty="0">
                <a:solidFill>
                  <a:schemeClr val="tx1"/>
                </a:solidFill>
                <a:latin typeface="Arial" panose="020B0604020202020204" pitchFamily="34" charset="0"/>
                <a:cs typeface="Arial" panose="020B0604020202020204" pitchFamily="34" charset="0"/>
              </a:rPr>
              <a:t>entro de Progreso de Obregón</a:t>
            </a:r>
          </a:p>
          <a:p>
            <a:endParaRPr lang="es-MX" sz="1200" dirty="0">
              <a:solidFill>
                <a:schemeClr val="tx1"/>
              </a:solidFill>
              <a:latin typeface="Arial" panose="020B0604020202020204" pitchFamily="34" charset="0"/>
              <a:cs typeface="Arial" panose="020B0604020202020204" pitchFamily="34" charset="0"/>
            </a:endParaRPr>
          </a:p>
          <a:p>
            <a:endParaRPr lang="es-MX" sz="1200" dirty="0">
              <a:solidFill>
                <a:schemeClr val="tx1"/>
              </a:solidFill>
              <a:latin typeface="Arial" panose="020B0604020202020204" pitchFamily="34" charset="0"/>
              <a:cs typeface="Arial" panose="020B0604020202020204" pitchFamily="34" charset="0"/>
            </a:endParaRPr>
          </a:p>
          <a:p>
            <a:r>
              <a:rPr lang="es-MX" sz="1200" b="1" dirty="0">
                <a:solidFill>
                  <a:schemeClr val="tx1"/>
                </a:solidFill>
                <a:latin typeface="Arial" panose="020B0604020202020204" pitchFamily="34" charset="0"/>
                <a:cs typeface="Arial" panose="020B0604020202020204" pitchFamily="34" charset="0"/>
              </a:rPr>
              <a:t>Ubicación: </a:t>
            </a:r>
            <a:r>
              <a:rPr lang="es-MX" sz="1200" dirty="0">
                <a:solidFill>
                  <a:schemeClr val="tx1"/>
                </a:solidFill>
                <a:latin typeface="Arial" panose="020B0604020202020204" pitchFamily="34" charset="0"/>
                <a:cs typeface="Arial" panose="020B0604020202020204" pitchFamily="34" charset="0"/>
              </a:rPr>
              <a:t>Progreso de obregón Hidalgo</a:t>
            </a:r>
          </a:p>
          <a:p>
            <a:endParaRPr lang="es-MX" sz="1200" dirty="0">
              <a:solidFill>
                <a:schemeClr val="tx1"/>
              </a:solidFill>
              <a:latin typeface="Arial" panose="020B0604020202020204" pitchFamily="34" charset="0"/>
              <a:cs typeface="Arial" panose="020B0604020202020204" pitchFamily="34" charset="0"/>
            </a:endParaRPr>
          </a:p>
          <a:p>
            <a:endParaRPr lang="es-MX" sz="1200" dirty="0">
              <a:solidFill>
                <a:schemeClr val="tx1"/>
              </a:solidFill>
              <a:latin typeface="Arial" panose="020B0604020202020204" pitchFamily="34" charset="0"/>
              <a:cs typeface="Arial" panose="020B0604020202020204" pitchFamily="34" charset="0"/>
            </a:endParaRPr>
          </a:p>
          <a:p>
            <a:r>
              <a:rPr lang="es-MX" sz="1200" b="1" dirty="0">
                <a:solidFill>
                  <a:schemeClr val="tx1"/>
                </a:solidFill>
                <a:latin typeface="Arial" panose="020B0604020202020204" pitchFamily="34" charset="0"/>
                <a:cs typeface="Arial" panose="020B0604020202020204" pitchFamily="34" charset="0"/>
              </a:rPr>
              <a:t>Coordenadas: </a:t>
            </a:r>
            <a:r>
              <a:rPr lang="es-MX" sz="1200" dirty="0">
                <a:solidFill>
                  <a:schemeClr val="tx1"/>
                </a:solidFill>
                <a:latin typeface="Arial" panose="020B0604020202020204" pitchFamily="34" charset="0"/>
                <a:cs typeface="Arial" panose="020B0604020202020204" pitchFamily="34" charset="0"/>
              </a:rPr>
              <a:t>20°14′53″ N, 99°11′23″ W </a:t>
            </a:r>
          </a:p>
        </p:txBody>
      </p:sp>
      <p:sp>
        <p:nvSpPr>
          <p:cNvPr id="9" name="Rectángulo 8"/>
          <p:cNvSpPr/>
          <p:nvPr/>
        </p:nvSpPr>
        <p:spPr>
          <a:xfrm>
            <a:off x="2300438" y="3661644"/>
            <a:ext cx="1208985" cy="375552"/>
          </a:xfrm>
          <a:prstGeom prst="rect">
            <a:avLst/>
          </a:prstGeom>
        </p:spPr>
        <p:txBody>
          <a:bodyPr wrap="none">
            <a:spAutoFit/>
          </a:bodyPr>
          <a:lstStyle/>
          <a:p>
            <a:pPr algn="just">
              <a:lnSpc>
                <a:spcPct val="150000"/>
              </a:lnSpc>
              <a:spcAft>
                <a:spcPts val="800"/>
              </a:spcAft>
            </a:pPr>
            <a:r>
              <a:rPr lang="es-419" b="1" dirty="0">
                <a:latin typeface="Arial" panose="020B0604020202020204" pitchFamily="34" charset="0"/>
                <a:ea typeface="Calibri" panose="020F0502020204030204" pitchFamily="34" charset="0"/>
                <a:cs typeface="Arial" panose="020B0604020202020204" pitchFamily="34" charset="0"/>
              </a:rPr>
              <a:t>Descripción</a:t>
            </a:r>
            <a:endParaRPr lang="es-MX"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Rectángulo 14"/>
          <p:cNvSpPr/>
          <p:nvPr/>
        </p:nvSpPr>
        <p:spPr>
          <a:xfrm>
            <a:off x="98421" y="3879947"/>
            <a:ext cx="6151167" cy="2862322"/>
          </a:xfrm>
          <a:prstGeom prst="rect">
            <a:avLst/>
          </a:prstGeom>
        </p:spPr>
        <p:txBody>
          <a:bodyPr wrap="square">
            <a:spAutoFit/>
          </a:bodyPr>
          <a:lstStyle/>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Los habitantes de Progreso de obregón lo consideran su platillo tradicional. Hoy en día puede hablarse de una industria local derivada de la preparación de este alimento, el cual es apreciado tanto por nacionales como por extranjeros, y que es servido en restaurantes locales, así como en los estados vecinos.</a:t>
            </a:r>
          </a:p>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La barbacoa es uno de los platillos más tradicionales de México y en Hidalgo es un ritual muy sagrado. Específicamente en Progreso de obregón. Su gastronomía es famosa por la barbacoa con aderezos de diversas hierbas de olor, que le da un sabor diferente a las demás; desde luego también por la elaboración de la pancita verde. </a:t>
            </a:r>
          </a:p>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Si bien el método de cocción es básicamente precolombino, se utilizan ingredientes que llegaron con los europeos al continente americano. Esto aplica también para los ingredientes usados en su preparación. Hay que destacar que se utilizan métodos de cocción similares en muchas otras partes del mundo.</a:t>
            </a:r>
          </a:p>
        </p:txBody>
      </p:sp>
      <p:sp>
        <p:nvSpPr>
          <p:cNvPr id="21" name="Rectángulo 20">
            <a:extLst>
              <a:ext uri="{FF2B5EF4-FFF2-40B4-BE49-F238E27FC236}">
                <a16:creationId xmlns:a16="http://schemas.microsoft.com/office/drawing/2014/main" id="{7FE5333F-C457-4683-91A2-8F73D7A0CBD7}"/>
              </a:ext>
            </a:extLst>
          </p:cNvPr>
          <p:cNvSpPr/>
          <p:nvPr/>
        </p:nvSpPr>
        <p:spPr>
          <a:xfrm>
            <a:off x="729381" y="540551"/>
            <a:ext cx="4968259" cy="707886"/>
          </a:xfrm>
          <a:prstGeom prst="rect">
            <a:avLst/>
          </a:prstGeom>
        </p:spPr>
        <p:txBody>
          <a:bodyPr wrap="square">
            <a:spAutoFit/>
          </a:bodyPr>
          <a:lstStyle/>
          <a:p>
            <a:r>
              <a:rPr lang="es-MX" sz="1000" b="1" dirty="0">
                <a:latin typeface="Arial" panose="020B0604020202020204" pitchFamily="34" charset="0"/>
                <a:cs typeface="Arial" panose="020B0604020202020204" pitchFamily="34" charset="0"/>
              </a:rPr>
              <a:t>CLAVE: </a:t>
            </a:r>
            <a:r>
              <a:rPr lang="es-MX" sz="1000" dirty="0">
                <a:latin typeface="Arial" panose="020B0604020202020204" pitchFamily="34" charset="0"/>
                <a:cs typeface="Arial" panose="020B0604020202020204" pitchFamily="34" charset="0"/>
              </a:rPr>
              <a:t>ICNU-PO1</a:t>
            </a:r>
          </a:p>
          <a:p>
            <a:r>
              <a:rPr lang="es-MX" sz="1000" b="1" dirty="0">
                <a:latin typeface="Arial" panose="020B0604020202020204" pitchFamily="34" charset="0"/>
                <a:cs typeface="Arial" panose="020B0604020202020204" pitchFamily="34" charset="0"/>
              </a:rPr>
              <a:t>CATEGORÍA: </a:t>
            </a:r>
            <a:r>
              <a:rPr lang="es-MX" sz="1000" dirty="0">
                <a:latin typeface="Arial" panose="020B0604020202020204" pitchFamily="34" charset="0"/>
                <a:cs typeface="Arial" panose="020B0604020202020204" pitchFamily="34" charset="0"/>
              </a:rPr>
              <a:t>Cultural</a:t>
            </a:r>
          </a:p>
          <a:p>
            <a:r>
              <a:rPr lang="es-MX" sz="1000" b="1" dirty="0">
                <a:latin typeface="Arial" panose="020B0604020202020204" pitchFamily="34" charset="0"/>
                <a:cs typeface="Arial" panose="020B0604020202020204" pitchFamily="34" charset="0"/>
              </a:rPr>
              <a:t>SUBCATEGORÍA:  </a:t>
            </a:r>
            <a:r>
              <a:rPr lang="es-MX" sz="1000" dirty="0">
                <a:latin typeface="Arial" panose="020B0604020202020204" pitchFamily="34" charset="0"/>
                <a:cs typeface="Arial" panose="020B0604020202020204" pitchFamily="34" charset="0"/>
              </a:rPr>
              <a:t>Usos sociales</a:t>
            </a:r>
          </a:p>
          <a:p>
            <a:r>
              <a:rPr lang="es-MX" sz="1000" b="1" dirty="0">
                <a:latin typeface="Arial" panose="020B0604020202020204" pitchFamily="34" charset="0"/>
                <a:cs typeface="Arial" panose="020B0604020202020204" pitchFamily="34" charset="0"/>
              </a:rPr>
              <a:t>   </a:t>
            </a:r>
            <a:r>
              <a:rPr lang="es-MX" sz="1000" dirty="0">
                <a:latin typeface="Arial" panose="020B0604020202020204" pitchFamily="34" charset="0"/>
                <a:cs typeface="Arial" panose="020B0604020202020204" pitchFamily="34" charset="0"/>
              </a:rPr>
              <a:t> </a:t>
            </a:r>
          </a:p>
        </p:txBody>
      </p:sp>
      <p:pic>
        <p:nvPicPr>
          <p:cNvPr id="2" name="Imagen 1">
            <a:extLst>
              <a:ext uri="{FF2B5EF4-FFF2-40B4-BE49-F238E27FC236}">
                <a16:creationId xmlns:a16="http://schemas.microsoft.com/office/drawing/2014/main" id="{2B5CED08-EE10-441F-AA13-D7956BCD5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631" y="184817"/>
            <a:ext cx="628366" cy="677457"/>
          </a:xfrm>
          <a:prstGeom prst="rect">
            <a:avLst/>
          </a:prstGeom>
        </p:spPr>
      </p:pic>
      <p:sp>
        <p:nvSpPr>
          <p:cNvPr id="5" name="Rectángulo 4">
            <a:extLst>
              <a:ext uri="{FF2B5EF4-FFF2-40B4-BE49-F238E27FC236}">
                <a16:creationId xmlns:a16="http://schemas.microsoft.com/office/drawing/2014/main" id="{8D75608E-E160-4E85-9007-6A8112D04EE3}"/>
              </a:ext>
            </a:extLst>
          </p:cNvPr>
          <p:cNvSpPr/>
          <p:nvPr/>
        </p:nvSpPr>
        <p:spPr>
          <a:xfrm>
            <a:off x="1879164" y="206516"/>
            <a:ext cx="3669777" cy="40011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CENTRO DE INFORMACIÓN CULTURAL Y NATURAL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DEL VALLE DE MEZQUITAL</a:t>
            </a:r>
          </a:p>
        </p:txBody>
      </p:sp>
      <p:sp>
        <p:nvSpPr>
          <p:cNvPr id="7" name="Rectángulo 6">
            <a:extLst>
              <a:ext uri="{FF2B5EF4-FFF2-40B4-BE49-F238E27FC236}">
                <a16:creationId xmlns:a16="http://schemas.microsoft.com/office/drawing/2014/main" id="{E40DE4BA-E050-4A6E-B178-873A248C01B3}"/>
              </a:ext>
            </a:extLst>
          </p:cNvPr>
          <p:cNvSpPr/>
          <p:nvPr/>
        </p:nvSpPr>
        <p:spPr>
          <a:xfrm>
            <a:off x="5915202" y="829880"/>
            <a:ext cx="668773" cy="24622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000" b="1" dirty="0">
                <a:latin typeface="BankGothic Lt BT" panose="020B0607020203060204" pitchFamily="34" charset="0"/>
              </a:rPr>
              <a:t>PÁG. 1</a:t>
            </a:r>
            <a:endParaRPr lang="es-MX" sz="1000" dirty="0"/>
          </a:p>
        </p:txBody>
      </p:sp>
      <p:pic>
        <p:nvPicPr>
          <p:cNvPr id="8" name="Imagen 7">
            <a:extLst>
              <a:ext uri="{FF2B5EF4-FFF2-40B4-BE49-F238E27FC236}">
                <a16:creationId xmlns:a16="http://schemas.microsoft.com/office/drawing/2014/main" id="{97BC4DA9-7998-4B61-85DB-40DF1BBACDCF}"/>
              </a:ext>
            </a:extLst>
          </p:cNvPr>
          <p:cNvPicPr>
            <a:picLocks noChangeAspect="1"/>
          </p:cNvPicPr>
          <p:nvPr/>
        </p:nvPicPr>
        <p:blipFill>
          <a:blip r:embed="rId5"/>
          <a:stretch>
            <a:fillRect/>
          </a:stretch>
        </p:blipFill>
        <p:spPr>
          <a:xfrm>
            <a:off x="6139997" y="311950"/>
            <a:ext cx="443978" cy="364201"/>
          </a:xfrm>
          <a:prstGeom prst="rect">
            <a:avLst/>
          </a:prstGeom>
        </p:spPr>
      </p:pic>
      <p:pic>
        <p:nvPicPr>
          <p:cNvPr id="11" name="Imagen 10">
            <a:extLst>
              <a:ext uri="{FF2B5EF4-FFF2-40B4-BE49-F238E27FC236}">
                <a16:creationId xmlns:a16="http://schemas.microsoft.com/office/drawing/2014/main" id="{21FCB49B-6748-4CE0-A3FF-F3885DCAB05B}"/>
              </a:ext>
            </a:extLst>
          </p:cNvPr>
          <p:cNvPicPr>
            <a:picLocks noChangeAspect="1"/>
          </p:cNvPicPr>
          <p:nvPr/>
        </p:nvPicPr>
        <p:blipFill>
          <a:blip r:embed="rId6"/>
          <a:stretch>
            <a:fillRect/>
          </a:stretch>
        </p:blipFill>
        <p:spPr>
          <a:xfrm>
            <a:off x="3509423" y="1741165"/>
            <a:ext cx="2867188" cy="1804045"/>
          </a:xfrm>
          <a:prstGeom prst="rect">
            <a:avLst/>
          </a:prstGeom>
        </p:spPr>
      </p:pic>
      <p:sp>
        <p:nvSpPr>
          <p:cNvPr id="16" name="Rectángulo 15">
            <a:extLst>
              <a:ext uri="{FF2B5EF4-FFF2-40B4-BE49-F238E27FC236}">
                <a16:creationId xmlns:a16="http://schemas.microsoft.com/office/drawing/2014/main" id="{E185BA68-43E9-4C3E-BDD7-0BC8B3C1C02B}"/>
              </a:ext>
            </a:extLst>
          </p:cNvPr>
          <p:cNvSpPr/>
          <p:nvPr/>
        </p:nvSpPr>
        <p:spPr>
          <a:xfrm>
            <a:off x="2784908" y="593871"/>
            <a:ext cx="1550424" cy="230832"/>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900" i="0" u="none" strike="noStrike" kern="0" cap="none" spc="0" normalizeH="0" baseline="0" noProof="0" dirty="0">
                <a:ln>
                  <a:noFill/>
                </a:ln>
                <a:solidFill>
                  <a:srgbClr val="000000"/>
                </a:solidFill>
                <a:effectLst/>
                <a:uLnTx/>
                <a:uFillTx/>
                <a:latin typeface="+mn-lt"/>
                <a:cs typeface="Times New Roman" panose="02020603050405020304" pitchFamily="18" charset="0"/>
                <a:sym typeface="Arial"/>
              </a:rPr>
              <a:t>INMATERIAL CULTURAL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3" name="Rectángulo 2">
            <a:extLst>
              <a:ext uri="{FF2B5EF4-FFF2-40B4-BE49-F238E27FC236}">
                <a16:creationId xmlns:a16="http://schemas.microsoft.com/office/drawing/2014/main" id="{4E0129A3-3D59-443F-89CE-27FBF80FD878}"/>
              </a:ext>
            </a:extLst>
          </p:cNvPr>
          <p:cNvSpPr/>
          <p:nvPr/>
        </p:nvSpPr>
        <p:spPr>
          <a:xfrm flipV="1">
            <a:off x="434872" y="1085262"/>
            <a:ext cx="6149103" cy="45719"/>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0" name="Google Shape;160;p19"/>
          <p:cNvSpPr txBox="1">
            <a:spLocks noGrp="1"/>
          </p:cNvSpPr>
          <p:nvPr>
            <p:ph type="sldNum" idx="12"/>
          </p:nvPr>
        </p:nvSpPr>
        <p:spPr>
          <a:xfrm>
            <a:off x="0" y="2643188"/>
            <a:ext cx="446175" cy="548775"/>
          </a:xfrm>
          <a:prstGeom prst="rect">
            <a:avLst/>
          </a:prstGeom>
        </p:spPr>
        <p:txBody>
          <a:bodyPr spcFirstLastPara="1" wrap="square" lIns="68569" tIns="68569" rIns="68569" bIns="68569" anchor="ctr" anchorCtr="0">
            <a:noAutofit/>
          </a:bodyPr>
          <a:lstStyle/>
          <a:p>
            <a:fld id="{00000000-1234-1234-1234-123412341234}" type="slidenum">
              <a:rPr lang="en"/>
              <a:pPr/>
              <a:t>2</a:t>
            </a:fld>
            <a:endParaRPr dirty="0"/>
          </a:p>
        </p:txBody>
      </p:sp>
      <p:pic>
        <p:nvPicPr>
          <p:cNvPr id="19" name="Imagen 18">
            <a:extLst>
              <a:ext uri="{FF2B5EF4-FFF2-40B4-BE49-F238E27FC236}">
                <a16:creationId xmlns:a16="http://schemas.microsoft.com/office/drawing/2014/main" id="{4CCAB90C-5234-43C0-8BA2-6226B8D9698D}"/>
              </a:ext>
            </a:extLst>
          </p:cNvPr>
          <p:cNvPicPr>
            <a:picLocks noChangeAspect="1"/>
          </p:cNvPicPr>
          <p:nvPr/>
        </p:nvPicPr>
        <p:blipFill rotWithShape="1">
          <a:blip r:embed="rId3">
            <a:extLst>
              <a:ext uri="{28A0092B-C50C-407E-A947-70E740481C1C}">
                <a14:useLocalDpi xmlns:a14="http://schemas.microsoft.com/office/drawing/2010/main" val="0"/>
              </a:ext>
            </a:extLst>
          </a:blip>
          <a:srcRect t="29397" r="18234" b="5061"/>
          <a:stretch/>
        </p:blipFill>
        <p:spPr>
          <a:xfrm>
            <a:off x="729381" y="170788"/>
            <a:ext cx="1187004" cy="395419"/>
          </a:xfrm>
          <a:prstGeom prst="rect">
            <a:avLst/>
          </a:prstGeom>
        </p:spPr>
      </p:pic>
      <p:sp>
        <p:nvSpPr>
          <p:cNvPr id="18" name="Rectángulo 17">
            <a:extLst>
              <a:ext uri="{FF2B5EF4-FFF2-40B4-BE49-F238E27FC236}">
                <a16:creationId xmlns:a16="http://schemas.microsoft.com/office/drawing/2014/main" id="{47447F1D-F676-404F-9D4A-F2F5B9A5DC85}"/>
              </a:ext>
            </a:extLst>
          </p:cNvPr>
          <p:cNvSpPr/>
          <p:nvPr/>
        </p:nvSpPr>
        <p:spPr>
          <a:xfrm>
            <a:off x="304145" y="4065214"/>
            <a:ext cx="6072339" cy="307777"/>
          </a:xfrm>
          <a:prstGeom prst="rect">
            <a:avLst/>
          </a:prstGeom>
        </p:spPr>
        <p:txBody>
          <a:bodyPr wrap="square">
            <a:spAutoFit/>
          </a:bodyPr>
          <a:lstStyle/>
          <a:p>
            <a:pPr algn="just"/>
            <a:endParaRPr lang="es-MX" dirty="0">
              <a:latin typeface="BankGothic Lt BT" panose="020B0607020203060204" pitchFamily="34" charset="0"/>
            </a:endParaRPr>
          </a:p>
        </p:txBody>
      </p:sp>
      <p:sp>
        <p:nvSpPr>
          <p:cNvPr id="9" name="Rectángulo 8"/>
          <p:cNvSpPr/>
          <p:nvPr/>
        </p:nvSpPr>
        <p:spPr>
          <a:xfrm>
            <a:off x="323072" y="1467277"/>
            <a:ext cx="2648482" cy="375552"/>
          </a:xfrm>
          <a:prstGeom prst="rect">
            <a:avLst/>
          </a:prstGeom>
        </p:spPr>
        <p:txBody>
          <a:bodyPr wrap="none">
            <a:spAutoFit/>
          </a:bodyPr>
          <a:lstStyle/>
          <a:p>
            <a:pPr algn="just">
              <a:lnSpc>
                <a:spcPct val="150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Un ritual que exige paciencia</a:t>
            </a:r>
          </a:p>
        </p:txBody>
      </p:sp>
      <p:sp>
        <p:nvSpPr>
          <p:cNvPr id="15" name="Rectángulo 14"/>
          <p:cNvSpPr/>
          <p:nvPr/>
        </p:nvSpPr>
        <p:spPr>
          <a:xfrm>
            <a:off x="81117" y="1956944"/>
            <a:ext cx="6151167" cy="3785652"/>
          </a:xfrm>
          <a:prstGeom prst="rect">
            <a:avLst/>
          </a:prstGeom>
        </p:spPr>
        <p:txBody>
          <a:bodyPr wrap="square">
            <a:spAutoFit/>
          </a:bodyPr>
          <a:lstStyle/>
          <a:p>
            <a:pPr algn="just"/>
            <a:r>
              <a:rPr lang="es-MX" sz="1200" dirty="0">
                <a:latin typeface="Arial" panose="020B0604020202020204" pitchFamily="34" charset="0"/>
                <a:cs typeface="Arial" panose="020B0604020202020204" pitchFamily="34" charset="0"/>
              </a:rPr>
              <a:t>Lo bueno toma su tiempo. Y preparar barbacoa es un ritual sagrado en Progreso de Obregón. ¿Pero en qué consiste?</a:t>
            </a:r>
          </a:p>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1.Lo primero es elegir al cordero. Debe tener menos de un año y pesar de 30 a 40 kilos. Se le quita la piel y se deja orear a la intemperie durante unas 5 horas. Se corta en pedazos (espaldilla, espinazo, pierna, etc.)</a:t>
            </a:r>
          </a:p>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2. Luego se hace un hoyo en la tierra. Debe medir un metro de profundidad y 60 centímetros de diámetro. Este hoyo servirá como horno, así que se le colocan piedras de tezontle para conservar bien el calor.</a:t>
            </a:r>
          </a:p>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3.Se enciende leña en el horno y se deja consumir hasta que las brasas estén al rojo vivo. Esto es un proceso que dura aproximadamente 4 horas.</a:t>
            </a:r>
          </a:p>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4.Las paredes del horno se recubren con pencas de maguey asadas. En las brasas se pone una olla con vegetales. Aunque en realidad las recetas varían de acuerdo a la familia que lo prepare, los ingredientes más comunes son: garbanzos, arroz, cebolla, chiles y especias. En esta olla caerán, además, todos los jugos de la carne que darán origen al famoso consomé de barbacoa.</a:t>
            </a:r>
          </a:p>
          <a:p>
            <a:pPr algn="just"/>
            <a:endParaRPr lang="es-MX" sz="1200"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2B5CED08-EE10-441F-AA13-D7956BCD5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631" y="184817"/>
            <a:ext cx="628366" cy="677457"/>
          </a:xfrm>
          <a:prstGeom prst="rect">
            <a:avLst/>
          </a:prstGeom>
        </p:spPr>
      </p:pic>
      <p:sp>
        <p:nvSpPr>
          <p:cNvPr id="5" name="Rectángulo 4">
            <a:extLst>
              <a:ext uri="{FF2B5EF4-FFF2-40B4-BE49-F238E27FC236}">
                <a16:creationId xmlns:a16="http://schemas.microsoft.com/office/drawing/2014/main" id="{8D75608E-E160-4E85-9007-6A8112D04EE3}"/>
              </a:ext>
            </a:extLst>
          </p:cNvPr>
          <p:cNvSpPr/>
          <p:nvPr/>
        </p:nvSpPr>
        <p:spPr>
          <a:xfrm>
            <a:off x="1879164" y="206516"/>
            <a:ext cx="3669777" cy="40011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CENTRO DE INFORMACIÓN CULTURAL Y NATURAL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DEL VALLE DE MEZQUITAL</a:t>
            </a:r>
          </a:p>
        </p:txBody>
      </p:sp>
      <p:sp>
        <p:nvSpPr>
          <p:cNvPr id="7" name="Rectángulo 6">
            <a:extLst>
              <a:ext uri="{FF2B5EF4-FFF2-40B4-BE49-F238E27FC236}">
                <a16:creationId xmlns:a16="http://schemas.microsoft.com/office/drawing/2014/main" id="{E40DE4BA-E050-4A6E-B178-873A248C01B3}"/>
              </a:ext>
            </a:extLst>
          </p:cNvPr>
          <p:cNvSpPr/>
          <p:nvPr/>
        </p:nvSpPr>
        <p:spPr>
          <a:xfrm>
            <a:off x="5915202" y="829880"/>
            <a:ext cx="668773" cy="24622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000" b="1" dirty="0">
                <a:latin typeface="BankGothic Lt BT" panose="020B0607020203060204" pitchFamily="34" charset="0"/>
              </a:rPr>
              <a:t>PÁG. 2</a:t>
            </a:r>
            <a:endParaRPr lang="es-MX" sz="1000" dirty="0"/>
          </a:p>
        </p:txBody>
      </p:sp>
      <p:pic>
        <p:nvPicPr>
          <p:cNvPr id="8" name="Imagen 7">
            <a:extLst>
              <a:ext uri="{FF2B5EF4-FFF2-40B4-BE49-F238E27FC236}">
                <a16:creationId xmlns:a16="http://schemas.microsoft.com/office/drawing/2014/main" id="{97BC4DA9-7998-4B61-85DB-40DF1BBACDCF}"/>
              </a:ext>
            </a:extLst>
          </p:cNvPr>
          <p:cNvPicPr>
            <a:picLocks noChangeAspect="1"/>
          </p:cNvPicPr>
          <p:nvPr/>
        </p:nvPicPr>
        <p:blipFill>
          <a:blip r:embed="rId5"/>
          <a:stretch>
            <a:fillRect/>
          </a:stretch>
        </p:blipFill>
        <p:spPr>
          <a:xfrm>
            <a:off x="6139997" y="311950"/>
            <a:ext cx="443978" cy="364201"/>
          </a:xfrm>
          <a:prstGeom prst="rect">
            <a:avLst/>
          </a:prstGeom>
        </p:spPr>
      </p:pic>
      <p:sp>
        <p:nvSpPr>
          <p:cNvPr id="14" name="Rectángulo 13">
            <a:extLst>
              <a:ext uri="{FF2B5EF4-FFF2-40B4-BE49-F238E27FC236}">
                <a16:creationId xmlns:a16="http://schemas.microsoft.com/office/drawing/2014/main" id="{E7E33FCE-F0CE-496A-A062-233E51F326F1}"/>
              </a:ext>
            </a:extLst>
          </p:cNvPr>
          <p:cNvSpPr/>
          <p:nvPr/>
        </p:nvSpPr>
        <p:spPr>
          <a:xfrm>
            <a:off x="729381" y="540551"/>
            <a:ext cx="4968259" cy="707886"/>
          </a:xfrm>
          <a:prstGeom prst="rect">
            <a:avLst/>
          </a:prstGeom>
        </p:spPr>
        <p:txBody>
          <a:bodyPr wrap="square">
            <a:spAutoFit/>
          </a:bodyPr>
          <a:lstStyle/>
          <a:p>
            <a:r>
              <a:rPr lang="es-MX" sz="1000" b="1" dirty="0">
                <a:latin typeface="Arial" panose="020B0604020202020204" pitchFamily="34" charset="0"/>
                <a:cs typeface="Arial" panose="020B0604020202020204" pitchFamily="34" charset="0"/>
              </a:rPr>
              <a:t>CLAVE: </a:t>
            </a:r>
            <a:r>
              <a:rPr lang="es-MX" sz="1000" dirty="0">
                <a:latin typeface="Arial" panose="020B0604020202020204" pitchFamily="34" charset="0"/>
                <a:cs typeface="Arial" panose="020B0604020202020204" pitchFamily="34" charset="0"/>
              </a:rPr>
              <a:t>ICNU-PO1</a:t>
            </a:r>
          </a:p>
          <a:p>
            <a:r>
              <a:rPr lang="es-MX" sz="1000" b="1" dirty="0">
                <a:latin typeface="Arial" panose="020B0604020202020204" pitchFamily="34" charset="0"/>
                <a:cs typeface="Arial" panose="020B0604020202020204" pitchFamily="34" charset="0"/>
              </a:rPr>
              <a:t>CATEGORÍA: </a:t>
            </a:r>
            <a:r>
              <a:rPr lang="es-MX" sz="1000" dirty="0">
                <a:latin typeface="Arial" panose="020B0604020202020204" pitchFamily="34" charset="0"/>
                <a:cs typeface="Arial" panose="020B0604020202020204" pitchFamily="34" charset="0"/>
              </a:rPr>
              <a:t>Cultural</a:t>
            </a:r>
          </a:p>
          <a:p>
            <a:r>
              <a:rPr lang="es-MX" sz="1000" b="1" dirty="0">
                <a:latin typeface="Arial" panose="020B0604020202020204" pitchFamily="34" charset="0"/>
                <a:cs typeface="Arial" panose="020B0604020202020204" pitchFamily="34" charset="0"/>
              </a:rPr>
              <a:t>SUBCATEGORÍA:  </a:t>
            </a:r>
            <a:r>
              <a:rPr lang="es-MX" sz="1000" dirty="0">
                <a:latin typeface="Arial" panose="020B0604020202020204" pitchFamily="34" charset="0"/>
                <a:cs typeface="Arial" panose="020B0604020202020204" pitchFamily="34" charset="0"/>
              </a:rPr>
              <a:t>Usos sociales</a:t>
            </a:r>
          </a:p>
          <a:p>
            <a:r>
              <a:rPr lang="es-MX" sz="1000" b="1" dirty="0">
                <a:latin typeface="Arial" panose="020B0604020202020204" pitchFamily="34" charset="0"/>
                <a:cs typeface="Arial" panose="020B0604020202020204" pitchFamily="34" charset="0"/>
              </a:rPr>
              <a:t>   </a:t>
            </a:r>
            <a:r>
              <a:rPr lang="es-MX" sz="1000" dirty="0">
                <a:latin typeface="Arial" panose="020B0604020202020204" pitchFamily="34" charset="0"/>
                <a:cs typeface="Arial" panose="020B0604020202020204" pitchFamily="34" charset="0"/>
              </a:rPr>
              <a:t> </a:t>
            </a:r>
          </a:p>
        </p:txBody>
      </p:sp>
      <p:sp>
        <p:nvSpPr>
          <p:cNvPr id="16" name="Rectángulo 15">
            <a:extLst>
              <a:ext uri="{FF2B5EF4-FFF2-40B4-BE49-F238E27FC236}">
                <a16:creationId xmlns:a16="http://schemas.microsoft.com/office/drawing/2014/main" id="{ABA580A8-DAB9-40DB-A8E1-9C526D059661}"/>
              </a:ext>
            </a:extLst>
          </p:cNvPr>
          <p:cNvSpPr/>
          <p:nvPr/>
        </p:nvSpPr>
        <p:spPr>
          <a:xfrm>
            <a:off x="2784908" y="593871"/>
            <a:ext cx="1550424" cy="230832"/>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900" i="0" u="none" strike="noStrike" kern="0" cap="none" spc="0" normalizeH="0" baseline="0" noProof="0" dirty="0">
                <a:ln>
                  <a:noFill/>
                </a:ln>
                <a:solidFill>
                  <a:srgbClr val="000000"/>
                </a:solidFill>
                <a:effectLst/>
                <a:uLnTx/>
                <a:uFillTx/>
                <a:latin typeface="+mn-lt"/>
                <a:cs typeface="Times New Roman" panose="02020603050405020304" pitchFamily="18" charset="0"/>
                <a:sym typeface="Arial"/>
              </a:rPr>
              <a:t>INMATERIAL CULTURAL </a:t>
            </a:r>
          </a:p>
        </p:txBody>
      </p:sp>
    </p:spTree>
    <p:extLst>
      <p:ext uri="{BB962C8B-B14F-4D97-AF65-F5344CB8AC3E}">
        <p14:creationId xmlns:p14="http://schemas.microsoft.com/office/powerpoint/2010/main" val="2189007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3" name="Rectángulo 2">
            <a:extLst>
              <a:ext uri="{FF2B5EF4-FFF2-40B4-BE49-F238E27FC236}">
                <a16:creationId xmlns:a16="http://schemas.microsoft.com/office/drawing/2014/main" id="{4E0129A3-3D59-443F-89CE-27FBF80FD878}"/>
              </a:ext>
            </a:extLst>
          </p:cNvPr>
          <p:cNvSpPr/>
          <p:nvPr/>
        </p:nvSpPr>
        <p:spPr>
          <a:xfrm flipV="1">
            <a:off x="434872" y="1085262"/>
            <a:ext cx="6149103" cy="45719"/>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0" name="Google Shape;160;p19"/>
          <p:cNvSpPr txBox="1">
            <a:spLocks noGrp="1"/>
          </p:cNvSpPr>
          <p:nvPr>
            <p:ph type="sldNum" idx="12"/>
          </p:nvPr>
        </p:nvSpPr>
        <p:spPr>
          <a:xfrm>
            <a:off x="0" y="2643188"/>
            <a:ext cx="446175" cy="548775"/>
          </a:xfrm>
          <a:prstGeom prst="rect">
            <a:avLst/>
          </a:prstGeom>
        </p:spPr>
        <p:txBody>
          <a:bodyPr spcFirstLastPara="1" wrap="square" lIns="68569" tIns="68569" rIns="68569" bIns="68569" anchor="ctr" anchorCtr="0">
            <a:noAutofit/>
          </a:bodyPr>
          <a:lstStyle/>
          <a:p>
            <a:fld id="{00000000-1234-1234-1234-123412341234}" type="slidenum">
              <a:rPr lang="en"/>
              <a:pPr/>
              <a:t>3</a:t>
            </a:fld>
            <a:endParaRPr dirty="0"/>
          </a:p>
        </p:txBody>
      </p:sp>
      <p:pic>
        <p:nvPicPr>
          <p:cNvPr id="19" name="Imagen 18">
            <a:extLst>
              <a:ext uri="{FF2B5EF4-FFF2-40B4-BE49-F238E27FC236}">
                <a16:creationId xmlns:a16="http://schemas.microsoft.com/office/drawing/2014/main" id="{4CCAB90C-5234-43C0-8BA2-6226B8D9698D}"/>
              </a:ext>
            </a:extLst>
          </p:cNvPr>
          <p:cNvPicPr>
            <a:picLocks noChangeAspect="1"/>
          </p:cNvPicPr>
          <p:nvPr/>
        </p:nvPicPr>
        <p:blipFill rotWithShape="1">
          <a:blip r:embed="rId3">
            <a:extLst>
              <a:ext uri="{28A0092B-C50C-407E-A947-70E740481C1C}">
                <a14:useLocalDpi xmlns:a14="http://schemas.microsoft.com/office/drawing/2010/main" val="0"/>
              </a:ext>
            </a:extLst>
          </a:blip>
          <a:srcRect t="29397" r="18234" b="5061"/>
          <a:stretch/>
        </p:blipFill>
        <p:spPr>
          <a:xfrm>
            <a:off x="729381" y="170788"/>
            <a:ext cx="1187004" cy="395419"/>
          </a:xfrm>
          <a:prstGeom prst="rect">
            <a:avLst/>
          </a:prstGeom>
        </p:spPr>
      </p:pic>
      <p:sp>
        <p:nvSpPr>
          <p:cNvPr id="18" name="Rectángulo 17">
            <a:extLst>
              <a:ext uri="{FF2B5EF4-FFF2-40B4-BE49-F238E27FC236}">
                <a16:creationId xmlns:a16="http://schemas.microsoft.com/office/drawing/2014/main" id="{47447F1D-F676-404F-9D4A-F2F5B9A5DC85}"/>
              </a:ext>
            </a:extLst>
          </p:cNvPr>
          <p:cNvSpPr/>
          <p:nvPr/>
        </p:nvSpPr>
        <p:spPr>
          <a:xfrm>
            <a:off x="304145" y="4065214"/>
            <a:ext cx="6072339" cy="307777"/>
          </a:xfrm>
          <a:prstGeom prst="rect">
            <a:avLst/>
          </a:prstGeom>
        </p:spPr>
        <p:txBody>
          <a:bodyPr wrap="square">
            <a:spAutoFit/>
          </a:bodyPr>
          <a:lstStyle/>
          <a:p>
            <a:pPr algn="just"/>
            <a:endParaRPr lang="es-MX" dirty="0">
              <a:latin typeface="BankGothic Lt BT" panose="020B0607020203060204" pitchFamily="34" charset="0"/>
            </a:endParaRPr>
          </a:p>
        </p:txBody>
      </p:sp>
      <p:sp>
        <p:nvSpPr>
          <p:cNvPr id="9" name="Rectángulo 8"/>
          <p:cNvSpPr/>
          <p:nvPr/>
        </p:nvSpPr>
        <p:spPr>
          <a:xfrm>
            <a:off x="605888" y="1321214"/>
            <a:ext cx="3225563" cy="375552"/>
          </a:xfrm>
          <a:prstGeom prst="rect">
            <a:avLst/>
          </a:prstGeom>
        </p:spPr>
        <p:txBody>
          <a:bodyPr wrap="none">
            <a:spAutoFit/>
          </a:bodyPr>
          <a:lstStyle/>
          <a:p>
            <a:pPr algn="just">
              <a:lnSpc>
                <a:spcPct val="150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En la barbacoa nada de desperdicia</a:t>
            </a:r>
          </a:p>
        </p:txBody>
      </p:sp>
      <p:sp>
        <p:nvSpPr>
          <p:cNvPr id="15" name="Rectángulo 14"/>
          <p:cNvSpPr/>
          <p:nvPr/>
        </p:nvSpPr>
        <p:spPr>
          <a:xfrm>
            <a:off x="304145" y="1605854"/>
            <a:ext cx="6151167" cy="3416320"/>
          </a:xfrm>
          <a:prstGeom prst="rect">
            <a:avLst/>
          </a:prstGeom>
        </p:spPr>
        <p:txBody>
          <a:bodyPr wrap="square">
            <a:spAutoFit/>
          </a:bodyPr>
          <a:lstStyle/>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5.        Se coloca una rejilla encima de la olla. Después se envuelven las piezas de carne de borrego en las pencas. Nada debe desperdiciarse y toda la carne se aprovecha.</a:t>
            </a:r>
          </a:p>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6.        Los trozos de carne se cubren con más pencas de maguey y se tapa el horno con las mismas, un plástico y una capa de tierra. No debe quedar ningún hueco para que no se escape el calor ni el vapor.</a:t>
            </a:r>
          </a:p>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7.        Se deja cocer a fuego lento durante toda la noche (10 horas aproximadamente).</a:t>
            </a:r>
          </a:p>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8.        A la mañana siguiente, el ritual continúa. Las familias se reúnen a desayunar alrededor del horno. Un invitado es el encargado de destapar el hoyo y tomar el primer trozo de carne. Ésta debe quedar muy suavecita. Y por eso se saca con cuidado pues podría deshacerse.</a:t>
            </a:r>
          </a:p>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9.        Se retira toda la carne y se descubre la olla con el exquisito consomé de barbacoa en su interior. Listo para servirse con un poco de cilantro y cebolla.</a:t>
            </a:r>
          </a:p>
        </p:txBody>
      </p:sp>
      <p:pic>
        <p:nvPicPr>
          <p:cNvPr id="2" name="Imagen 1">
            <a:extLst>
              <a:ext uri="{FF2B5EF4-FFF2-40B4-BE49-F238E27FC236}">
                <a16:creationId xmlns:a16="http://schemas.microsoft.com/office/drawing/2014/main" id="{2B5CED08-EE10-441F-AA13-D7956BCD5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631" y="184817"/>
            <a:ext cx="628366" cy="677457"/>
          </a:xfrm>
          <a:prstGeom prst="rect">
            <a:avLst/>
          </a:prstGeom>
        </p:spPr>
      </p:pic>
      <p:sp>
        <p:nvSpPr>
          <p:cNvPr id="7" name="Rectángulo 6">
            <a:extLst>
              <a:ext uri="{FF2B5EF4-FFF2-40B4-BE49-F238E27FC236}">
                <a16:creationId xmlns:a16="http://schemas.microsoft.com/office/drawing/2014/main" id="{E40DE4BA-E050-4A6E-B178-873A248C01B3}"/>
              </a:ext>
            </a:extLst>
          </p:cNvPr>
          <p:cNvSpPr/>
          <p:nvPr/>
        </p:nvSpPr>
        <p:spPr>
          <a:xfrm>
            <a:off x="5915202" y="829880"/>
            <a:ext cx="668773" cy="24622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000" b="1" dirty="0">
                <a:latin typeface="BankGothic Lt BT" panose="020B0607020203060204" pitchFamily="34" charset="0"/>
              </a:rPr>
              <a:t>PÁG. 3</a:t>
            </a:r>
            <a:endParaRPr lang="es-MX" sz="1000" dirty="0"/>
          </a:p>
        </p:txBody>
      </p:sp>
      <p:pic>
        <p:nvPicPr>
          <p:cNvPr id="8" name="Imagen 7">
            <a:extLst>
              <a:ext uri="{FF2B5EF4-FFF2-40B4-BE49-F238E27FC236}">
                <a16:creationId xmlns:a16="http://schemas.microsoft.com/office/drawing/2014/main" id="{97BC4DA9-7998-4B61-85DB-40DF1BBACDCF}"/>
              </a:ext>
            </a:extLst>
          </p:cNvPr>
          <p:cNvPicPr>
            <a:picLocks noChangeAspect="1"/>
          </p:cNvPicPr>
          <p:nvPr/>
        </p:nvPicPr>
        <p:blipFill>
          <a:blip r:embed="rId5"/>
          <a:stretch>
            <a:fillRect/>
          </a:stretch>
        </p:blipFill>
        <p:spPr>
          <a:xfrm>
            <a:off x="6139997" y="311950"/>
            <a:ext cx="443978" cy="364201"/>
          </a:xfrm>
          <a:prstGeom prst="rect">
            <a:avLst/>
          </a:prstGeom>
        </p:spPr>
      </p:pic>
      <p:sp>
        <p:nvSpPr>
          <p:cNvPr id="23" name="Rectángulo 22">
            <a:extLst>
              <a:ext uri="{FF2B5EF4-FFF2-40B4-BE49-F238E27FC236}">
                <a16:creationId xmlns:a16="http://schemas.microsoft.com/office/drawing/2014/main" id="{DFDAE4CA-56D8-4DFB-90D5-032F72D3B563}"/>
              </a:ext>
            </a:extLst>
          </p:cNvPr>
          <p:cNvSpPr/>
          <p:nvPr/>
        </p:nvSpPr>
        <p:spPr>
          <a:xfrm>
            <a:off x="1879164" y="206516"/>
            <a:ext cx="3669777" cy="40011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CENTRO DE INFORMACIÓN CULTURAL Y NATURAL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DEL VALLE DE MEZQUITAL</a:t>
            </a:r>
          </a:p>
        </p:txBody>
      </p:sp>
      <p:sp>
        <p:nvSpPr>
          <p:cNvPr id="14" name="Rectángulo 13">
            <a:extLst>
              <a:ext uri="{FF2B5EF4-FFF2-40B4-BE49-F238E27FC236}">
                <a16:creationId xmlns:a16="http://schemas.microsoft.com/office/drawing/2014/main" id="{1384FF77-18CB-4A54-9A74-ED0020E44A6E}"/>
              </a:ext>
            </a:extLst>
          </p:cNvPr>
          <p:cNvSpPr/>
          <p:nvPr/>
        </p:nvSpPr>
        <p:spPr>
          <a:xfrm>
            <a:off x="729381" y="540551"/>
            <a:ext cx="4968259" cy="707886"/>
          </a:xfrm>
          <a:prstGeom prst="rect">
            <a:avLst/>
          </a:prstGeom>
        </p:spPr>
        <p:txBody>
          <a:bodyPr wrap="square">
            <a:spAutoFit/>
          </a:bodyPr>
          <a:lstStyle/>
          <a:p>
            <a:r>
              <a:rPr lang="es-MX" sz="1000" b="1" dirty="0">
                <a:latin typeface="Arial" panose="020B0604020202020204" pitchFamily="34" charset="0"/>
                <a:cs typeface="Arial" panose="020B0604020202020204" pitchFamily="34" charset="0"/>
              </a:rPr>
              <a:t>CLAVE: </a:t>
            </a:r>
            <a:r>
              <a:rPr lang="es-MX" sz="1000" dirty="0">
                <a:latin typeface="Arial" panose="020B0604020202020204" pitchFamily="34" charset="0"/>
                <a:cs typeface="Arial" panose="020B0604020202020204" pitchFamily="34" charset="0"/>
              </a:rPr>
              <a:t>ICNU-PO1</a:t>
            </a:r>
          </a:p>
          <a:p>
            <a:r>
              <a:rPr lang="es-MX" sz="1000" b="1" dirty="0">
                <a:latin typeface="Arial" panose="020B0604020202020204" pitchFamily="34" charset="0"/>
                <a:cs typeface="Arial" panose="020B0604020202020204" pitchFamily="34" charset="0"/>
              </a:rPr>
              <a:t>CATEGORÍA: </a:t>
            </a:r>
            <a:r>
              <a:rPr lang="es-MX" sz="1000" dirty="0">
                <a:latin typeface="Arial" panose="020B0604020202020204" pitchFamily="34" charset="0"/>
                <a:cs typeface="Arial" panose="020B0604020202020204" pitchFamily="34" charset="0"/>
              </a:rPr>
              <a:t>Cultural</a:t>
            </a:r>
          </a:p>
          <a:p>
            <a:r>
              <a:rPr lang="es-MX" sz="1000" b="1" dirty="0">
                <a:latin typeface="Arial" panose="020B0604020202020204" pitchFamily="34" charset="0"/>
                <a:cs typeface="Arial" panose="020B0604020202020204" pitchFamily="34" charset="0"/>
              </a:rPr>
              <a:t>SUBCATEGORÍA:  </a:t>
            </a:r>
            <a:r>
              <a:rPr lang="es-MX" sz="1000" dirty="0">
                <a:latin typeface="Arial" panose="020B0604020202020204" pitchFamily="34" charset="0"/>
                <a:cs typeface="Arial" panose="020B0604020202020204" pitchFamily="34" charset="0"/>
              </a:rPr>
              <a:t>Usos sociales</a:t>
            </a:r>
          </a:p>
          <a:p>
            <a:r>
              <a:rPr lang="es-MX" sz="1000" b="1" dirty="0">
                <a:latin typeface="Arial" panose="020B0604020202020204" pitchFamily="34" charset="0"/>
                <a:cs typeface="Arial" panose="020B0604020202020204" pitchFamily="34" charset="0"/>
              </a:rPr>
              <a:t>   </a:t>
            </a:r>
            <a:r>
              <a:rPr lang="es-MX" sz="1000" dirty="0">
                <a:latin typeface="Arial" panose="020B0604020202020204" pitchFamily="34" charset="0"/>
                <a:cs typeface="Arial" panose="020B0604020202020204" pitchFamily="34" charset="0"/>
              </a:rPr>
              <a:t> </a:t>
            </a:r>
          </a:p>
        </p:txBody>
      </p:sp>
      <p:sp>
        <p:nvSpPr>
          <p:cNvPr id="16" name="Rectángulo 15">
            <a:extLst>
              <a:ext uri="{FF2B5EF4-FFF2-40B4-BE49-F238E27FC236}">
                <a16:creationId xmlns:a16="http://schemas.microsoft.com/office/drawing/2014/main" id="{D172CCCE-8B91-4CC3-8083-545C623DCA23}"/>
              </a:ext>
            </a:extLst>
          </p:cNvPr>
          <p:cNvSpPr/>
          <p:nvPr/>
        </p:nvSpPr>
        <p:spPr>
          <a:xfrm>
            <a:off x="2784908" y="593871"/>
            <a:ext cx="1550424" cy="230832"/>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900" i="0" u="none" strike="noStrike" kern="0" cap="none" spc="0" normalizeH="0" baseline="0" noProof="0" dirty="0">
                <a:ln>
                  <a:noFill/>
                </a:ln>
                <a:solidFill>
                  <a:srgbClr val="000000"/>
                </a:solidFill>
                <a:effectLst/>
                <a:uLnTx/>
                <a:uFillTx/>
                <a:latin typeface="+mn-lt"/>
                <a:cs typeface="Times New Roman" panose="02020603050405020304" pitchFamily="18" charset="0"/>
                <a:sym typeface="Arial"/>
              </a:rPr>
              <a:t>INMATERIAL CULTURAL </a:t>
            </a:r>
          </a:p>
        </p:txBody>
      </p:sp>
    </p:spTree>
    <p:extLst>
      <p:ext uri="{BB962C8B-B14F-4D97-AF65-F5344CB8AC3E}">
        <p14:creationId xmlns:p14="http://schemas.microsoft.com/office/powerpoint/2010/main" val="86459427"/>
      </p:ext>
    </p:extLst>
  </p:cSld>
  <p:clrMapOvr>
    <a:masterClrMapping/>
  </p:clrMapOvr>
</p:sld>
</file>

<file path=ppt/theme/theme1.xml><?xml version="1.0" encoding="utf-8"?>
<a:theme xmlns:a="http://schemas.openxmlformats.org/drawingml/2006/main" name="William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2103</TotalTime>
  <Words>696</Words>
  <Application>Microsoft Office PowerPoint</Application>
  <PresentationFormat>Carta (216 x 279 mm)</PresentationFormat>
  <Paragraphs>63</Paragraphs>
  <Slides>3</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vt:i4>
      </vt:variant>
    </vt:vector>
  </HeadingPairs>
  <TitlesOfParts>
    <vt:vector size="8" baseType="lpstr">
      <vt:lpstr>Arial</vt:lpstr>
      <vt:lpstr>Dosis</vt:lpstr>
      <vt:lpstr>Roboto</vt:lpstr>
      <vt:lpstr>BankGothic Lt BT</vt:lpstr>
      <vt:lpstr>William template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leonel martin</cp:lastModifiedBy>
  <cp:revision>104</cp:revision>
  <dcterms:modified xsi:type="dcterms:W3CDTF">2021-12-15T07:06:56Z</dcterms:modified>
</cp:coreProperties>
</file>