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
  </p:notesMasterIdLst>
  <p:sldIdLst>
    <p:sldId id="274" r:id="rId2"/>
  </p:sldIdLst>
  <p:sldSz cx="6858000" cy="9144000" type="letter"/>
  <p:notesSz cx="6858000" cy="9144000"/>
  <p:embeddedFontLst>
    <p:embeddedFont>
      <p:font typeface="BankGothic Lt BT" panose="020B0607020203060204" pitchFamily="34" charset="0"/>
      <p:regular r:id="rId4"/>
    </p:embeddedFont>
    <p:embeddedFont>
      <p:font typeface="Dosis" pitchFamily="2" charset="0"/>
      <p:regular r:id="rId5"/>
      <p:bold r:id="rId6"/>
    </p:embeddedFont>
    <p:embeddedFont>
      <p:font typeface="Roboto" panose="02000000000000000000" pitchFamily="2"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3" d="100"/>
          <a:sy n="93" d="100"/>
        </p:scale>
        <p:origin x="130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presProps" Target="presProps.xml"/><Relationship Id="rId5" Type="http://schemas.openxmlformats.org/officeDocument/2006/relationships/font" Target="fonts/font2.fntdata"/><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91591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30778" y="198385"/>
            <a:ext cx="1187004" cy="395419"/>
          </a:xfrm>
          <a:prstGeom prst="rect">
            <a:avLst/>
          </a:prstGeom>
        </p:spPr>
      </p:pic>
      <p:pic>
        <p:nvPicPr>
          <p:cNvPr id="23" name="Imagen 22">
            <a:extLst>
              <a:ext uri="{FF2B5EF4-FFF2-40B4-BE49-F238E27FC236}">
                <a16:creationId xmlns:a16="http://schemas.microsoft.com/office/drawing/2014/main" id="{A7B18005-633E-4AC1-9A98-7F1906ADF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2033" y="-28325"/>
            <a:ext cx="779065" cy="839930"/>
          </a:xfrm>
          <a:prstGeom prst="rect">
            <a:avLst/>
          </a:prstGeom>
        </p:spPr>
      </p:pic>
      <p:sp>
        <p:nvSpPr>
          <p:cNvPr id="15" name="Rectángulo 14">
            <a:extLst>
              <a:ext uri="{FF2B5EF4-FFF2-40B4-BE49-F238E27FC236}">
                <a16:creationId xmlns:a16="http://schemas.microsoft.com/office/drawing/2014/main" id="{5174F4CA-13F1-4488-B042-42C5A72A7CDB}"/>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3" name="Rectángulo 2">
            <a:extLst>
              <a:ext uri="{FF2B5EF4-FFF2-40B4-BE49-F238E27FC236}">
                <a16:creationId xmlns:a16="http://schemas.microsoft.com/office/drawing/2014/main" id="{4386E040-5EEC-48EC-B7CA-490CB9A91E36}"/>
              </a:ext>
            </a:extLst>
          </p:cNvPr>
          <p:cNvSpPr/>
          <p:nvPr/>
        </p:nvSpPr>
        <p:spPr>
          <a:xfrm>
            <a:off x="316580" y="2312827"/>
            <a:ext cx="6094518" cy="2308324"/>
          </a:xfrm>
          <a:prstGeom prst="rect">
            <a:avLst/>
          </a:prstGeom>
        </p:spPr>
        <p:txBody>
          <a:bodyPr wrap="square">
            <a:spAutoFit/>
          </a:bodyPr>
          <a:lstStyle/>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Su gastronomía es famosa por la barbacoa los habitantes de Progreso de obregón lo consideran su platillo tradicional. Hoy en día puede hablarse de una industria local derivada de la preparación de este alimento, el cual es apreciado tanto por nacionales como por extranjeros, y que es servido en restaurantes locales, así como en los estados vecinos.</a:t>
            </a:r>
          </a:p>
          <a:p>
            <a:pPr algn="just"/>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La barbacoa es uno de los platillos más tradicionales de México y en Hidalgo es un ritual muy sagrado. Específicamente en Progreso de obregón. Su gastronomía es famosa por la barbacoa con aderezos de diversas hierbas de olor, que le da un sabor diferente a las demás; desde luego también por la elaboración de la pancita verde. </a:t>
            </a:r>
          </a:p>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a:t>
            </a:r>
          </a:p>
          <a:p>
            <a:pPr algn="just"/>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25" name="Rectángulo 24">
            <a:extLst>
              <a:ext uri="{FF2B5EF4-FFF2-40B4-BE49-F238E27FC236}">
                <a16:creationId xmlns:a16="http://schemas.microsoft.com/office/drawing/2014/main" id="{34D832C1-5DC6-4B2E-8754-C730CE820818}"/>
              </a:ext>
            </a:extLst>
          </p:cNvPr>
          <p:cNvSpPr/>
          <p:nvPr/>
        </p:nvSpPr>
        <p:spPr>
          <a:xfrm>
            <a:off x="351005" y="1836604"/>
            <a:ext cx="2773516"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5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UBICACIÓN: </a:t>
            </a:r>
            <a:r>
              <a:rPr kumimoji="0" lang="es-MX" sz="95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Progreso de obregón Hidalgo </a:t>
            </a:r>
          </a:p>
          <a:p>
            <a:pPr lvl="0">
              <a:defRPr/>
            </a:pPr>
            <a:r>
              <a:rPr kumimoji="0" lang="es-MX" sz="95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COORDENADAS : </a:t>
            </a:r>
            <a:r>
              <a:rPr lang="es-MX" sz="1050" dirty="0">
                <a:latin typeface="Arial" panose="020B0604020202020204" pitchFamily="34" charset="0"/>
                <a:cs typeface="Arial" panose="020B0604020202020204" pitchFamily="34" charset="0"/>
              </a:rPr>
              <a:t>20°14′53″ N, 99°11′23″ W</a:t>
            </a:r>
            <a:endParaRPr kumimoji="0" lang="es-MX" sz="95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13" name="Rectángulo 12">
            <a:extLst>
              <a:ext uri="{FF2B5EF4-FFF2-40B4-BE49-F238E27FC236}">
                <a16:creationId xmlns:a16="http://schemas.microsoft.com/office/drawing/2014/main" id="{F109D8D3-C86C-463D-A053-445BE58AC716}"/>
              </a:ext>
            </a:extLst>
          </p:cNvPr>
          <p:cNvSpPr/>
          <p:nvPr/>
        </p:nvSpPr>
        <p:spPr>
          <a:xfrm>
            <a:off x="5811233" y="801505"/>
            <a:ext cx="655949"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BankGothic Lt BT" panose="020B0607020203060204" pitchFamily="34" charset="0"/>
                <a:cs typeface="Arial"/>
                <a:sym typeface="Arial"/>
              </a:rPr>
              <a:t>Pág. </a:t>
            </a:r>
            <a:r>
              <a:rPr lang="es-MX" sz="1000" b="1" dirty="0">
                <a:latin typeface="BankGothic Lt BT" panose="020B0607020203060204" pitchFamily="34" charset="0"/>
              </a:rPr>
              <a:t>1</a:t>
            </a:r>
            <a:endParaRPr kumimoji="0" lang="es-MX"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17" name="Rectángulo 16">
            <a:extLst>
              <a:ext uri="{FF2B5EF4-FFF2-40B4-BE49-F238E27FC236}">
                <a16:creationId xmlns:a16="http://schemas.microsoft.com/office/drawing/2014/main" id="{B912E376-19C2-406E-A6E0-92AF91685398}"/>
              </a:ext>
            </a:extLst>
          </p:cNvPr>
          <p:cNvSpPr/>
          <p:nvPr/>
        </p:nvSpPr>
        <p:spPr>
          <a:xfrm>
            <a:off x="1879164" y="206516"/>
            <a:ext cx="3669777" cy="40011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DEL VALLE DE MEZQUITAL</a:t>
            </a:r>
          </a:p>
        </p:txBody>
      </p:sp>
      <p:sp>
        <p:nvSpPr>
          <p:cNvPr id="21" name="Rectángulo 20">
            <a:extLst>
              <a:ext uri="{FF2B5EF4-FFF2-40B4-BE49-F238E27FC236}">
                <a16:creationId xmlns:a16="http://schemas.microsoft.com/office/drawing/2014/main" id="{3E20C3A5-FB30-49BF-9F56-0CBCF03EA0D0}"/>
              </a:ext>
            </a:extLst>
          </p:cNvPr>
          <p:cNvSpPr/>
          <p:nvPr/>
        </p:nvSpPr>
        <p:spPr>
          <a:xfrm>
            <a:off x="2695948" y="1167006"/>
            <a:ext cx="1274708" cy="307777"/>
          </a:xfrm>
          <a:prstGeom prst="rect">
            <a:avLst/>
          </a:prstGeom>
          <a:ln>
            <a:noFill/>
          </a:ln>
        </p:spPr>
        <p:txBody>
          <a:bodyPr wrap="none">
            <a:spAutoFit/>
          </a:bodyPr>
          <a:lstStyle/>
          <a:p>
            <a:r>
              <a:rPr lang="es-MX" b="1" dirty="0">
                <a:solidFill>
                  <a:srgbClr val="CC6600"/>
                </a:solidFill>
                <a:latin typeface="Arial" panose="020B0604020202020204" pitchFamily="34" charset="0"/>
                <a:cs typeface="Arial" panose="020B0604020202020204" pitchFamily="34" charset="0"/>
              </a:rPr>
              <a:t>BARBACOA</a:t>
            </a:r>
          </a:p>
        </p:txBody>
      </p:sp>
      <p:sp>
        <p:nvSpPr>
          <p:cNvPr id="12" name="Rectángulo 11">
            <a:extLst>
              <a:ext uri="{FF2B5EF4-FFF2-40B4-BE49-F238E27FC236}">
                <a16:creationId xmlns:a16="http://schemas.microsoft.com/office/drawing/2014/main" id="{6D5B6E33-16C3-4E38-AFD7-529EFEB9F9C6}"/>
              </a:ext>
            </a:extLst>
          </p:cNvPr>
          <p:cNvSpPr/>
          <p:nvPr/>
        </p:nvSpPr>
        <p:spPr>
          <a:xfrm>
            <a:off x="729381" y="540551"/>
            <a:ext cx="4968259" cy="707886"/>
          </a:xfrm>
          <a:prstGeom prst="rect">
            <a:avLst/>
          </a:prstGeom>
        </p:spPr>
        <p:txBody>
          <a:bodyPr wrap="square">
            <a:spAutoFit/>
          </a:bodyPr>
          <a:lstStyle/>
          <a:p>
            <a:r>
              <a:rPr lang="es-MX" sz="1000" b="1" dirty="0">
                <a:latin typeface="Arial" panose="020B0604020202020204" pitchFamily="34" charset="0"/>
                <a:cs typeface="Arial" panose="020B0604020202020204" pitchFamily="34" charset="0"/>
              </a:rPr>
              <a:t>CLAVE: </a:t>
            </a:r>
            <a:r>
              <a:rPr lang="es-MX" sz="1000" dirty="0">
                <a:latin typeface="Arial" panose="020B0604020202020204" pitchFamily="34" charset="0"/>
                <a:cs typeface="Arial" panose="020B0604020202020204" pitchFamily="34" charset="0"/>
              </a:rPr>
              <a:t>ICNU-PO1</a:t>
            </a:r>
          </a:p>
          <a:p>
            <a:r>
              <a:rPr lang="es-MX" sz="1000" b="1" dirty="0">
                <a:latin typeface="Arial" panose="020B0604020202020204" pitchFamily="34" charset="0"/>
                <a:cs typeface="Arial" panose="020B0604020202020204" pitchFamily="34" charset="0"/>
              </a:rPr>
              <a:t>CATEGORÍA: </a:t>
            </a:r>
            <a:r>
              <a:rPr lang="es-MX" sz="1000" dirty="0">
                <a:latin typeface="Arial" panose="020B0604020202020204" pitchFamily="34" charset="0"/>
                <a:cs typeface="Arial" panose="020B0604020202020204" pitchFamily="34" charset="0"/>
              </a:rPr>
              <a:t>Cultural</a:t>
            </a:r>
          </a:p>
          <a:p>
            <a:r>
              <a:rPr lang="es-MX" sz="1000" b="1" dirty="0">
                <a:latin typeface="Arial" panose="020B0604020202020204" pitchFamily="34" charset="0"/>
                <a:cs typeface="Arial" panose="020B0604020202020204" pitchFamily="34" charset="0"/>
              </a:rPr>
              <a:t>SUBCATEGORÍA:  </a:t>
            </a:r>
            <a:r>
              <a:rPr lang="es-MX" sz="1000" dirty="0">
                <a:latin typeface="Arial" panose="020B0604020202020204" pitchFamily="34" charset="0"/>
                <a:cs typeface="Arial" panose="020B0604020202020204" pitchFamily="34" charset="0"/>
              </a:rPr>
              <a:t>Usos sociales</a:t>
            </a:r>
          </a:p>
          <a:p>
            <a:r>
              <a:rPr lang="es-MX" sz="1000" b="1" dirty="0">
                <a:latin typeface="Arial" panose="020B0604020202020204" pitchFamily="34" charset="0"/>
                <a:cs typeface="Arial" panose="020B0604020202020204" pitchFamily="34" charset="0"/>
              </a:rPr>
              <a:t>   </a:t>
            </a:r>
            <a:r>
              <a:rPr lang="es-MX" sz="1000" dirty="0">
                <a:latin typeface="Arial" panose="020B0604020202020204" pitchFamily="34" charset="0"/>
                <a:cs typeface="Arial" panose="020B0604020202020204" pitchFamily="34" charset="0"/>
              </a:rPr>
              <a:t> </a:t>
            </a:r>
          </a:p>
        </p:txBody>
      </p:sp>
      <p:sp>
        <p:nvSpPr>
          <p:cNvPr id="14" name="Rectángulo 13">
            <a:extLst>
              <a:ext uri="{FF2B5EF4-FFF2-40B4-BE49-F238E27FC236}">
                <a16:creationId xmlns:a16="http://schemas.microsoft.com/office/drawing/2014/main" id="{0E1BF28E-9416-4F55-BCD7-D5BCDD28826C}"/>
              </a:ext>
            </a:extLst>
          </p:cNvPr>
          <p:cNvSpPr/>
          <p:nvPr/>
        </p:nvSpPr>
        <p:spPr>
          <a:xfrm>
            <a:off x="2784908" y="593871"/>
            <a:ext cx="1550424"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i="0" u="none" strike="noStrike" kern="0" cap="none" spc="0" normalizeH="0" baseline="0" noProof="0" dirty="0">
                <a:ln>
                  <a:noFill/>
                </a:ln>
                <a:solidFill>
                  <a:srgbClr val="000000"/>
                </a:solidFill>
                <a:effectLst/>
                <a:uLnTx/>
                <a:uFillTx/>
                <a:latin typeface="+mn-lt"/>
                <a:cs typeface="Times New Roman" panose="02020603050405020304" pitchFamily="18" charset="0"/>
                <a:sym typeface="Arial"/>
              </a:rPr>
              <a:t>INMATERIAL CULTURAL </a:t>
            </a:r>
          </a:p>
        </p:txBody>
      </p:sp>
    </p:spTree>
    <p:extLst>
      <p:ext uri="{BB962C8B-B14F-4D97-AF65-F5344CB8AC3E}">
        <p14:creationId xmlns:p14="http://schemas.microsoft.com/office/powerpoint/2010/main" val="3305529372"/>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1150</TotalTime>
  <Words>167</Words>
  <Application>Microsoft Office PowerPoint</Application>
  <PresentationFormat>Carta (216 x 279 mm)</PresentationFormat>
  <Paragraphs>15</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Dosis</vt:lpstr>
      <vt:lpstr>Roboto</vt:lpstr>
      <vt:lpstr>BankGothic Lt BT</vt:lpstr>
      <vt:lpstr>William template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leonel martin</cp:lastModifiedBy>
  <cp:revision>112</cp:revision>
  <cp:lastPrinted>2019-08-15T17:40:00Z</cp:lastPrinted>
  <dcterms:modified xsi:type="dcterms:W3CDTF">2021-12-15T07:06:45Z</dcterms:modified>
</cp:coreProperties>
</file>