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3"/>
  </p:notesMasterIdLst>
  <p:sldIdLst>
    <p:sldId id="262" r:id="rId2"/>
  </p:sldIdLst>
  <p:sldSz cx="6858000" cy="9144000" type="letter"/>
  <p:notesSz cx="6858000" cy="9144000"/>
  <p:embeddedFontLst>
    <p:embeddedFont>
      <p:font typeface="BankGothic Lt BT" panose="020B0607020203060204" pitchFamily="34" charset="0"/>
      <p:regular r:id="rId4"/>
    </p:embeddedFont>
    <p:embeddedFont>
      <p:font typeface="Dosis" pitchFamily="2" charset="0"/>
      <p:regular r:id="rId5"/>
      <p:bold r:id="rId6"/>
    </p:embeddedFont>
    <p:embeddedFont>
      <p:font typeface="Roboto" panose="02000000000000000000" pitchFamily="2" charset="0"/>
      <p:regular r:id="rId7"/>
      <p:bold r:id="rId8"/>
      <p:italic r:id="rId9"/>
      <p:boldItalic r:id="rId1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3161B52-FC83-446E-9DF1-A99643A550C8}">
  <a:tblStyle styleId="{43161B52-FC83-446E-9DF1-A99643A550C8}"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74" autoAdjust="0"/>
    <p:restoredTop sz="94660"/>
  </p:normalViewPr>
  <p:slideViewPr>
    <p:cSldViewPr snapToGrid="0">
      <p:cViewPr>
        <p:scale>
          <a:sx n="93" d="100"/>
          <a:sy n="93" d="100"/>
        </p:scale>
        <p:origin x="1332" y="-23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presProps" Target="presProps.xml"/><Relationship Id="rId5" Type="http://schemas.openxmlformats.org/officeDocument/2006/relationships/font" Target="fonts/font2.fntdata"/><Relationship Id="rId10" Type="http://schemas.openxmlformats.org/officeDocument/2006/relationships/font" Target="fonts/font7.fntdata"/><Relationship Id="rId4" Type="http://schemas.openxmlformats.org/officeDocument/2006/relationships/font" Target="fonts/font1.fntdata"/><Relationship Id="rId9" Type="http://schemas.openxmlformats.org/officeDocument/2006/relationships/font" Target="fonts/font6.fntdata"/><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ed75ccf_015: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9"/>
        <p:cNvGrpSpPr/>
        <p:nvPr/>
      </p:nvGrpSpPr>
      <p:grpSpPr>
        <a:xfrm>
          <a:off x="0" y="0"/>
          <a:ext cx="0" cy="0"/>
          <a:chOff x="0" y="0"/>
          <a:chExt cx="0" cy="0"/>
        </a:xfrm>
      </p:grpSpPr>
      <p:sp>
        <p:nvSpPr>
          <p:cNvPr id="90" name="Google Shape;90;p11"/>
          <p:cNvSpPr/>
          <p:nvPr/>
        </p:nvSpPr>
        <p:spPr>
          <a:xfrm>
            <a:off x="-41306" y="-67733"/>
            <a:ext cx="2484469" cy="9270489"/>
          </a:xfrm>
          <a:custGeom>
            <a:avLst/>
            <a:gdLst/>
            <a:ahLst/>
            <a:cxnLst/>
            <a:rect l="l" t="t" r="r" b="b"/>
            <a:pathLst>
              <a:path w="132505" h="208586" extrusionOk="0">
                <a:moveTo>
                  <a:pt x="132505" y="207264"/>
                </a:moveTo>
                <a:lnTo>
                  <a:pt x="25063" y="0"/>
                </a:lnTo>
                <a:lnTo>
                  <a:pt x="0" y="202"/>
                </a:lnTo>
                <a:lnTo>
                  <a:pt x="1322" y="208586"/>
                </a:lnTo>
                <a:close/>
              </a:path>
            </a:pathLst>
          </a:custGeom>
          <a:solidFill>
            <a:srgbClr val="F3F3F3"/>
          </a:solidFill>
          <a:ln>
            <a:noFill/>
          </a:ln>
        </p:spPr>
      </p:sp>
      <p:sp>
        <p:nvSpPr>
          <p:cNvPr id="91" name="Google Shape;91;p11"/>
          <p:cNvSpPr/>
          <p:nvPr/>
        </p:nvSpPr>
        <p:spPr>
          <a:xfrm flipH="1">
            <a:off x="-677653" y="-31219"/>
            <a:ext cx="1319400" cy="1331733"/>
          </a:xfrm>
          <a:prstGeom prst="parallelogram">
            <a:avLst>
              <a:gd name="adj" fmla="val 51542"/>
            </a:avLst>
          </a:prstGeom>
          <a:solidFill>
            <a:srgbClr val="222222"/>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2" name="Google Shape;92;p11"/>
          <p:cNvSpPr/>
          <p:nvPr/>
        </p:nvSpPr>
        <p:spPr>
          <a:xfrm flipH="1">
            <a:off x="354101" y="-16933"/>
            <a:ext cx="388800" cy="1331733"/>
          </a:xfrm>
          <a:prstGeom prst="parallelogram">
            <a:avLst>
              <a:gd name="adj" fmla="val 75009"/>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3" name="Google Shape;93;p11"/>
          <p:cNvSpPr/>
          <p:nvPr/>
        </p:nvSpPr>
        <p:spPr>
          <a:xfrm flipH="1">
            <a:off x="742781" y="8757067"/>
            <a:ext cx="6277275" cy="405333"/>
          </a:xfrm>
          <a:prstGeom prst="parallelogram">
            <a:avLst>
              <a:gd name="adj" fmla="val 51542"/>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4" name="Google Shape;94;p11"/>
          <p:cNvSpPr txBox="1">
            <a:spLocks noGrp="1"/>
          </p:cNvSpPr>
          <p:nvPr>
            <p:ph type="sldNum" idx="12"/>
          </p:nvPr>
        </p:nvSpPr>
        <p:spPr>
          <a:xfrm>
            <a:off x="0" y="0"/>
            <a:ext cx="446175" cy="130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MX" smtClean="0"/>
              <a:pPr/>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28675" y="490800"/>
            <a:ext cx="5043375" cy="1331733"/>
          </a:xfrm>
          <a:prstGeom prst="rect">
            <a:avLst/>
          </a:prstGeom>
          <a:noFill/>
          <a:ln>
            <a:noFill/>
          </a:ln>
        </p:spPr>
        <p:txBody>
          <a:bodyPr spcFirstLastPara="1" wrap="square" lIns="91425" tIns="91425" rIns="91425" bIns="91425" anchor="ctr" anchorCtr="0"/>
          <a:lstStyle>
            <a:lvl1pPr lvl="0">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1pPr>
            <a:lvl2pPr lvl="1">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2pPr>
            <a:lvl3pPr lvl="2">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3pPr>
            <a:lvl4pPr lvl="3">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4pPr>
            <a:lvl5pPr lvl="4">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5pPr>
            <a:lvl6pPr lvl="5">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6pPr>
            <a:lvl7pPr lvl="6">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7pPr>
            <a:lvl8pPr lvl="7">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8pPr>
            <a:lvl9pPr lvl="8">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9pPr>
          </a:lstStyle>
          <a:p>
            <a:endParaRPr/>
          </a:p>
        </p:txBody>
      </p:sp>
      <p:sp>
        <p:nvSpPr>
          <p:cNvPr id="7" name="Google Shape;7;p1"/>
          <p:cNvSpPr txBox="1">
            <a:spLocks noGrp="1"/>
          </p:cNvSpPr>
          <p:nvPr>
            <p:ph type="body" idx="1"/>
          </p:nvPr>
        </p:nvSpPr>
        <p:spPr>
          <a:xfrm>
            <a:off x="828675" y="2133600"/>
            <a:ext cx="5686425" cy="6623467"/>
          </a:xfrm>
          <a:prstGeom prst="rect">
            <a:avLst/>
          </a:prstGeom>
          <a:noFill/>
          <a:ln>
            <a:noFill/>
          </a:ln>
        </p:spPr>
        <p:txBody>
          <a:bodyPr spcFirstLastPara="1" wrap="square" lIns="91425" tIns="91425" rIns="91425" bIns="91425" anchor="t" anchorCtr="0"/>
          <a:lstStyle>
            <a:lvl1pPr marL="457200" lvl="0" indent="-419100">
              <a:spcBef>
                <a:spcPts val="600"/>
              </a:spcBef>
              <a:spcAft>
                <a:spcPts val="0"/>
              </a:spcAft>
              <a:buClr>
                <a:srgbClr val="FF8700"/>
              </a:buClr>
              <a:buSzPts val="3000"/>
              <a:buFont typeface="Roboto"/>
              <a:buChar char="▸"/>
              <a:defRPr sz="3000">
                <a:solidFill>
                  <a:srgbClr val="222222"/>
                </a:solidFill>
                <a:latin typeface="Roboto"/>
                <a:ea typeface="Roboto"/>
                <a:cs typeface="Roboto"/>
                <a:sym typeface="Roboto"/>
              </a:defRPr>
            </a:lvl1pPr>
            <a:lvl2pPr marL="914400" lvl="1"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2pPr>
            <a:lvl3pPr marL="1371600" lvl="2"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3pPr>
            <a:lvl4pPr marL="1828800" lvl="3"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4pPr>
            <a:lvl5pPr marL="2286000" lvl="4"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5pPr>
            <a:lvl6pPr marL="2743200" lvl="5"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6pPr>
            <a:lvl7pPr marL="3200400" lvl="6"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7pPr>
            <a:lvl8pPr marL="3657600" lvl="7"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8pPr>
            <a:lvl9pPr marL="4114800" lvl="8"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0" y="0"/>
            <a:ext cx="446175" cy="1300800"/>
          </a:xfrm>
          <a:prstGeom prst="rect">
            <a:avLst/>
          </a:prstGeom>
          <a:noFill/>
          <a:ln>
            <a:noFill/>
          </a:ln>
        </p:spPr>
        <p:txBody>
          <a:bodyPr spcFirstLastPara="1" wrap="square" lIns="91425" tIns="91425" rIns="91425" bIns="91425" anchor="ctr" anchorCtr="0">
            <a:noAutofit/>
          </a:bodyPr>
          <a:lstStyle>
            <a:lvl1pPr lvl="0" algn="ctr">
              <a:buNone/>
              <a:defRPr sz="975" b="1">
                <a:solidFill>
                  <a:srgbClr val="FFFFFF"/>
                </a:solidFill>
                <a:latin typeface="Roboto"/>
                <a:ea typeface="Roboto"/>
                <a:cs typeface="Roboto"/>
                <a:sym typeface="Roboto"/>
              </a:defRPr>
            </a:lvl1pPr>
            <a:lvl2pPr lvl="1" algn="ctr">
              <a:buNone/>
              <a:defRPr sz="975" b="1">
                <a:solidFill>
                  <a:srgbClr val="FFFFFF"/>
                </a:solidFill>
                <a:latin typeface="Roboto"/>
                <a:ea typeface="Roboto"/>
                <a:cs typeface="Roboto"/>
                <a:sym typeface="Roboto"/>
              </a:defRPr>
            </a:lvl2pPr>
            <a:lvl3pPr lvl="2" algn="ctr">
              <a:buNone/>
              <a:defRPr sz="975" b="1">
                <a:solidFill>
                  <a:srgbClr val="FFFFFF"/>
                </a:solidFill>
                <a:latin typeface="Roboto"/>
                <a:ea typeface="Roboto"/>
                <a:cs typeface="Roboto"/>
                <a:sym typeface="Roboto"/>
              </a:defRPr>
            </a:lvl3pPr>
            <a:lvl4pPr lvl="3" algn="ctr">
              <a:buNone/>
              <a:defRPr sz="975" b="1">
                <a:solidFill>
                  <a:srgbClr val="FFFFFF"/>
                </a:solidFill>
                <a:latin typeface="Roboto"/>
                <a:ea typeface="Roboto"/>
                <a:cs typeface="Roboto"/>
                <a:sym typeface="Roboto"/>
              </a:defRPr>
            </a:lvl4pPr>
            <a:lvl5pPr lvl="4" algn="ctr">
              <a:buNone/>
              <a:defRPr sz="975" b="1">
                <a:solidFill>
                  <a:srgbClr val="FFFFFF"/>
                </a:solidFill>
                <a:latin typeface="Roboto"/>
                <a:ea typeface="Roboto"/>
                <a:cs typeface="Roboto"/>
                <a:sym typeface="Roboto"/>
              </a:defRPr>
            </a:lvl5pPr>
            <a:lvl6pPr lvl="5" algn="ctr">
              <a:buNone/>
              <a:defRPr sz="975" b="1">
                <a:solidFill>
                  <a:srgbClr val="FFFFFF"/>
                </a:solidFill>
                <a:latin typeface="Roboto"/>
                <a:ea typeface="Roboto"/>
                <a:cs typeface="Roboto"/>
                <a:sym typeface="Roboto"/>
              </a:defRPr>
            </a:lvl6pPr>
            <a:lvl7pPr lvl="6" algn="ctr">
              <a:buNone/>
              <a:defRPr sz="975" b="1">
                <a:solidFill>
                  <a:srgbClr val="FFFFFF"/>
                </a:solidFill>
                <a:latin typeface="Roboto"/>
                <a:ea typeface="Roboto"/>
                <a:cs typeface="Roboto"/>
                <a:sym typeface="Roboto"/>
              </a:defRPr>
            </a:lvl7pPr>
            <a:lvl8pPr lvl="7" algn="ctr">
              <a:buNone/>
              <a:defRPr sz="975" b="1">
                <a:solidFill>
                  <a:srgbClr val="FFFFFF"/>
                </a:solidFill>
                <a:latin typeface="Roboto"/>
                <a:ea typeface="Roboto"/>
                <a:cs typeface="Roboto"/>
                <a:sym typeface="Roboto"/>
              </a:defRPr>
            </a:lvl8pPr>
            <a:lvl9pPr lvl="8" algn="ctr">
              <a:buNone/>
              <a:defRPr sz="975" b="1">
                <a:solidFill>
                  <a:srgbClr val="FFFFFF"/>
                </a:solidFill>
                <a:latin typeface="Roboto"/>
                <a:ea typeface="Roboto"/>
                <a:cs typeface="Roboto"/>
                <a:sym typeface="Roboto"/>
              </a:defRPr>
            </a:lvl9pPr>
          </a:lstStyle>
          <a:p>
            <a:fld id="{00000000-1234-1234-1234-123412341234}" type="slidenum">
              <a:rPr lang="es-MX" smtClean="0"/>
              <a:pPr/>
              <a:t>‹Nº›</a:t>
            </a:fld>
            <a:endParaRPr lang="es-MX"/>
          </a:p>
        </p:txBody>
      </p:sp>
    </p:spTree>
  </p:cSld>
  <p:clrMap bg1="lt1" tx1="dk1" bg2="dk2" tx2="lt2" accent1="accent1" accent2="accent2" accent3="accent3" accent4="accent4" accent5="accent5" accent6="accent6" hlink="hlink" folHlink="folHlink"/>
  <p:sldLayoutIdLst>
    <p:sldLayoutId id="2147483657" r:id="rId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3" name="Rectángulo 2">
            <a:extLst>
              <a:ext uri="{FF2B5EF4-FFF2-40B4-BE49-F238E27FC236}">
                <a16:creationId xmlns:a16="http://schemas.microsoft.com/office/drawing/2014/main" id="{4E0129A3-3D59-443F-89CE-27FBF80FD878}"/>
              </a:ext>
            </a:extLst>
          </p:cNvPr>
          <p:cNvSpPr/>
          <p:nvPr/>
        </p:nvSpPr>
        <p:spPr>
          <a:xfrm flipV="1">
            <a:off x="434872" y="1085262"/>
            <a:ext cx="6149103" cy="45719"/>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60" name="Google Shape;160;p19"/>
          <p:cNvSpPr txBox="1">
            <a:spLocks noGrp="1"/>
          </p:cNvSpPr>
          <p:nvPr>
            <p:ph type="sldNum" idx="12"/>
          </p:nvPr>
        </p:nvSpPr>
        <p:spPr>
          <a:xfrm>
            <a:off x="0" y="2643188"/>
            <a:ext cx="446175" cy="548775"/>
          </a:xfrm>
          <a:prstGeom prst="rect">
            <a:avLst/>
          </a:prstGeom>
        </p:spPr>
        <p:txBody>
          <a:bodyPr spcFirstLastPara="1" wrap="square" lIns="68569" tIns="68569" rIns="68569" bIns="68569" anchor="ctr" anchorCtr="0">
            <a:noAutofit/>
          </a:bodyPr>
          <a:lstStyle/>
          <a:p>
            <a:fld id="{00000000-1234-1234-1234-123412341234}" type="slidenum">
              <a:rPr lang="en"/>
              <a:pPr/>
              <a:t>1</a:t>
            </a:fld>
            <a:endParaRPr dirty="0"/>
          </a:p>
        </p:txBody>
      </p:sp>
      <p:pic>
        <p:nvPicPr>
          <p:cNvPr id="19" name="Imagen 18">
            <a:extLst>
              <a:ext uri="{FF2B5EF4-FFF2-40B4-BE49-F238E27FC236}">
                <a16:creationId xmlns:a16="http://schemas.microsoft.com/office/drawing/2014/main" id="{4CCAB90C-5234-43C0-8BA2-6226B8D9698D}"/>
              </a:ext>
            </a:extLst>
          </p:cNvPr>
          <p:cNvPicPr>
            <a:picLocks noChangeAspect="1"/>
          </p:cNvPicPr>
          <p:nvPr/>
        </p:nvPicPr>
        <p:blipFill rotWithShape="1">
          <a:blip r:embed="rId3">
            <a:extLst>
              <a:ext uri="{28A0092B-C50C-407E-A947-70E740481C1C}">
                <a14:useLocalDpi xmlns:a14="http://schemas.microsoft.com/office/drawing/2010/main" val="0"/>
              </a:ext>
            </a:extLst>
          </a:blip>
          <a:srcRect t="29397" r="18234" b="5061"/>
          <a:stretch/>
        </p:blipFill>
        <p:spPr>
          <a:xfrm>
            <a:off x="729381" y="170788"/>
            <a:ext cx="1187004" cy="395419"/>
          </a:xfrm>
          <a:prstGeom prst="rect">
            <a:avLst/>
          </a:prstGeom>
        </p:spPr>
      </p:pic>
      <p:sp>
        <p:nvSpPr>
          <p:cNvPr id="17" name="Rectángulo 16">
            <a:extLst>
              <a:ext uri="{FF2B5EF4-FFF2-40B4-BE49-F238E27FC236}">
                <a16:creationId xmlns:a16="http://schemas.microsoft.com/office/drawing/2014/main" id="{7B064DCB-B031-44B9-BC4F-D066A4773DDD}"/>
              </a:ext>
            </a:extLst>
          </p:cNvPr>
          <p:cNvSpPr/>
          <p:nvPr/>
        </p:nvSpPr>
        <p:spPr>
          <a:xfrm>
            <a:off x="2043399" y="1269702"/>
            <a:ext cx="3522118" cy="307777"/>
          </a:xfrm>
          <a:prstGeom prst="rect">
            <a:avLst/>
          </a:prstGeom>
          <a:ln>
            <a:noFill/>
          </a:ln>
        </p:spPr>
        <p:txBody>
          <a:bodyPr wrap="none">
            <a:spAutoFit/>
          </a:bodyPr>
          <a:lstStyle/>
          <a:p>
            <a:r>
              <a:rPr lang="es-MX" b="1" dirty="0">
                <a:solidFill>
                  <a:srgbClr val="CC6600"/>
                </a:solidFill>
                <a:latin typeface="BankGothic Lt BT" panose="020B0607020203060204" pitchFamily="34" charset="0"/>
                <a:cs typeface="Times New Roman" panose="02020603050405020304" pitchFamily="18" charset="0"/>
              </a:rPr>
              <a:t>La fiesta titular de este municipio</a:t>
            </a:r>
          </a:p>
        </p:txBody>
      </p:sp>
      <p:sp>
        <p:nvSpPr>
          <p:cNvPr id="20" name="Rectángulo 19">
            <a:extLst>
              <a:ext uri="{FF2B5EF4-FFF2-40B4-BE49-F238E27FC236}">
                <a16:creationId xmlns:a16="http://schemas.microsoft.com/office/drawing/2014/main" id="{81D86052-56C9-4BF4-9E48-FFF55ECFB899}"/>
              </a:ext>
            </a:extLst>
          </p:cNvPr>
          <p:cNvSpPr/>
          <p:nvPr/>
        </p:nvSpPr>
        <p:spPr>
          <a:xfrm>
            <a:off x="137926" y="1986362"/>
            <a:ext cx="4908112" cy="1384995"/>
          </a:xfrm>
          <a:prstGeom prst="rect">
            <a:avLst/>
          </a:prstGeom>
        </p:spPr>
        <p:txBody>
          <a:bodyPr wrap="square">
            <a:spAutoFit/>
          </a:bodyPr>
          <a:lstStyle/>
          <a:p>
            <a:r>
              <a:rPr lang="es-MX" sz="1200" b="1" dirty="0">
                <a:solidFill>
                  <a:schemeClr val="tx1"/>
                </a:solidFill>
                <a:latin typeface="Arial" panose="020B0604020202020204" pitchFamily="34" charset="0"/>
                <a:cs typeface="Arial" panose="020B0604020202020204" pitchFamily="34" charset="0"/>
              </a:rPr>
              <a:t>Lugar: C</a:t>
            </a:r>
            <a:r>
              <a:rPr lang="es-MX" sz="1200" dirty="0">
                <a:solidFill>
                  <a:schemeClr val="tx1"/>
                </a:solidFill>
                <a:latin typeface="Arial" panose="020B0604020202020204" pitchFamily="34" charset="0"/>
                <a:cs typeface="Arial" panose="020B0604020202020204" pitchFamily="34" charset="0"/>
              </a:rPr>
              <a:t>entro de Progreso de Obregón</a:t>
            </a:r>
          </a:p>
          <a:p>
            <a:endParaRPr lang="es-MX" sz="1200" dirty="0">
              <a:solidFill>
                <a:schemeClr val="tx1"/>
              </a:solidFill>
              <a:latin typeface="Arial" panose="020B0604020202020204" pitchFamily="34" charset="0"/>
              <a:cs typeface="Arial" panose="020B0604020202020204" pitchFamily="34" charset="0"/>
            </a:endParaRPr>
          </a:p>
          <a:p>
            <a:endParaRPr lang="es-MX" sz="1200" dirty="0">
              <a:solidFill>
                <a:schemeClr val="tx1"/>
              </a:solidFill>
              <a:latin typeface="Arial" panose="020B0604020202020204" pitchFamily="34" charset="0"/>
              <a:cs typeface="Arial" panose="020B0604020202020204" pitchFamily="34" charset="0"/>
            </a:endParaRPr>
          </a:p>
          <a:p>
            <a:r>
              <a:rPr lang="es-MX" sz="1200" b="1" dirty="0">
                <a:solidFill>
                  <a:schemeClr val="tx1"/>
                </a:solidFill>
                <a:latin typeface="Arial" panose="020B0604020202020204" pitchFamily="34" charset="0"/>
                <a:cs typeface="Arial" panose="020B0604020202020204" pitchFamily="34" charset="0"/>
              </a:rPr>
              <a:t>Ubicación: </a:t>
            </a:r>
            <a:r>
              <a:rPr lang="es-MX" sz="1200" dirty="0">
                <a:solidFill>
                  <a:schemeClr val="tx1"/>
                </a:solidFill>
                <a:latin typeface="Arial" panose="020B0604020202020204" pitchFamily="34" charset="0"/>
                <a:cs typeface="Arial" panose="020B0604020202020204" pitchFamily="34" charset="0"/>
              </a:rPr>
              <a:t>Progreso de obregón Hidalgo</a:t>
            </a:r>
          </a:p>
          <a:p>
            <a:endParaRPr lang="es-MX" sz="1200" dirty="0">
              <a:solidFill>
                <a:schemeClr val="tx1"/>
              </a:solidFill>
              <a:latin typeface="Arial" panose="020B0604020202020204" pitchFamily="34" charset="0"/>
              <a:cs typeface="Arial" panose="020B0604020202020204" pitchFamily="34" charset="0"/>
            </a:endParaRPr>
          </a:p>
          <a:p>
            <a:endParaRPr lang="es-MX" sz="1200" dirty="0">
              <a:solidFill>
                <a:schemeClr val="tx1"/>
              </a:solidFill>
              <a:latin typeface="Arial" panose="020B0604020202020204" pitchFamily="34" charset="0"/>
              <a:cs typeface="Arial" panose="020B0604020202020204" pitchFamily="34" charset="0"/>
            </a:endParaRPr>
          </a:p>
          <a:p>
            <a:r>
              <a:rPr lang="es-MX" sz="1200" b="1" dirty="0">
                <a:solidFill>
                  <a:schemeClr val="tx1"/>
                </a:solidFill>
                <a:latin typeface="Arial" panose="020B0604020202020204" pitchFamily="34" charset="0"/>
                <a:cs typeface="Arial" panose="020B0604020202020204" pitchFamily="34" charset="0"/>
              </a:rPr>
              <a:t>Coordenadas: </a:t>
            </a:r>
            <a:r>
              <a:rPr lang="es-MX" sz="1200" dirty="0">
                <a:solidFill>
                  <a:schemeClr val="tx1"/>
                </a:solidFill>
                <a:latin typeface="Arial" panose="020B0604020202020204" pitchFamily="34" charset="0"/>
                <a:cs typeface="Arial" panose="020B0604020202020204" pitchFamily="34" charset="0"/>
              </a:rPr>
              <a:t>20°14′53″ N, 99°11′23″ W </a:t>
            </a:r>
          </a:p>
        </p:txBody>
      </p:sp>
      <p:sp>
        <p:nvSpPr>
          <p:cNvPr id="9" name="Rectángulo 8"/>
          <p:cNvSpPr/>
          <p:nvPr/>
        </p:nvSpPr>
        <p:spPr>
          <a:xfrm>
            <a:off x="2655592" y="3666421"/>
            <a:ext cx="1208985" cy="375552"/>
          </a:xfrm>
          <a:prstGeom prst="rect">
            <a:avLst/>
          </a:prstGeom>
        </p:spPr>
        <p:txBody>
          <a:bodyPr wrap="none">
            <a:spAutoFit/>
          </a:bodyPr>
          <a:lstStyle/>
          <a:p>
            <a:pPr algn="just">
              <a:lnSpc>
                <a:spcPct val="150000"/>
              </a:lnSpc>
              <a:spcAft>
                <a:spcPts val="800"/>
              </a:spcAft>
            </a:pPr>
            <a:r>
              <a:rPr lang="es-419" b="1" dirty="0">
                <a:latin typeface="Arial" panose="020B0604020202020204" pitchFamily="34" charset="0"/>
                <a:ea typeface="Calibri" panose="020F0502020204030204" pitchFamily="34" charset="0"/>
                <a:cs typeface="Arial" panose="020B0604020202020204" pitchFamily="34" charset="0"/>
              </a:rPr>
              <a:t>Descripción</a:t>
            </a:r>
            <a:endParaRPr lang="es-MX"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15" name="Rectángulo 14"/>
          <p:cNvSpPr/>
          <p:nvPr/>
        </p:nvSpPr>
        <p:spPr>
          <a:xfrm>
            <a:off x="353416" y="3667527"/>
            <a:ext cx="6151167" cy="4893647"/>
          </a:xfrm>
          <a:prstGeom prst="rect">
            <a:avLst/>
          </a:prstGeom>
        </p:spPr>
        <p:txBody>
          <a:bodyPr wrap="square">
            <a:spAutoFit/>
          </a:bodyPr>
          <a:lstStyle/>
          <a:p>
            <a:pPr algn="just"/>
            <a:endParaRPr lang="es-MX" sz="1200" dirty="0">
              <a:latin typeface="Arial" panose="020B0604020202020204" pitchFamily="34" charset="0"/>
              <a:cs typeface="Arial" panose="020B0604020202020204" pitchFamily="34" charset="0"/>
            </a:endParaRPr>
          </a:p>
          <a:p>
            <a:pPr algn="just"/>
            <a:endParaRPr lang="es-MX" sz="1200" dirty="0">
              <a:latin typeface="Arial" panose="020B0604020202020204" pitchFamily="34" charset="0"/>
              <a:cs typeface="Arial" panose="020B0604020202020204" pitchFamily="34" charset="0"/>
            </a:endParaRPr>
          </a:p>
          <a:p>
            <a:pPr algn="just"/>
            <a:r>
              <a:rPr lang="es-MX" sz="1200" dirty="0">
                <a:latin typeface="Arial" panose="020B0604020202020204" pitchFamily="34" charset="0"/>
                <a:cs typeface="Arial" panose="020B0604020202020204" pitchFamily="34" charset="0"/>
              </a:rPr>
              <a:t>El municipio de Progreso de Obregón es uno de los ochenta y cuatro municipios que conforman el estado de Hidalgo, México. Cuya cabecera municipal es la localidad de Progreso.​​ Colinda al norte con los municipios de Chilcuautla y San Salvador; al este con los municipios de San Salvador y Mixquiahuala de Juárez; al sur con Mixquiahuala de Juárez; al oeste con el municipio de Chilcuautla.</a:t>
            </a:r>
          </a:p>
          <a:p>
            <a:pPr algn="just"/>
            <a:endParaRPr lang="es-MX" sz="1200" dirty="0">
              <a:latin typeface="Arial" panose="020B0604020202020204" pitchFamily="34" charset="0"/>
              <a:cs typeface="Arial" panose="020B0604020202020204" pitchFamily="34" charset="0"/>
            </a:endParaRPr>
          </a:p>
          <a:p>
            <a:pPr algn="just"/>
            <a:r>
              <a:rPr lang="es-MX" sz="1200" dirty="0">
                <a:latin typeface="Arial" panose="020B0604020202020204" pitchFamily="34" charset="0"/>
                <a:cs typeface="Arial" panose="020B0604020202020204" pitchFamily="34" charset="0"/>
              </a:rPr>
              <a:t>Progreso de Obregón, hidalgo la fiesta titular de este municipio se realiza fiesta el  mes de diciembre para celebrar en grande la feria de año nuevo progreso de obregón da inicio  del 29 de diciembre al 06 de enero son días de gozo pues se realizará esta verbena popular donde la participación de grandes artistas de diferentes géneros, algunos inclusive de talla nacional e internacional dan vida a la festividad.</a:t>
            </a:r>
          </a:p>
          <a:p>
            <a:pPr algn="just"/>
            <a:r>
              <a:rPr lang="es-MX" sz="1200" dirty="0">
                <a:latin typeface="Arial" panose="020B0604020202020204" pitchFamily="34" charset="0"/>
                <a:cs typeface="Arial" panose="020B0604020202020204" pitchFamily="34" charset="0"/>
              </a:rPr>
              <a:t>La fiesta titular de éste municipio se realiza el 1 de enero, fecha en la que además de los oficios religiosos, se establece un gran tianguis de productos diversos, en donde se agrega un espacio para juegos mecánicos. En estos días son famosas las charreadas, jaripeos y novilladas.</a:t>
            </a:r>
          </a:p>
          <a:p>
            <a:pPr algn="just"/>
            <a:endParaRPr lang="es-MX" sz="1200" dirty="0">
              <a:latin typeface="Arial" panose="020B0604020202020204" pitchFamily="34" charset="0"/>
              <a:cs typeface="Arial" panose="020B0604020202020204" pitchFamily="34" charset="0"/>
            </a:endParaRPr>
          </a:p>
          <a:p>
            <a:pPr algn="just"/>
            <a:r>
              <a:rPr lang="es-MX" sz="1200" dirty="0">
                <a:latin typeface="Arial" panose="020B0604020202020204" pitchFamily="34" charset="0"/>
                <a:cs typeface="Arial" panose="020B0604020202020204" pitchFamily="34" charset="0"/>
              </a:rPr>
              <a:t>Entre las demás actividades con las que contará la feria se encuentran eventos deportivos y artísticos como torneos de fútbol, Voladores de Papantla, shows de comediantes, festival de payasos y Color </a:t>
            </a:r>
            <a:r>
              <a:rPr lang="es-MX" sz="1200" dirty="0" err="1">
                <a:latin typeface="Arial" panose="020B0604020202020204" pitchFamily="34" charset="0"/>
                <a:cs typeface="Arial" panose="020B0604020202020204" pitchFamily="34" charset="0"/>
              </a:rPr>
              <a:t>Fest</a:t>
            </a:r>
            <a:r>
              <a:rPr lang="es-MX" sz="1200" dirty="0">
                <a:latin typeface="Arial" panose="020B0604020202020204" pitchFamily="34" charset="0"/>
                <a:cs typeface="Arial" panose="020B0604020202020204" pitchFamily="34" charset="0"/>
              </a:rPr>
              <a:t>. Y para terminar el año con broche de oro, el baile y la música no pueden faltar y en el Teatro del Pueblo podrás disfrutar de grandes artistas. Todos los eventos y actividades por día te la dejamos en la siguiente imagen.</a:t>
            </a:r>
          </a:p>
          <a:p>
            <a:pPr algn="just"/>
            <a:endParaRPr lang="es-MX" sz="1200" dirty="0">
              <a:latin typeface="Arial" panose="020B0604020202020204" pitchFamily="34" charset="0"/>
              <a:cs typeface="Arial" panose="020B0604020202020204" pitchFamily="34" charset="0"/>
            </a:endParaRPr>
          </a:p>
          <a:p>
            <a:pPr algn="just"/>
            <a:endParaRPr lang="es-MX" sz="1200" dirty="0">
              <a:latin typeface="Arial" panose="020B0604020202020204" pitchFamily="34" charset="0"/>
              <a:cs typeface="Arial" panose="020B0604020202020204" pitchFamily="34" charset="0"/>
            </a:endParaRPr>
          </a:p>
        </p:txBody>
      </p:sp>
      <p:pic>
        <p:nvPicPr>
          <p:cNvPr id="2" name="Imagen 1">
            <a:extLst>
              <a:ext uri="{FF2B5EF4-FFF2-40B4-BE49-F238E27FC236}">
                <a16:creationId xmlns:a16="http://schemas.microsoft.com/office/drawing/2014/main" id="{2B5CED08-EE10-441F-AA13-D7956BCD56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1631" y="184817"/>
            <a:ext cx="628366" cy="677457"/>
          </a:xfrm>
          <a:prstGeom prst="rect">
            <a:avLst/>
          </a:prstGeom>
        </p:spPr>
      </p:pic>
      <p:sp>
        <p:nvSpPr>
          <p:cNvPr id="7" name="Rectángulo 6">
            <a:extLst>
              <a:ext uri="{FF2B5EF4-FFF2-40B4-BE49-F238E27FC236}">
                <a16:creationId xmlns:a16="http://schemas.microsoft.com/office/drawing/2014/main" id="{E40DE4BA-E050-4A6E-B178-873A248C01B3}"/>
              </a:ext>
            </a:extLst>
          </p:cNvPr>
          <p:cNvSpPr/>
          <p:nvPr/>
        </p:nvSpPr>
        <p:spPr>
          <a:xfrm>
            <a:off x="5915202" y="829880"/>
            <a:ext cx="668773" cy="246221"/>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MX" sz="1000" b="1" dirty="0">
                <a:latin typeface="BankGothic Lt BT" panose="020B0607020203060204" pitchFamily="34" charset="0"/>
              </a:rPr>
              <a:t>PÁG. 1</a:t>
            </a:r>
            <a:endParaRPr lang="es-MX" sz="1000" dirty="0"/>
          </a:p>
        </p:txBody>
      </p:sp>
      <p:pic>
        <p:nvPicPr>
          <p:cNvPr id="8" name="Imagen 7">
            <a:extLst>
              <a:ext uri="{FF2B5EF4-FFF2-40B4-BE49-F238E27FC236}">
                <a16:creationId xmlns:a16="http://schemas.microsoft.com/office/drawing/2014/main" id="{97BC4DA9-7998-4B61-85DB-40DF1BBACDCF}"/>
              </a:ext>
            </a:extLst>
          </p:cNvPr>
          <p:cNvPicPr>
            <a:picLocks noChangeAspect="1"/>
          </p:cNvPicPr>
          <p:nvPr/>
        </p:nvPicPr>
        <p:blipFill>
          <a:blip r:embed="rId5"/>
          <a:stretch>
            <a:fillRect/>
          </a:stretch>
        </p:blipFill>
        <p:spPr>
          <a:xfrm>
            <a:off x="6139997" y="311950"/>
            <a:ext cx="443978" cy="364201"/>
          </a:xfrm>
          <a:prstGeom prst="rect">
            <a:avLst/>
          </a:prstGeom>
        </p:spPr>
      </p:pic>
      <p:sp>
        <p:nvSpPr>
          <p:cNvPr id="16" name="Rectángulo 15">
            <a:extLst>
              <a:ext uri="{FF2B5EF4-FFF2-40B4-BE49-F238E27FC236}">
                <a16:creationId xmlns:a16="http://schemas.microsoft.com/office/drawing/2014/main" id="{982DC565-2865-4B0D-A32C-1FFACA1516A1}"/>
              </a:ext>
            </a:extLst>
          </p:cNvPr>
          <p:cNvSpPr/>
          <p:nvPr/>
        </p:nvSpPr>
        <p:spPr>
          <a:xfrm>
            <a:off x="704225" y="540551"/>
            <a:ext cx="4204126" cy="553998"/>
          </a:xfrm>
          <a:prstGeom prst="rect">
            <a:avLst/>
          </a:prstGeom>
        </p:spPr>
        <p:txBody>
          <a:bodyPr wrap="square">
            <a:spAutoFit/>
          </a:bodyPr>
          <a:lstStyle/>
          <a:p>
            <a:r>
              <a:rPr lang="es-MX" sz="1000" b="1" dirty="0">
                <a:latin typeface="+mn-lt"/>
                <a:cs typeface="Times New Roman" panose="02020603050405020304" pitchFamily="18" charset="0"/>
              </a:rPr>
              <a:t>CLAVE: </a:t>
            </a:r>
            <a:r>
              <a:rPr lang="es-MX" sz="1000" dirty="0">
                <a:latin typeface="+mn-lt"/>
                <a:cs typeface="Times New Roman" panose="02020603050405020304" pitchFamily="18" charset="0"/>
              </a:rPr>
              <a:t>ICNU-PO1</a:t>
            </a:r>
          </a:p>
          <a:p>
            <a:r>
              <a:rPr lang="es-MX" sz="1000" b="1" dirty="0">
                <a:latin typeface="+mn-lt"/>
                <a:cs typeface="Times New Roman" panose="02020603050405020304" pitchFamily="18" charset="0"/>
              </a:rPr>
              <a:t>CATEGORÍA: </a:t>
            </a:r>
            <a:r>
              <a:rPr lang="es-MX" sz="1000" dirty="0">
                <a:latin typeface="+mn-lt"/>
                <a:cs typeface="Times New Roman" panose="02020603050405020304" pitchFamily="18" charset="0"/>
              </a:rPr>
              <a:t>Cultural </a:t>
            </a:r>
            <a:endParaRPr lang="es-MX" sz="1000" b="1" dirty="0">
              <a:latin typeface="+mn-lt"/>
              <a:cs typeface="Times New Roman" panose="02020603050405020304" pitchFamily="18" charset="0"/>
            </a:endParaRPr>
          </a:p>
          <a:p>
            <a:r>
              <a:rPr lang="es-MX" sz="1000" b="1" dirty="0">
                <a:latin typeface="+mn-lt"/>
                <a:cs typeface="Times New Roman" panose="02020603050405020304" pitchFamily="18" charset="0"/>
              </a:rPr>
              <a:t>SUBCATEGORÍA:  </a:t>
            </a:r>
            <a:r>
              <a:rPr lang="es-MX" sz="1000" dirty="0">
                <a:latin typeface="+mn-lt"/>
                <a:cs typeface="Times New Roman" panose="02020603050405020304" pitchFamily="18" charset="0"/>
              </a:rPr>
              <a:t>Actos festivos </a:t>
            </a:r>
          </a:p>
        </p:txBody>
      </p:sp>
      <p:sp>
        <p:nvSpPr>
          <p:cNvPr id="18" name="Rectángulo 17">
            <a:extLst>
              <a:ext uri="{FF2B5EF4-FFF2-40B4-BE49-F238E27FC236}">
                <a16:creationId xmlns:a16="http://schemas.microsoft.com/office/drawing/2014/main" id="{6F6566FD-114C-475F-BF98-1523BF91213D}"/>
              </a:ext>
            </a:extLst>
          </p:cNvPr>
          <p:cNvSpPr/>
          <p:nvPr/>
        </p:nvSpPr>
        <p:spPr>
          <a:xfrm>
            <a:off x="1854008" y="210762"/>
            <a:ext cx="3669777" cy="400110"/>
          </a:xfrm>
          <a:prstGeom prst="rect">
            <a:avLst/>
          </a:prstGeom>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1" i="0" u="none" strike="noStrike" kern="0" cap="none" spc="0" normalizeH="0" baseline="0" noProof="0" dirty="0">
                <a:ln>
                  <a:noFill/>
                </a:ln>
                <a:solidFill>
                  <a:srgbClr val="000000"/>
                </a:solidFill>
                <a:effectLst/>
                <a:uLnTx/>
                <a:uFillTx/>
                <a:latin typeface="+mn-lt"/>
                <a:sym typeface="Arial"/>
              </a:rPr>
              <a:t>CENTRO DE INFORMACIÓN CULTURAL Y NATURAL</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1" i="0" u="none" strike="noStrike" kern="0" cap="none" spc="0" normalizeH="0" baseline="0" noProof="0" dirty="0">
                <a:ln>
                  <a:noFill/>
                </a:ln>
                <a:solidFill>
                  <a:srgbClr val="000000"/>
                </a:solidFill>
                <a:effectLst/>
                <a:uLnTx/>
                <a:uFillTx/>
                <a:latin typeface="+mn-lt"/>
                <a:sym typeface="Arial"/>
              </a:rPr>
              <a:t>DEL VALLE DE MEZQUITAL</a:t>
            </a:r>
          </a:p>
        </p:txBody>
      </p:sp>
      <p:sp>
        <p:nvSpPr>
          <p:cNvPr id="22" name="Rectángulo 21">
            <a:extLst>
              <a:ext uri="{FF2B5EF4-FFF2-40B4-BE49-F238E27FC236}">
                <a16:creationId xmlns:a16="http://schemas.microsoft.com/office/drawing/2014/main" id="{CB478D43-546D-4668-8300-26B682EE1005}"/>
              </a:ext>
            </a:extLst>
          </p:cNvPr>
          <p:cNvSpPr/>
          <p:nvPr/>
        </p:nvSpPr>
        <p:spPr>
          <a:xfrm>
            <a:off x="2919447" y="582826"/>
            <a:ext cx="1550424" cy="230832"/>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sz="900" dirty="0">
                <a:latin typeface="+mn-lt"/>
                <a:cs typeface="Times New Roman" panose="02020603050405020304" pitchFamily="18" charset="0"/>
              </a:rPr>
              <a:t>INMATERIAL CULTURAL </a:t>
            </a:r>
            <a:endParaRPr kumimoji="0" lang="es-MX" sz="900" i="0" u="none" strike="noStrike" kern="0" cap="none" spc="0" normalizeH="0" baseline="0" noProof="0" dirty="0">
              <a:ln>
                <a:noFill/>
              </a:ln>
              <a:solidFill>
                <a:srgbClr val="000000"/>
              </a:solidFill>
              <a:effectLst/>
              <a:uLnTx/>
              <a:uFillTx/>
              <a:latin typeface="+mn-lt"/>
              <a:cs typeface="Times New Roman" panose="02020603050405020304" pitchFamily="18" charset="0"/>
              <a:sym typeface="Arial"/>
            </a:endParaRPr>
          </a:p>
        </p:txBody>
      </p:sp>
    </p:spTree>
  </p:cSld>
  <p:clrMapOvr>
    <a:masterClrMapping/>
  </p:clrMapOvr>
</p:sld>
</file>

<file path=ppt/theme/theme1.xml><?xml version="1.0" encoding="utf-8"?>
<a:theme xmlns:a="http://schemas.openxmlformats.org/drawingml/2006/main"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2140</TotalTime>
  <Words>336</Words>
  <Application>Microsoft Office PowerPoint</Application>
  <PresentationFormat>Carta (216 x 279 mm)</PresentationFormat>
  <Paragraphs>25</Paragraphs>
  <Slides>1</Slides>
  <Notes>1</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vt:i4>
      </vt:variant>
    </vt:vector>
  </HeadingPairs>
  <TitlesOfParts>
    <vt:vector size="6" baseType="lpstr">
      <vt:lpstr>Arial</vt:lpstr>
      <vt:lpstr>Dosis</vt:lpstr>
      <vt:lpstr>Roboto</vt:lpstr>
      <vt:lpstr>BankGothic Lt BT</vt:lpstr>
      <vt:lpstr>William template</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DELL</dc:creator>
  <cp:lastModifiedBy>leonel martin</cp:lastModifiedBy>
  <cp:revision>104</cp:revision>
  <dcterms:modified xsi:type="dcterms:W3CDTF">2021-12-15T07:18:30Z</dcterms:modified>
</cp:coreProperties>
</file>