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64" r:id="rId2"/>
  </p:sldIdLst>
  <p:sldSz cx="6858000" cy="9144000" type="letter"/>
  <p:notesSz cx="6858000" cy="9144000"/>
  <p:embeddedFontLst>
    <p:embeddedFont>
      <p:font typeface="BankGothic Lt BT" panose="020B0607020203060204" pitchFamily="34" charset="0"/>
      <p:regular r:id="rId4"/>
    </p:embeddedFont>
    <p:embeddedFont>
      <p:font typeface="Dosis" pitchFamily="2" charset="0"/>
      <p:regular r:id="rId5"/>
      <p:bold r:id="rId6"/>
    </p:embeddedFont>
    <p:embeddedFont>
      <p:font typeface="Roboto" panose="02000000000000000000" pitchFamily="2"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660"/>
  </p:normalViewPr>
  <p:slideViewPr>
    <p:cSldViewPr snapToGrid="0">
      <p:cViewPr>
        <p:scale>
          <a:sx n="118" d="100"/>
          <a:sy n="118" d="100"/>
        </p:scale>
        <p:origin x="87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presProps" Target="presProps.xml"/><Relationship Id="rId5" Type="http://schemas.openxmlformats.org/officeDocument/2006/relationships/font" Target="fonts/font2.fntdata"/><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6056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0" name="Google Shape;160;p19"/>
          <p:cNvSpPr txBox="1">
            <a:spLocks noGrp="1"/>
          </p:cNvSpPr>
          <p:nvPr>
            <p:ph type="sldNum" idx="12"/>
          </p:nvPr>
        </p:nvSpPr>
        <p:spPr>
          <a:xfrm>
            <a:off x="20550" y="2641042"/>
            <a:ext cx="446175" cy="548775"/>
          </a:xfrm>
          <a:prstGeom prst="rect">
            <a:avLst/>
          </a:prstGeom>
        </p:spPr>
        <p:txBody>
          <a:bodyPr spcFirstLastPara="1" wrap="square" lIns="68569" tIns="68569" rIns="68569" bIns="68569" anchor="ctr" anchorCtr="0">
            <a:noAutofit/>
          </a:bodyPr>
          <a:lstStyle/>
          <a:p>
            <a:fld id="{00000000-1234-1234-1234-123412341234}" type="slidenum">
              <a:rPr lang="en"/>
              <a:pPr/>
              <a:t>1</a:t>
            </a:fld>
            <a:endParaRPr dirty="0"/>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73" name="Rectángulo 72">
            <a:extLst>
              <a:ext uri="{FF2B5EF4-FFF2-40B4-BE49-F238E27FC236}">
                <a16:creationId xmlns:a16="http://schemas.microsoft.com/office/drawing/2014/main" id="{7FE5333F-C457-4683-91A2-8F73D7A0CBD7}"/>
              </a:ext>
            </a:extLst>
          </p:cNvPr>
          <p:cNvSpPr/>
          <p:nvPr/>
        </p:nvSpPr>
        <p:spPr>
          <a:xfrm>
            <a:off x="704225" y="540551"/>
            <a:ext cx="4204126"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ICNU-PO1</a:t>
            </a:r>
          </a:p>
          <a:p>
            <a:r>
              <a:rPr lang="es-MX" sz="1000" b="1" dirty="0">
                <a:latin typeface="+mn-lt"/>
                <a:cs typeface="Times New Roman" panose="02020603050405020304" pitchFamily="18" charset="0"/>
              </a:rPr>
              <a:t>CATEGORIA: </a:t>
            </a:r>
            <a:r>
              <a:rPr lang="es-MX" sz="1000" dirty="0">
                <a:latin typeface="+mn-lt"/>
                <a:cs typeface="Times New Roman" panose="02020603050405020304" pitchFamily="18" charset="0"/>
              </a:rPr>
              <a:t>Cultural </a:t>
            </a:r>
            <a:endParaRPr lang="es-MX" sz="1000" b="1" dirty="0">
              <a:latin typeface="+mn-lt"/>
              <a:cs typeface="Times New Roman" panose="02020603050405020304" pitchFamily="18" charset="0"/>
            </a:endParaRPr>
          </a:p>
          <a:p>
            <a:r>
              <a:rPr lang="es-MX" sz="1000" b="1" dirty="0">
                <a:latin typeface="+mn-lt"/>
                <a:cs typeface="Times New Roman" panose="02020603050405020304" pitchFamily="18" charset="0"/>
              </a:rPr>
              <a:t>SUBCATEGORIA:  </a:t>
            </a:r>
            <a:r>
              <a:rPr lang="es-MX" sz="1000" dirty="0">
                <a:latin typeface="+mn-lt"/>
                <a:cs typeface="Times New Roman" panose="02020603050405020304" pitchFamily="18" charset="0"/>
              </a:rPr>
              <a:t>Actos festivos </a:t>
            </a:r>
          </a:p>
        </p:txBody>
      </p:sp>
      <p:sp>
        <p:nvSpPr>
          <p:cNvPr id="624" name="Rectángulo 623"/>
          <p:cNvSpPr/>
          <p:nvPr/>
        </p:nvSpPr>
        <p:spPr>
          <a:xfrm>
            <a:off x="458277" y="1377170"/>
            <a:ext cx="3929643"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626" name="Rectángulo 625"/>
          <p:cNvSpPr/>
          <p:nvPr/>
        </p:nvSpPr>
        <p:spPr>
          <a:xfrm>
            <a:off x="459274" y="2263656"/>
            <a:ext cx="1285849" cy="624627"/>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27" name="Rectángulo 626"/>
          <p:cNvSpPr/>
          <p:nvPr/>
        </p:nvSpPr>
        <p:spPr>
          <a:xfrm>
            <a:off x="397094" y="2262801"/>
            <a:ext cx="614271" cy="261610"/>
          </a:xfrm>
          <a:prstGeom prst="rect">
            <a:avLst/>
          </a:prstGeom>
        </p:spPr>
        <p:txBody>
          <a:bodyPr wrap="none">
            <a:spAutoFit/>
          </a:bodyPr>
          <a:lstStyle/>
          <a:p>
            <a:r>
              <a:rPr lang="es-MX" sz="1100" b="1" dirty="0">
                <a:latin typeface="+mn-lt"/>
                <a:cs typeface="Times New Roman" panose="02020603050405020304" pitchFamily="18" charset="0"/>
              </a:rPr>
              <a:t>Clima:</a:t>
            </a:r>
          </a:p>
        </p:txBody>
      </p:sp>
      <p:sp>
        <p:nvSpPr>
          <p:cNvPr id="632" name="Rectángulo 631"/>
          <p:cNvSpPr/>
          <p:nvPr/>
        </p:nvSpPr>
        <p:spPr>
          <a:xfrm>
            <a:off x="397094" y="1810384"/>
            <a:ext cx="1907895" cy="261610"/>
          </a:xfrm>
          <a:prstGeom prst="rect">
            <a:avLst/>
          </a:prstGeom>
        </p:spPr>
        <p:txBody>
          <a:bodyPr wrap="none">
            <a:spAutoFit/>
          </a:bodyPr>
          <a:lstStyle/>
          <a:p>
            <a:r>
              <a:rPr lang="es-MX" sz="1100" b="1" dirty="0">
                <a:latin typeface="+mn-lt"/>
                <a:cs typeface="Times New Roman" panose="02020603050405020304" pitchFamily="18" charset="0"/>
              </a:rPr>
              <a:t>Ubicación y Localización:</a:t>
            </a:r>
          </a:p>
        </p:txBody>
      </p:sp>
      <p:sp>
        <p:nvSpPr>
          <p:cNvPr id="633" name="Rectángulo 632"/>
          <p:cNvSpPr/>
          <p:nvPr/>
        </p:nvSpPr>
        <p:spPr>
          <a:xfrm>
            <a:off x="409716" y="1367638"/>
            <a:ext cx="1390124" cy="261610"/>
          </a:xfrm>
          <a:prstGeom prst="rect">
            <a:avLst/>
          </a:prstGeom>
        </p:spPr>
        <p:txBody>
          <a:bodyPr wrap="none">
            <a:spAutoFit/>
          </a:bodyPr>
          <a:lstStyle/>
          <a:p>
            <a:r>
              <a:rPr lang="es-MX" sz="1100" b="1" dirty="0">
                <a:latin typeface="+mn-lt"/>
                <a:cs typeface="Times New Roman" panose="02020603050405020304" pitchFamily="18" charset="0"/>
              </a:rPr>
              <a:t>Nombre del lugar:</a:t>
            </a:r>
          </a:p>
        </p:txBody>
      </p:sp>
      <p:sp>
        <p:nvSpPr>
          <p:cNvPr id="634" name="Rectángulo 633"/>
          <p:cNvSpPr/>
          <p:nvPr/>
        </p:nvSpPr>
        <p:spPr>
          <a:xfrm>
            <a:off x="4424884" y="1377169"/>
            <a:ext cx="2043338" cy="178643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43" name="Rectángulo 642"/>
          <p:cNvSpPr/>
          <p:nvPr/>
        </p:nvSpPr>
        <p:spPr>
          <a:xfrm>
            <a:off x="4424884" y="381616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44" name="Rectángulo 643"/>
          <p:cNvSpPr/>
          <p:nvPr/>
        </p:nvSpPr>
        <p:spPr>
          <a:xfrm>
            <a:off x="4386925" y="3813894"/>
            <a:ext cx="734496" cy="261610"/>
          </a:xfrm>
          <a:prstGeom prst="rect">
            <a:avLst/>
          </a:prstGeom>
        </p:spPr>
        <p:txBody>
          <a:bodyPr wrap="none">
            <a:spAutoFit/>
          </a:bodyPr>
          <a:lstStyle/>
          <a:p>
            <a:r>
              <a:rPr lang="es-MX" sz="1100" b="1" dirty="0">
                <a:latin typeface="+mn-lt"/>
                <a:cs typeface="Times New Roman" panose="02020603050405020304" pitchFamily="18" charset="0"/>
              </a:rPr>
              <a:t>Lengua:</a:t>
            </a:r>
          </a:p>
        </p:txBody>
      </p:sp>
      <p:sp>
        <p:nvSpPr>
          <p:cNvPr id="649" name="Rectángulo 648"/>
          <p:cNvSpPr/>
          <p:nvPr/>
        </p:nvSpPr>
        <p:spPr>
          <a:xfrm>
            <a:off x="458278" y="4971585"/>
            <a:ext cx="3286728"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50" name="Rectángulo 649"/>
          <p:cNvSpPr/>
          <p:nvPr/>
        </p:nvSpPr>
        <p:spPr>
          <a:xfrm>
            <a:off x="432504" y="4968429"/>
            <a:ext cx="1246229" cy="261610"/>
          </a:xfrm>
          <a:prstGeom prst="rect">
            <a:avLst/>
          </a:prstGeom>
        </p:spPr>
        <p:txBody>
          <a:bodyPr wrap="square">
            <a:spAutoFit/>
          </a:bodyPr>
          <a:lstStyle/>
          <a:p>
            <a:r>
              <a:rPr lang="es-MX" sz="1100" b="1" dirty="0">
                <a:latin typeface="+mn-lt"/>
                <a:cs typeface="Times New Roman" panose="02020603050405020304" pitchFamily="18" charset="0"/>
              </a:rPr>
              <a:t>Justificación:</a:t>
            </a:r>
          </a:p>
        </p:txBody>
      </p:sp>
      <p:sp>
        <p:nvSpPr>
          <p:cNvPr id="651" name="Rectángulo 650"/>
          <p:cNvSpPr/>
          <p:nvPr/>
        </p:nvSpPr>
        <p:spPr>
          <a:xfrm>
            <a:off x="4424884" y="3216183"/>
            <a:ext cx="2043339" cy="52917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1100" b="1" dirty="0">
                <a:cs typeface="Times New Roman" panose="02020603050405020304" pitchFamily="18" charset="0"/>
              </a:rPr>
              <a:t>Subcategoría:</a:t>
            </a:r>
          </a:p>
          <a:p>
            <a:endParaRPr lang="es-MX" sz="1100" b="1" dirty="0">
              <a:cs typeface="Times New Roman" panose="02020603050405020304" pitchFamily="18" charset="0"/>
            </a:endParaRPr>
          </a:p>
          <a:p>
            <a:pPr algn="ctr"/>
            <a:r>
              <a:rPr lang="es-MX" sz="1100" b="1" dirty="0">
                <a:cs typeface="Times New Roman" panose="02020603050405020304" pitchFamily="18" charset="0"/>
              </a:rPr>
              <a:t>  </a:t>
            </a:r>
            <a:r>
              <a:rPr lang="es-MX" sz="1100" dirty="0">
                <a:cs typeface="Times New Roman" panose="02020603050405020304" pitchFamily="18" charset="0"/>
              </a:rPr>
              <a:t>Actos festivos</a:t>
            </a:r>
          </a:p>
        </p:txBody>
      </p:sp>
      <p:sp>
        <p:nvSpPr>
          <p:cNvPr id="652" name="Rectángulo 651"/>
          <p:cNvSpPr/>
          <p:nvPr/>
        </p:nvSpPr>
        <p:spPr>
          <a:xfrm>
            <a:off x="1906508" y="1431522"/>
            <a:ext cx="1539204" cy="261610"/>
          </a:xfrm>
          <a:prstGeom prst="rect">
            <a:avLst/>
          </a:prstGeom>
        </p:spPr>
        <p:txBody>
          <a:bodyPr wrap="none">
            <a:spAutoFit/>
          </a:bodyPr>
          <a:lstStyle/>
          <a:p>
            <a:r>
              <a:rPr lang="es-MX" sz="1100" dirty="0">
                <a:latin typeface="+mn-lt"/>
                <a:cs typeface="Times New Roman" panose="02020603050405020304" pitchFamily="18" charset="0"/>
              </a:rPr>
              <a:t>Progreso de Obregón</a:t>
            </a:r>
          </a:p>
        </p:txBody>
      </p:sp>
      <p:sp>
        <p:nvSpPr>
          <p:cNvPr id="653" name="Rectángulo 652"/>
          <p:cNvSpPr/>
          <p:nvPr/>
        </p:nvSpPr>
        <p:spPr>
          <a:xfrm>
            <a:off x="1829103" y="1975412"/>
            <a:ext cx="2729313" cy="261610"/>
          </a:xfrm>
          <a:prstGeom prst="rect">
            <a:avLst/>
          </a:prstGeom>
        </p:spPr>
        <p:txBody>
          <a:bodyPr wrap="square">
            <a:spAutoFit/>
          </a:bodyPr>
          <a:lstStyle/>
          <a:p>
            <a:r>
              <a:rPr lang="es-MX" sz="1100" dirty="0">
                <a:latin typeface="+mn-lt"/>
                <a:cs typeface="Times New Roman" panose="02020603050405020304" pitchFamily="18" charset="0"/>
              </a:rPr>
              <a:t>Progreso de obregón Hidalgo.</a:t>
            </a:r>
          </a:p>
        </p:txBody>
      </p:sp>
      <p:sp>
        <p:nvSpPr>
          <p:cNvPr id="659" name="Rectángulo 658"/>
          <p:cNvSpPr/>
          <p:nvPr/>
        </p:nvSpPr>
        <p:spPr>
          <a:xfrm>
            <a:off x="4386925" y="4393876"/>
            <a:ext cx="498855" cy="261610"/>
          </a:xfrm>
          <a:prstGeom prst="rect">
            <a:avLst/>
          </a:prstGeom>
        </p:spPr>
        <p:txBody>
          <a:bodyPr wrap="none">
            <a:spAutoFit/>
          </a:bodyPr>
          <a:lstStyle/>
          <a:p>
            <a:r>
              <a:rPr lang="es-MX" sz="1100" b="1" dirty="0">
                <a:latin typeface="+mn-lt"/>
                <a:cs typeface="Times New Roman" panose="02020603050405020304" pitchFamily="18" charset="0"/>
              </a:rPr>
              <a:t>Uso:</a:t>
            </a:r>
          </a:p>
        </p:txBody>
      </p:sp>
      <p:sp>
        <p:nvSpPr>
          <p:cNvPr id="664" name="Rectángulo 663"/>
          <p:cNvSpPr/>
          <p:nvPr/>
        </p:nvSpPr>
        <p:spPr>
          <a:xfrm>
            <a:off x="1745123" y="2261140"/>
            <a:ext cx="2642797" cy="299126"/>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59" name="Rectángulo 58"/>
          <p:cNvSpPr/>
          <p:nvPr/>
        </p:nvSpPr>
        <p:spPr>
          <a:xfrm>
            <a:off x="5236555" y="3985453"/>
            <a:ext cx="734496" cy="261610"/>
          </a:xfrm>
          <a:prstGeom prst="rect">
            <a:avLst/>
          </a:prstGeom>
        </p:spPr>
        <p:txBody>
          <a:bodyPr wrap="square">
            <a:spAutoFit/>
          </a:bodyPr>
          <a:lstStyle/>
          <a:p>
            <a:pPr algn="just"/>
            <a:r>
              <a:rPr lang="es-MX" sz="1100" dirty="0" err="1">
                <a:latin typeface="+mn-lt"/>
                <a:cs typeface="Times New Roman" panose="02020603050405020304" pitchFamily="18" charset="0"/>
              </a:rPr>
              <a:t>Ótomi</a:t>
            </a:r>
            <a:endParaRPr lang="es-MX" sz="1100" dirty="0">
              <a:latin typeface="+mn-lt"/>
              <a:cs typeface="Times New Roman" panose="02020603050405020304" pitchFamily="18" charset="0"/>
            </a:endParaRPr>
          </a:p>
        </p:txBody>
      </p:sp>
      <p:sp>
        <p:nvSpPr>
          <p:cNvPr id="60" name="Rectángulo 59"/>
          <p:cNvSpPr/>
          <p:nvPr/>
        </p:nvSpPr>
        <p:spPr>
          <a:xfrm>
            <a:off x="3745006" y="4971585"/>
            <a:ext cx="2723216"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1" name="Rectángulo 60"/>
          <p:cNvSpPr/>
          <p:nvPr/>
        </p:nvSpPr>
        <p:spPr>
          <a:xfrm>
            <a:off x="3736370" y="4970401"/>
            <a:ext cx="1246229" cy="253916"/>
          </a:xfrm>
          <a:prstGeom prst="rect">
            <a:avLst/>
          </a:prstGeom>
        </p:spPr>
        <p:txBody>
          <a:bodyPr wrap="square">
            <a:spAutoFit/>
          </a:bodyPr>
          <a:lstStyle/>
          <a:p>
            <a:r>
              <a:rPr lang="es-MX" sz="1050" b="1" dirty="0">
                <a:latin typeface="+mn-lt"/>
                <a:cs typeface="Times New Roman" panose="02020603050405020304" pitchFamily="18" charset="0"/>
              </a:rPr>
              <a:t>Localización :</a:t>
            </a:r>
          </a:p>
        </p:txBody>
      </p:sp>
      <p:pic>
        <p:nvPicPr>
          <p:cNvPr id="64" name="Imagen 63">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9063"/>
            <a:ext cx="628366" cy="677457"/>
          </a:xfrm>
          <a:prstGeom prst="rect">
            <a:avLst/>
          </a:prstGeom>
        </p:spPr>
      </p:pic>
      <p:sp>
        <p:nvSpPr>
          <p:cNvPr id="65" name="Rectángulo 64">
            <a:extLst>
              <a:ext uri="{FF2B5EF4-FFF2-40B4-BE49-F238E27FC236}">
                <a16:creationId xmlns:a16="http://schemas.microsoft.com/office/drawing/2014/main" id="{8D75608E-E160-4E85-9007-6A8112D04EE3}"/>
              </a:ext>
            </a:extLst>
          </p:cNvPr>
          <p:cNvSpPr/>
          <p:nvPr/>
        </p:nvSpPr>
        <p:spPr>
          <a:xfrm>
            <a:off x="1854008" y="210762"/>
            <a:ext cx="3669777" cy="40011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66" name="Rectángulo 65">
            <a:extLst>
              <a:ext uri="{FF2B5EF4-FFF2-40B4-BE49-F238E27FC236}">
                <a16:creationId xmlns:a16="http://schemas.microsoft.com/office/drawing/2014/main" id="{2E48D083-051D-474C-9974-0ED46092E147}"/>
              </a:ext>
            </a:extLst>
          </p:cNvPr>
          <p:cNvSpPr/>
          <p:nvPr/>
        </p:nvSpPr>
        <p:spPr>
          <a:xfrm>
            <a:off x="2919447" y="582826"/>
            <a:ext cx="1550424"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INMATERIAL  CULTURAL</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
        <p:nvSpPr>
          <p:cNvPr id="67" name="Rectángulo 66">
            <a:extLst>
              <a:ext uri="{FF2B5EF4-FFF2-40B4-BE49-F238E27FC236}">
                <a16:creationId xmlns:a16="http://schemas.microsoft.com/office/drawing/2014/main" id="{E40DE4BA-E050-4A6E-B178-873A248C01B3}"/>
              </a:ext>
            </a:extLst>
          </p:cNvPr>
          <p:cNvSpPr/>
          <p:nvPr/>
        </p:nvSpPr>
        <p:spPr>
          <a:xfrm>
            <a:off x="5915202" y="834126"/>
            <a:ext cx="668773"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BankGothic Lt BT" panose="020B0607020203060204" pitchFamily="34" charset="0"/>
              </a:rPr>
              <a:t>PÁG. 1</a:t>
            </a:r>
            <a:endParaRPr lang="es-MX" sz="1000" dirty="0"/>
          </a:p>
        </p:txBody>
      </p:sp>
      <p:pic>
        <p:nvPicPr>
          <p:cNvPr id="68" name="Imagen 6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6196"/>
            <a:ext cx="443978" cy="364201"/>
          </a:xfrm>
          <a:prstGeom prst="rect">
            <a:avLst/>
          </a:prstGeom>
        </p:spPr>
      </p:pic>
      <p:sp>
        <p:nvSpPr>
          <p:cNvPr id="69" name="Rectángulo 68">
            <a:extLst>
              <a:ext uri="{FF2B5EF4-FFF2-40B4-BE49-F238E27FC236}">
                <a16:creationId xmlns:a16="http://schemas.microsoft.com/office/drawing/2014/main" id="{3BBDE87B-6986-4377-9500-300D924FADF8}"/>
              </a:ext>
            </a:extLst>
          </p:cNvPr>
          <p:cNvSpPr/>
          <p:nvPr/>
        </p:nvSpPr>
        <p:spPr>
          <a:xfrm>
            <a:off x="458278" y="1817350"/>
            <a:ext cx="3929642"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74" name="Rectángulo 73">
            <a:extLst>
              <a:ext uri="{FF2B5EF4-FFF2-40B4-BE49-F238E27FC236}">
                <a16:creationId xmlns:a16="http://schemas.microsoft.com/office/drawing/2014/main" id="{DDB7701D-415D-4D7C-9EE4-B09C02112B09}"/>
              </a:ext>
            </a:extLst>
          </p:cNvPr>
          <p:cNvSpPr/>
          <p:nvPr/>
        </p:nvSpPr>
        <p:spPr>
          <a:xfrm>
            <a:off x="4424884" y="439941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75" name="Rectángulo 74">
            <a:extLst>
              <a:ext uri="{FF2B5EF4-FFF2-40B4-BE49-F238E27FC236}">
                <a16:creationId xmlns:a16="http://schemas.microsoft.com/office/drawing/2014/main" id="{48303CE3-6F67-4BC4-9583-026BC18653AB}"/>
              </a:ext>
            </a:extLst>
          </p:cNvPr>
          <p:cNvSpPr/>
          <p:nvPr/>
        </p:nvSpPr>
        <p:spPr>
          <a:xfrm>
            <a:off x="5236555" y="4604411"/>
            <a:ext cx="1601010" cy="261610"/>
          </a:xfrm>
          <a:prstGeom prst="rect">
            <a:avLst/>
          </a:prstGeom>
        </p:spPr>
        <p:txBody>
          <a:bodyPr wrap="square">
            <a:spAutoFit/>
          </a:bodyPr>
          <a:lstStyle/>
          <a:p>
            <a:pPr algn="just"/>
            <a:r>
              <a:rPr lang="es-MX" sz="1100" dirty="0">
                <a:latin typeface="+mn-lt"/>
                <a:cs typeface="Times New Roman" panose="02020603050405020304" pitchFamily="18" charset="0"/>
              </a:rPr>
              <a:t>Cultural </a:t>
            </a:r>
          </a:p>
        </p:txBody>
      </p:sp>
      <p:sp>
        <p:nvSpPr>
          <p:cNvPr id="38" name="Rectángulo 37">
            <a:extLst>
              <a:ext uri="{FF2B5EF4-FFF2-40B4-BE49-F238E27FC236}">
                <a16:creationId xmlns:a16="http://schemas.microsoft.com/office/drawing/2014/main" id="{AF06B46F-9DBF-4566-9929-71C1419D8C3F}"/>
              </a:ext>
            </a:extLst>
          </p:cNvPr>
          <p:cNvSpPr/>
          <p:nvPr/>
        </p:nvSpPr>
        <p:spPr>
          <a:xfrm>
            <a:off x="516393" y="2502327"/>
            <a:ext cx="1354496" cy="261610"/>
          </a:xfrm>
          <a:prstGeom prst="rect">
            <a:avLst/>
          </a:prstGeom>
        </p:spPr>
        <p:txBody>
          <a:bodyPr wrap="square">
            <a:spAutoFit/>
          </a:bodyPr>
          <a:lstStyle/>
          <a:p>
            <a:r>
              <a:rPr lang="es-MX" sz="1100" dirty="0">
                <a:latin typeface="+mn-lt"/>
                <a:cs typeface="Times New Roman" panose="02020603050405020304" pitchFamily="18" charset="0"/>
              </a:rPr>
              <a:t>Templado-Frio. </a:t>
            </a:r>
          </a:p>
        </p:txBody>
      </p:sp>
      <p:sp>
        <p:nvSpPr>
          <p:cNvPr id="39" name="Rectángulo 38">
            <a:extLst>
              <a:ext uri="{FF2B5EF4-FFF2-40B4-BE49-F238E27FC236}">
                <a16:creationId xmlns:a16="http://schemas.microsoft.com/office/drawing/2014/main" id="{D32415F3-FA1A-411C-A538-2B246BF339B4}"/>
              </a:ext>
            </a:extLst>
          </p:cNvPr>
          <p:cNvSpPr/>
          <p:nvPr/>
        </p:nvSpPr>
        <p:spPr>
          <a:xfrm>
            <a:off x="1783042" y="2290880"/>
            <a:ext cx="2550698" cy="246221"/>
          </a:xfrm>
          <a:prstGeom prst="rect">
            <a:avLst/>
          </a:prstGeom>
        </p:spPr>
        <p:txBody>
          <a:bodyPr wrap="square">
            <a:spAutoFit/>
          </a:bodyPr>
          <a:lstStyle/>
          <a:p>
            <a:r>
              <a:rPr lang="es-MX" sz="1000" b="1" dirty="0">
                <a:latin typeface="+mn-lt"/>
                <a:cs typeface="Times New Roman" panose="02020603050405020304" pitchFamily="18" charset="0"/>
              </a:rPr>
              <a:t>Coordenadas</a:t>
            </a:r>
            <a:r>
              <a:rPr lang="es-MX" sz="1000" dirty="0">
                <a:latin typeface="+mn-lt"/>
                <a:cs typeface="Times New Roman" panose="02020603050405020304" pitchFamily="18" charset="0"/>
              </a:rPr>
              <a:t>: </a:t>
            </a:r>
            <a:r>
              <a:rPr lang="es-MX" sz="1000" dirty="0">
                <a:latin typeface="+mn-lt"/>
              </a:rPr>
              <a:t>	20°14′53″ N, 99°11′23″ W</a:t>
            </a:r>
            <a:endParaRPr lang="es-MX" sz="1000" dirty="0">
              <a:latin typeface="+mn-lt"/>
              <a:cs typeface="Times New Roman" panose="02020603050405020304" pitchFamily="18" charset="0"/>
            </a:endParaRPr>
          </a:p>
        </p:txBody>
      </p:sp>
      <p:sp>
        <p:nvSpPr>
          <p:cNvPr id="41" name="Rectángulo 40">
            <a:extLst>
              <a:ext uri="{FF2B5EF4-FFF2-40B4-BE49-F238E27FC236}">
                <a16:creationId xmlns:a16="http://schemas.microsoft.com/office/drawing/2014/main" id="{96C43B8C-1F90-4AE0-A75D-C5D80B7442B8}"/>
              </a:ext>
            </a:extLst>
          </p:cNvPr>
          <p:cNvSpPr/>
          <p:nvPr/>
        </p:nvSpPr>
        <p:spPr>
          <a:xfrm>
            <a:off x="1757298" y="2560902"/>
            <a:ext cx="2627343" cy="314279"/>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1000" b="1" dirty="0">
                <a:cs typeface="Times New Roman" panose="02020603050405020304" pitchFamily="18" charset="0"/>
              </a:rPr>
              <a:t>Temperatura:</a:t>
            </a:r>
            <a:r>
              <a:rPr lang="es-MX" sz="1000" dirty="0">
                <a:cs typeface="Times New Roman" panose="02020603050405020304" pitchFamily="18" charset="0"/>
              </a:rPr>
              <a:t> 12-18 °C</a:t>
            </a:r>
          </a:p>
        </p:txBody>
      </p:sp>
      <p:sp>
        <p:nvSpPr>
          <p:cNvPr id="47" name="Rectángulo 46">
            <a:extLst>
              <a:ext uri="{FF2B5EF4-FFF2-40B4-BE49-F238E27FC236}">
                <a16:creationId xmlns:a16="http://schemas.microsoft.com/office/drawing/2014/main" id="{ED23FAD4-8970-407A-A3F1-7B7580426869}"/>
              </a:ext>
            </a:extLst>
          </p:cNvPr>
          <p:cNvSpPr/>
          <p:nvPr/>
        </p:nvSpPr>
        <p:spPr>
          <a:xfrm>
            <a:off x="466725" y="2975384"/>
            <a:ext cx="3926364" cy="194361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50" name="Rectángulo 49">
            <a:extLst>
              <a:ext uri="{FF2B5EF4-FFF2-40B4-BE49-F238E27FC236}">
                <a16:creationId xmlns:a16="http://schemas.microsoft.com/office/drawing/2014/main" id="{225F5889-234C-42A3-AFAE-88520C1918C1}"/>
              </a:ext>
            </a:extLst>
          </p:cNvPr>
          <p:cNvSpPr/>
          <p:nvPr/>
        </p:nvSpPr>
        <p:spPr>
          <a:xfrm>
            <a:off x="423381" y="2944833"/>
            <a:ext cx="1885453" cy="261610"/>
          </a:xfrm>
          <a:prstGeom prst="rect">
            <a:avLst/>
          </a:prstGeom>
        </p:spPr>
        <p:txBody>
          <a:bodyPr wrap="none">
            <a:spAutoFit/>
          </a:bodyPr>
          <a:lstStyle/>
          <a:p>
            <a:r>
              <a:rPr lang="es-MX" sz="1100" b="1" dirty="0">
                <a:latin typeface="+mn-lt"/>
                <a:cs typeface="Times New Roman" panose="02020603050405020304" pitchFamily="18" charset="0"/>
              </a:rPr>
              <a:t>Antecedentes Históricos:</a:t>
            </a:r>
          </a:p>
        </p:txBody>
      </p:sp>
      <p:sp>
        <p:nvSpPr>
          <p:cNvPr id="52" name="Rectángulo 51">
            <a:extLst>
              <a:ext uri="{FF2B5EF4-FFF2-40B4-BE49-F238E27FC236}">
                <a16:creationId xmlns:a16="http://schemas.microsoft.com/office/drawing/2014/main" id="{186E22E4-259F-46D7-8548-7F74784AFEA5}"/>
              </a:ext>
            </a:extLst>
          </p:cNvPr>
          <p:cNvSpPr/>
          <p:nvPr/>
        </p:nvSpPr>
        <p:spPr>
          <a:xfrm>
            <a:off x="437516" y="5202962"/>
            <a:ext cx="3307489" cy="2192908"/>
          </a:xfrm>
          <a:prstGeom prst="rect">
            <a:avLst/>
          </a:prstGeom>
        </p:spPr>
        <p:txBody>
          <a:bodyPr wrap="square">
            <a:spAutoFit/>
          </a:bodyPr>
          <a:lstStyle/>
          <a:p>
            <a:pPr algn="just"/>
            <a:r>
              <a:rPr lang="es-MX" sz="1050" dirty="0">
                <a:latin typeface="+mn-lt"/>
                <a:cs typeface="Times New Roman" panose="02020603050405020304" pitchFamily="18" charset="0"/>
              </a:rPr>
              <a:t>La fiesta titular de éste municipio se realiza el 1 de enero, fecha en la que además de los oficios religiosos, se establece un gran tianguis de productos diversos, en donde se agrega un espacio para juegos mecánicos. En estos días son famosas las charreadas, jaripeos y novilladas.</a:t>
            </a:r>
          </a:p>
          <a:p>
            <a:pPr algn="just"/>
            <a:r>
              <a:rPr lang="es-MX" sz="1050" dirty="0">
                <a:latin typeface="+mn-lt"/>
                <a:cs typeface="Times New Roman" panose="02020603050405020304" pitchFamily="18" charset="0"/>
              </a:rPr>
              <a:t>La feria</a:t>
            </a:r>
          </a:p>
          <a:p>
            <a:pPr algn="just"/>
            <a:r>
              <a:rPr lang="es-MX" sz="1050" dirty="0">
                <a:latin typeface="+mn-lt"/>
                <a:cs typeface="Times New Roman" panose="02020603050405020304" pitchFamily="18" charset="0"/>
              </a:rPr>
              <a:t>Cada año la feria cuenta con grandes atractivos pues podrás encontrar juegos mecánicos, área de comida típica mexicana y de la región; también se encuentran un área comercial y artesanal.</a:t>
            </a:r>
          </a:p>
          <a:p>
            <a:pPr algn="just"/>
            <a:endParaRPr lang="es-MX" sz="1050" dirty="0">
              <a:latin typeface="+mn-lt"/>
              <a:cs typeface="Times New Roman" panose="02020603050405020304" pitchFamily="18" charset="0"/>
            </a:endParaRPr>
          </a:p>
          <a:p>
            <a:pPr algn="just"/>
            <a:endParaRPr lang="es-MX" sz="1050" dirty="0">
              <a:latin typeface="+mn-lt"/>
              <a:cs typeface="Times New Roman" panose="02020603050405020304" pitchFamily="18" charset="0"/>
            </a:endParaRPr>
          </a:p>
        </p:txBody>
      </p:sp>
      <p:sp>
        <p:nvSpPr>
          <p:cNvPr id="53" name="Rectángulo 52">
            <a:extLst>
              <a:ext uri="{FF2B5EF4-FFF2-40B4-BE49-F238E27FC236}">
                <a16:creationId xmlns:a16="http://schemas.microsoft.com/office/drawing/2014/main" id="{D1A04993-CEF9-496B-8FCA-37A7BE36DB7F}"/>
              </a:ext>
            </a:extLst>
          </p:cNvPr>
          <p:cNvSpPr/>
          <p:nvPr/>
        </p:nvSpPr>
        <p:spPr>
          <a:xfrm>
            <a:off x="436538" y="4112346"/>
            <a:ext cx="3915877" cy="338554"/>
          </a:xfrm>
          <a:prstGeom prst="rect">
            <a:avLst/>
          </a:prstGeom>
        </p:spPr>
        <p:txBody>
          <a:bodyPr wrap="square">
            <a:spAutoFit/>
          </a:bodyPr>
          <a:lstStyle/>
          <a:p>
            <a:pPr algn="just"/>
            <a:endParaRPr lang="es-MX" sz="800" dirty="0">
              <a:latin typeface="Times New Roman" panose="02020603050405020304" pitchFamily="18" charset="0"/>
              <a:cs typeface="Times New Roman" panose="02020603050405020304" pitchFamily="18" charset="0"/>
            </a:endParaRPr>
          </a:p>
          <a:p>
            <a:pPr algn="just"/>
            <a:endParaRPr lang="es-MX" sz="800" dirty="0">
              <a:latin typeface="Times New Roman" panose="02020603050405020304" pitchFamily="18" charset="0"/>
              <a:cs typeface="Times New Roman" panose="02020603050405020304" pitchFamily="18" charset="0"/>
            </a:endParaRPr>
          </a:p>
        </p:txBody>
      </p:sp>
      <p:pic>
        <p:nvPicPr>
          <p:cNvPr id="6" name="Imagen 5">
            <a:extLst>
              <a:ext uri="{FF2B5EF4-FFF2-40B4-BE49-F238E27FC236}">
                <a16:creationId xmlns:a16="http://schemas.microsoft.com/office/drawing/2014/main" id="{EBB0954E-0B8E-43FB-A346-042E49F5DB97}"/>
              </a:ext>
            </a:extLst>
          </p:cNvPr>
          <p:cNvPicPr>
            <a:picLocks noChangeAspect="1"/>
          </p:cNvPicPr>
          <p:nvPr/>
        </p:nvPicPr>
        <p:blipFill rotWithShape="1">
          <a:blip r:embed="rId6"/>
          <a:srcRect l="35688" t="19682" r="19088" b="13472"/>
          <a:stretch/>
        </p:blipFill>
        <p:spPr>
          <a:xfrm>
            <a:off x="3858015" y="5522217"/>
            <a:ext cx="2505007" cy="2081692"/>
          </a:xfrm>
          <a:prstGeom prst="rect">
            <a:avLst/>
          </a:prstGeom>
        </p:spPr>
      </p:pic>
      <p:sp>
        <p:nvSpPr>
          <p:cNvPr id="48" name="CuadroTexto 47">
            <a:extLst>
              <a:ext uri="{FF2B5EF4-FFF2-40B4-BE49-F238E27FC236}">
                <a16:creationId xmlns:a16="http://schemas.microsoft.com/office/drawing/2014/main" id="{642A9AC1-97AA-4A19-BDBC-EB1D5E636D71}"/>
              </a:ext>
            </a:extLst>
          </p:cNvPr>
          <p:cNvSpPr txBox="1"/>
          <p:nvPr/>
        </p:nvSpPr>
        <p:spPr>
          <a:xfrm>
            <a:off x="410925" y="3175436"/>
            <a:ext cx="3847512" cy="1107996"/>
          </a:xfrm>
          <a:prstGeom prst="rect">
            <a:avLst/>
          </a:prstGeom>
        </p:spPr>
        <p:txBody>
          <a:bodyPr wrap="square">
            <a:spAutoFit/>
          </a:bodyPr>
          <a:lstStyle>
            <a:defPPr marR="0" lvl="0" algn="l" rtl="0">
              <a:lnSpc>
                <a:spcPct val="100000"/>
              </a:lnSpc>
              <a:spcBef>
                <a:spcPts val="0"/>
              </a:spcBef>
              <a:spcAft>
                <a:spcPts val="0"/>
              </a:spcAft>
            </a:defPPr>
            <a:lvl1pPr algn="just">
              <a:defRPr sz="800">
                <a:latin typeface="Times New Roman" panose="02020603050405020304" pitchFamily="18" charset="0"/>
                <a:cs typeface="Times New Roman" panose="02020603050405020304" pitchFamily="18" charset="0"/>
              </a:defRPr>
            </a:lvl1pPr>
          </a:lstStyle>
          <a:p>
            <a:r>
              <a:rPr lang="es-MX" sz="1100" dirty="0">
                <a:latin typeface="+mn-lt"/>
              </a:rPr>
              <a:t>El municipio de Progreso de Obregón se ubica en la región del Valle del Mezquital, en el estado de Hidalgo. En un principio el lugar era llamado La Venta, para después de años cambiar al Progreso debido a su crecimiento económico. De Obregón es en honor al general revolucionario Álvaro Obregón</a:t>
            </a:r>
          </a:p>
        </p:txBody>
      </p:sp>
      <p:pic>
        <p:nvPicPr>
          <p:cNvPr id="7" name="Imagen 6">
            <a:extLst>
              <a:ext uri="{FF2B5EF4-FFF2-40B4-BE49-F238E27FC236}">
                <a16:creationId xmlns:a16="http://schemas.microsoft.com/office/drawing/2014/main" id="{D7650018-3216-433A-9FC0-ACF33A252D9A}"/>
              </a:ext>
            </a:extLst>
          </p:cNvPr>
          <p:cNvPicPr>
            <a:picLocks noChangeAspect="1"/>
          </p:cNvPicPr>
          <p:nvPr/>
        </p:nvPicPr>
        <p:blipFill>
          <a:blip r:embed="rId7"/>
          <a:stretch>
            <a:fillRect/>
          </a:stretch>
        </p:blipFill>
        <p:spPr>
          <a:xfrm>
            <a:off x="4676206" y="1447184"/>
            <a:ext cx="1573382" cy="1573382"/>
          </a:xfrm>
          <a:prstGeom prst="rect">
            <a:avLst/>
          </a:prstGeom>
        </p:spPr>
      </p:pic>
    </p:spTree>
    <p:extLst>
      <p:ext uri="{BB962C8B-B14F-4D97-AF65-F5344CB8AC3E}">
        <p14:creationId xmlns:p14="http://schemas.microsoft.com/office/powerpoint/2010/main" val="2063332749"/>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2763</TotalTime>
  <Words>223</Words>
  <Application>Microsoft Office PowerPoint</Application>
  <PresentationFormat>Carta (216 x 279 mm)</PresentationFormat>
  <Paragraphs>30</Paragraphs>
  <Slides>1</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vt:i4>
      </vt:variant>
    </vt:vector>
  </HeadingPairs>
  <TitlesOfParts>
    <vt:vector size="7" baseType="lpstr">
      <vt:lpstr>Arial</vt:lpstr>
      <vt:lpstr>Times New Roman</vt:lpstr>
      <vt:lpstr>Dosis</vt:lpstr>
      <vt:lpstr>Roboto</vt:lpstr>
      <vt:lpstr>BankGothic Lt BT</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leonel martin</cp:lastModifiedBy>
  <cp:revision>130</cp:revision>
  <cp:lastPrinted>2019-08-15T17:40:36Z</cp:lastPrinted>
  <dcterms:modified xsi:type="dcterms:W3CDTF">2021-12-15T07:18:21Z</dcterms:modified>
</cp:coreProperties>
</file>