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64" r:id="rId2"/>
  </p:sldIdLst>
  <p:sldSz cx="6858000" cy="9144000" type="letter"/>
  <p:notesSz cx="6858000" cy="9144000"/>
  <p:embeddedFontLst>
    <p:embeddedFont>
      <p:font typeface="BankGothic Lt BT" panose="020B0607020203060204" pitchFamily="34" charset="0"/>
      <p:regular r:id="rId4"/>
    </p:embeddedFont>
    <p:embeddedFont>
      <p:font typeface="Dosis" pitchFamily="2" charset="0"/>
      <p:regular r:id="rId5"/>
      <p:bold r:id="rId6"/>
    </p:embeddedFont>
    <p:embeddedFont>
      <p:font typeface="Roboto" panose="02000000000000000000" pitchFamily="2" charset="0"/>
      <p:regular r:id="rId7"/>
      <p:bold r:id="rId8"/>
      <p:italic r:id="rId9"/>
      <p:boldItalic r:id="rId1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3161B52-FC83-446E-9DF1-A99643A550C8}">
  <a:tblStyle styleId="{43161B52-FC83-446E-9DF1-A99643A550C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15" autoAdjust="0"/>
    <p:restoredTop sz="94660"/>
  </p:normalViewPr>
  <p:slideViewPr>
    <p:cSldViewPr snapToGrid="0">
      <p:cViewPr>
        <p:scale>
          <a:sx n="98" d="100"/>
          <a:sy n="98" d="100"/>
        </p:scale>
        <p:origin x="130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presProps" Target="presProps.xml"/><Relationship Id="rId5" Type="http://schemas.openxmlformats.org/officeDocument/2006/relationships/font" Target="fonts/font2.fntdata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76056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/>
          <p:cNvSpPr/>
          <p:nvPr/>
        </p:nvSpPr>
        <p:spPr>
          <a:xfrm>
            <a:off x="-41306" y="-67733"/>
            <a:ext cx="2484469" cy="9270489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</p:sp>
      <p:sp>
        <p:nvSpPr>
          <p:cNvPr id="91" name="Google Shape;91;p11"/>
          <p:cNvSpPr/>
          <p:nvPr/>
        </p:nvSpPr>
        <p:spPr>
          <a:xfrm flipH="1">
            <a:off x="-677653" y="-31219"/>
            <a:ext cx="1319400" cy="1331733"/>
          </a:xfrm>
          <a:prstGeom prst="parallelogram">
            <a:avLst>
              <a:gd name="adj" fmla="val 51542"/>
            </a:avLst>
          </a:prstGeom>
          <a:solidFill>
            <a:srgbClr val="22222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2" name="Google Shape;92;p11"/>
          <p:cNvSpPr/>
          <p:nvPr/>
        </p:nvSpPr>
        <p:spPr>
          <a:xfrm flipH="1">
            <a:off x="354101" y="-16933"/>
            <a:ext cx="388800" cy="1331733"/>
          </a:xfrm>
          <a:prstGeom prst="parallelogram">
            <a:avLst>
              <a:gd name="adj" fmla="val 75009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3" name="Google Shape;93;p11"/>
          <p:cNvSpPr/>
          <p:nvPr/>
        </p:nvSpPr>
        <p:spPr>
          <a:xfrm flipH="1">
            <a:off x="742781" y="8757067"/>
            <a:ext cx="6277275" cy="405333"/>
          </a:xfrm>
          <a:prstGeom prst="parallelogram">
            <a:avLst>
              <a:gd name="adj" fmla="val 51542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4" name="Google Shape;94;p1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28675" y="490800"/>
            <a:ext cx="5043375" cy="1331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28675" y="2133600"/>
            <a:ext cx="5686425" cy="662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3000"/>
              <a:buFont typeface="Roboto"/>
              <a:buChar char="▸"/>
              <a:defRPr sz="30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4E0129A3-3D59-443F-89CE-27FBF80FD878}"/>
              </a:ext>
            </a:extLst>
          </p:cNvPr>
          <p:cNvSpPr/>
          <p:nvPr/>
        </p:nvSpPr>
        <p:spPr>
          <a:xfrm flipV="1">
            <a:off x="434872" y="1085262"/>
            <a:ext cx="6149103" cy="45719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60" name="Google Shape;160;p19"/>
          <p:cNvSpPr txBox="1">
            <a:spLocks noGrp="1"/>
          </p:cNvSpPr>
          <p:nvPr>
            <p:ph type="sldNum" idx="12"/>
          </p:nvPr>
        </p:nvSpPr>
        <p:spPr>
          <a:xfrm>
            <a:off x="0" y="2643188"/>
            <a:ext cx="446175" cy="548775"/>
          </a:xfrm>
          <a:prstGeom prst="rect">
            <a:avLst/>
          </a:prstGeom>
        </p:spPr>
        <p:txBody>
          <a:bodyPr spcFirstLastPara="1" wrap="square" lIns="68569" tIns="68569" rIns="68569" bIns="68569" anchor="ctr" anchorCtr="0">
            <a:noAutofit/>
          </a:bodyPr>
          <a:lstStyle/>
          <a:p>
            <a:fld id="{00000000-1234-1234-1234-123412341234}" type="slidenum">
              <a:rPr lang="en"/>
              <a:pPr/>
              <a:t>1</a:t>
            </a:fld>
            <a:endParaRPr dirty="0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4CCAB90C-5234-43C0-8BA2-6226B8D969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97" r="18234" b="5061"/>
          <a:stretch/>
        </p:blipFill>
        <p:spPr>
          <a:xfrm>
            <a:off x="729381" y="170788"/>
            <a:ext cx="1187004" cy="395419"/>
          </a:xfrm>
          <a:prstGeom prst="rect">
            <a:avLst/>
          </a:prstGeom>
        </p:spPr>
      </p:pic>
      <p:sp>
        <p:nvSpPr>
          <p:cNvPr id="73" name="Rectángulo 72">
            <a:extLst>
              <a:ext uri="{FF2B5EF4-FFF2-40B4-BE49-F238E27FC236}">
                <a16:creationId xmlns:a16="http://schemas.microsoft.com/office/drawing/2014/main" id="{7FE5333F-C457-4683-91A2-8F73D7A0CBD7}"/>
              </a:ext>
            </a:extLst>
          </p:cNvPr>
          <p:cNvSpPr/>
          <p:nvPr/>
        </p:nvSpPr>
        <p:spPr>
          <a:xfrm>
            <a:off x="729381" y="539029"/>
            <a:ext cx="420412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000" b="1" dirty="0">
                <a:latin typeface="+mn-lt"/>
                <a:cs typeface="Times New Roman" panose="02020603050405020304" pitchFamily="18" charset="0"/>
              </a:rPr>
              <a:t>CLAVE: </a:t>
            </a:r>
            <a:r>
              <a:rPr lang="es-MX" sz="1000" dirty="0">
                <a:latin typeface="+mn-lt"/>
                <a:cs typeface="Times New Roman" panose="02020603050405020304" pitchFamily="18" charset="0"/>
              </a:rPr>
              <a:t>ICNU-SNS1</a:t>
            </a:r>
          </a:p>
          <a:p>
            <a:r>
              <a:rPr lang="es-MX" sz="1000" b="1" dirty="0">
                <a:latin typeface="+mn-lt"/>
                <a:cs typeface="Times New Roman" panose="02020603050405020304" pitchFamily="18" charset="0"/>
              </a:rPr>
              <a:t>CATEGORÍA: </a:t>
            </a:r>
            <a:r>
              <a:rPr lang="es-MX" sz="1000" dirty="0">
                <a:latin typeface="+mn-lt"/>
                <a:cs typeface="Times New Roman" panose="02020603050405020304" pitchFamily="18" charset="0"/>
              </a:rPr>
              <a:t>Cultural </a:t>
            </a:r>
            <a:endParaRPr lang="es-MX" sz="1000" b="1" dirty="0">
              <a:latin typeface="+mn-lt"/>
              <a:cs typeface="Times New Roman" panose="02020603050405020304" pitchFamily="18" charset="0"/>
            </a:endParaRPr>
          </a:p>
          <a:p>
            <a:r>
              <a:rPr lang="es-MX" sz="1000" b="1" dirty="0">
                <a:latin typeface="+mn-lt"/>
                <a:cs typeface="Times New Roman" panose="02020603050405020304" pitchFamily="18" charset="0"/>
              </a:rPr>
              <a:t>SUBCATEGORÍA: </a:t>
            </a:r>
            <a:r>
              <a:rPr lang="es-MX" sz="1000" dirty="0">
                <a:latin typeface="+mn-lt"/>
                <a:cs typeface="Times New Roman" panose="02020603050405020304" pitchFamily="18" charset="0"/>
              </a:rPr>
              <a:t>Usos sociales </a:t>
            </a:r>
          </a:p>
        </p:txBody>
      </p:sp>
      <p:sp>
        <p:nvSpPr>
          <p:cNvPr id="624" name="Rectángulo 623"/>
          <p:cNvSpPr/>
          <p:nvPr/>
        </p:nvSpPr>
        <p:spPr>
          <a:xfrm>
            <a:off x="458277" y="1377170"/>
            <a:ext cx="3929643" cy="3959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6" name="Rectángulo 625"/>
          <p:cNvSpPr/>
          <p:nvPr/>
        </p:nvSpPr>
        <p:spPr>
          <a:xfrm>
            <a:off x="459274" y="2263656"/>
            <a:ext cx="1285849" cy="62462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7" name="Rectángulo 626"/>
          <p:cNvSpPr/>
          <p:nvPr/>
        </p:nvSpPr>
        <p:spPr>
          <a:xfrm>
            <a:off x="422250" y="2261279"/>
            <a:ext cx="6142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1100" b="1" dirty="0">
                <a:latin typeface="+mn-lt"/>
                <a:cs typeface="Times New Roman" panose="02020603050405020304" pitchFamily="18" charset="0"/>
              </a:rPr>
              <a:t>Clima:</a:t>
            </a:r>
          </a:p>
        </p:txBody>
      </p:sp>
      <p:sp>
        <p:nvSpPr>
          <p:cNvPr id="632" name="Rectángulo 631"/>
          <p:cNvSpPr/>
          <p:nvPr/>
        </p:nvSpPr>
        <p:spPr>
          <a:xfrm>
            <a:off x="422250" y="1808862"/>
            <a:ext cx="190789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1100" b="1" dirty="0">
                <a:latin typeface="+mn-lt"/>
                <a:cs typeface="Times New Roman" panose="02020603050405020304" pitchFamily="18" charset="0"/>
              </a:rPr>
              <a:t>Ubicación y Localización:</a:t>
            </a:r>
          </a:p>
        </p:txBody>
      </p:sp>
      <p:sp>
        <p:nvSpPr>
          <p:cNvPr id="633" name="Rectángulo 632"/>
          <p:cNvSpPr/>
          <p:nvPr/>
        </p:nvSpPr>
        <p:spPr>
          <a:xfrm>
            <a:off x="434872" y="1366116"/>
            <a:ext cx="139012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1100" b="1" dirty="0">
                <a:latin typeface="+mn-lt"/>
                <a:cs typeface="Times New Roman" panose="02020603050405020304" pitchFamily="18" charset="0"/>
              </a:rPr>
              <a:t>Nombre del lugar:</a:t>
            </a:r>
          </a:p>
        </p:txBody>
      </p:sp>
      <p:sp>
        <p:nvSpPr>
          <p:cNvPr id="634" name="Rectángulo 633"/>
          <p:cNvSpPr/>
          <p:nvPr/>
        </p:nvSpPr>
        <p:spPr>
          <a:xfrm>
            <a:off x="4424884" y="1377169"/>
            <a:ext cx="2043338" cy="17864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8" name="Rectángulo 637"/>
          <p:cNvSpPr/>
          <p:nvPr/>
        </p:nvSpPr>
        <p:spPr>
          <a:xfrm>
            <a:off x="458279" y="2948813"/>
            <a:ext cx="3928646" cy="19692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3" name="Rectángulo 642"/>
          <p:cNvSpPr/>
          <p:nvPr/>
        </p:nvSpPr>
        <p:spPr>
          <a:xfrm>
            <a:off x="4424884" y="3816167"/>
            <a:ext cx="2043338" cy="5195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4" name="Rectángulo 643"/>
          <p:cNvSpPr/>
          <p:nvPr/>
        </p:nvSpPr>
        <p:spPr>
          <a:xfrm>
            <a:off x="4386925" y="3812372"/>
            <a:ext cx="73449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1100" b="1" dirty="0">
                <a:latin typeface="+mn-lt"/>
                <a:cs typeface="Times New Roman" panose="02020603050405020304" pitchFamily="18" charset="0"/>
              </a:rPr>
              <a:t>Lengua:</a:t>
            </a:r>
          </a:p>
        </p:txBody>
      </p:sp>
      <p:sp>
        <p:nvSpPr>
          <p:cNvPr id="649" name="Rectángulo 648"/>
          <p:cNvSpPr/>
          <p:nvPr/>
        </p:nvSpPr>
        <p:spPr>
          <a:xfrm>
            <a:off x="458278" y="4971585"/>
            <a:ext cx="2982445" cy="35287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0" name="Rectángulo 649"/>
          <p:cNvSpPr/>
          <p:nvPr/>
        </p:nvSpPr>
        <p:spPr>
          <a:xfrm>
            <a:off x="432504" y="4968429"/>
            <a:ext cx="12462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200" b="1" dirty="0">
                <a:latin typeface="+mn-lt"/>
                <a:cs typeface="Times New Roman" panose="02020603050405020304" pitchFamily="18" charset="0"/>
              </a:rPr>
              <a:t>Justificación:</a:t>
            </a:r>
          </a:p>
        </p:txBody>
      </p:sp>
      <p:sp>
        <p:nvSpPr>
          <p:cNvPr id="651" name="Rectángulo 650"/>
          <p:cNvSpPr/>
          <p:nvPr/>
        </p:nvSpPr>
        <p:spPr>
          <a:xfrm>
            <a:off x="4424885" y="3214661"/>
            <a:ext cx="2043338" cy="52917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1100" b="1" dirty="0">
              <a:cs typeface="Times New Roman" panose="02020603050405020304" pitchFamily="18" charset="0"/>
            </a:endParaRPr>
          </a:p>
          <a:p>
            <a:endParaRPr lang="es-MX" sz="1100" b="1" dirty="0">
              <a:cs typeface="Times New Roman" panose="02020603050405020304" pitchFamily="18" charset="0"/>
            </a:endParaRPr>
          </a:p>
          <a:p>
            <a:r>
              <a:rPr lang="es-MX" sz="1100" b="1" dirty="0">
                <a:cs typeface="Times New Roman" panose="02020603050405020304" pitchFamily="18" charset="0"/>
              </a:rPr>
              <a:t>Subcategoría: </a:t>
            </a:r>
            <a:r>
              <a:rPr lang="es-MX" sz="1100" dirty="0">
                <a:cs typeface="Times New Roman" panose="02020603050405020304" pitchFamily="18" charset="0"/>
              </a:rPr>
              <a:t>Usos social</a:t>
            </a:r>
          </a:p>
          <a:p>
            <a:endParaRPr lang="es-MX" sz="1100" b="1" dirty="0">
              <a:cs typeface="Times New Roman" panose="02020603050405020304" pitchFamily="18" charset="0"/>
            </a:endParaRPr>
          </a:p>
          <a:p>
            <a:pPr algn="ctr"/>
            <a:r>
              <a:rPr lang="es-MX" sz="1100" b="1" dirty="0">
                <a:cs typeface="Times New Roman" panose="02020603050405020304" pitchFamily="18" charset="0"/>
              </a:rPr>
              <a:t>  </a:t>
            </a:r>
            <a:endParaRPr lang="es-MX" sz="1100" dirty="0">
              <a:cs typeface="Times New Roman" panose="02020603050405020304" pitchFamily="18" charset="0"/>
            </a:endParaRPr>
          </a:p>
        </p:txBody>
      </p:sp>
      <p:sp>
        <p:nvSpPr>
          <p:cNvPr id="652" name="Rectángulo 651"/>
          <p:cNvSpPr/>
          <p:nvPr/>
        </p:nvSpPr>
        <p:spPr>
          <a:xfrm>
            <a:off x="2048494" y="1443238"/>
            <a:ext cx="128592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1100" dirty="0">
                <a:latin typeface="+mn-lt"/>
                <a:cs typeface="Times New Roman" panose="02020603050405020304" pitchFamily="18" charset="0"/>
              </a:rPr>
              <a:t>SAN SALVADOR</a:t>
            </a:r>
          </a:p>
        </p:txBody>
      </p:sp>
      <p:sp>
        <p:nvSpPr>
          <p:cNvPr id="653" name="Rectángulo 652"/>
          <p:cNvSpPr/>
          <p:nvPr/>
        </p:nvSpPr>
        <p:spPr>
          <a:xfrm>
            <a:off x="446175" y="1974433"/>
            <a:ext cx="39011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100" dirty="0">
                <a:latin typeface="+mn-lt"/>
                <a:cs typeface="Times New Roman" panose="02020603050405020304" pitchFamily="18" charset="0"/>
              </a:rPr>
              <a:t>San Salvador estado de Hidalgo, México.  </a:t>
            </a:r>
          </a:p>
          <a:p>
            <a:endParaRPr lang="es-MX" sz="11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659" name="Rectángulo 658"/>
          <p:cNvSpPr/>
          <p:nvPr/>
        </p:nvSpPr>
        <p:spPr>
          <a:xfrm>
            <a:off x="4386925" y="4393876"/>
            <a:ext cx="49885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1100" b="1" dirty="0">
                <a:latin typeface="+mn-lt"/>
                <a:cs typeface="Times New Roman" panose="02020603050405020304" pitchFamily="18" charset="0"/>
              </a:rPr>
              <a:t>Uso:</a:t>
            </a:r>
          </a:p>
        </p:txBody>
      </p:sp>
      <p:sp>
        <p:nvSpPr>
          <p:cNvPr id="663" name="Rectángulo 662"/>
          <p:cNvSpPr/>
          <p:nvPr/>
        </p:nvSpPr>
        <p:spPr>
          <a:xfrm>
            <a:off x="458278" y="5257520"/>
            <a:ext cx="294051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200" dirty="0">
                <a:latin typeface="+mn-lt"/>
                <a:cs typeface="Times New Roman" panose="02020603050405020304" pitchFamily="18" charset="0"/>
              </a:rPr>
              <a:t>Moronga en caldillo o chile verde son los platillos tipos de este municipio.</a:t>
            </a:r>
          </a:p>
          <a:p>
            <a:pPr algn="just"/>
            <a:r>
              <a:rPr lang="es-MX" sz="1200" dirty="0">
                <a:latin typeface="+mn-lt"/>
                <a:cs typeface="Times New Roman" panose="02020603050405020304" pitchFamily="18" charset="0"/>
              </a:rPr>
              <a:t>Moronga , rellena o morcilla es un embutido hecho de sangre de cerdo. Especias, hierbas (como la ruda, el orégano y la menta), se añaden las cebollas y las pimientas de Chile y luego hervir en los intestinos del cerdo durante varias horas. Se sirve en una salsa, ya sea "Chile rojo" o "Chile Verde".</a:t>
            </a:r>
          </a:p>
          <a:p>
            <a:pPr algn="just"/>
            <a:r>
              <a:rPr lang="es-MX" sz="1200" dirty="0">
                <a:latin typeface="+mn-lt"/>
                <a:cs typeface="Times New Roman" panose="02020603050405020304" pitchFamily="18" charset="0"/>
              </a:rPr>
              <a:t>Considerado un manjar, también se sirve en  como relleno en gorditas después de que ha sido la sartén con las cebollas frescas y chiles jalapeños.</a:t>
            </a:r>
          </a:p>
        </p:txBody>
      </p:sp>
      <p:sp>
        <p:nvSpPr>
          <p:cNvPr id="664" name="Rectángulo 663"/>
          <p:cNvSpPr/>
          <p:nvPr/>
        </p:nvSpPr>
        <p:spPr>
          <a:xfrm>
            <a:off x="1785733" y="2261140"/>
            <a:ext cx="2602187" cy="2991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7" name="Rectángulo 666"/>
          <p:cNvSpPr/>
          <p:nvPr/>
        </p:nvSpPr>
        <p:spPr>
          <a:xfrm>
            <a:off x="1735559" y="2240697"/>
            <a:ext cx="262054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050" b="1" dirty="0">
                <a:latin typeface="+mn-lt"/>
                <a:cs typeface="Times New Roman" panose="02020603050405020304" pitchFamily="18" charset="0"/>
              </a:rPr>
              <a:t>Coordenadas</a:t>
            </a:r>
            <a:r>
              <a:rPr lang="es-MX" sz="1050" dirty="0">
                <a:latin typeface="+mn-lt"/>
                <a:cs typeface="Times New Roman" panose="02020603050405020304" pitchFamily="18" charset="0"/>
              </a:rPr>
              <a:t>: </a:t>
            </a:r>
            <a:r>
              <a:rPr lang="es-MX" sz="1050" dirty="0">
                <a:latin typeface="+mn-lt"/>
              </a:rPr>
              <a:t>20°17′2″ N, 99°0′49″ W </a:t>
            </a:r>
            <a:endParaRPr lang="es-MX" sz="105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668" name="Rectángulo 667"/>
          <p:cNvSpPr/>
          <p:nvPr/>
        </p:nvSpPr>
        <p:spPr>
          <a:xfrm>
            <a:off x="409487" y="3315200"/>
            <a:ext cx="38640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200" b="1" dirty="0">
                <a:latin typeface="+mn-lt"/>
                <a:cs typeface="Times New Roman" panose="02020603050405020304" pitchFamily="18" charset="0"/>
              </a:rPr>
              <a:t>Descripción contextual (cultural) </a:t>
            </a:r>
            <a:endParaRPr lang="es-MX" sz="1200" dirty="0">
              <a:latin typeface="+mn-lt"/>
              <a:cs typeface="Times New Roman" panose="02020603050405020304" pitchFamily="18" charset="0"/>
            </a:endParaRPr>
          </a:p>
          <a:p>
            <a:endParaRPr lang="es-MX" sz="1200" dirty="0">
              <a:latin typeface="+mn-lt"/>
              <a:cs typeface="Times New Roman" panose="02020603050405020304" pitchFamily="18" charset="0"/>
            </a:endParaRPr>
          </a:p>
          <a:p>
            <a:endParaRPr lang="es-MX" sz="12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59" name="Rectángulo 58"/>
          <p:cNvSpPr/>
          <p:nvPr/>
        </p:nvSpPr>
        <p:spPr>
          <a:xfrm>
            <a:off x="4768962" y="4049497"/>
            <a:ext cx="160101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100" dirty="0" err="1">
                <a:latin typeface="+mn-lt"/>
                <a:cs typeface="Times New Roman" panose="02020603050405020304" pitchFamily="18" charset="0"/>
              </a:rPr>
              <a:t>Ótomi</a:t>
            </a:r>
            <a:endParaRPr lang="es-MX" sz="11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60" name="Rectángulo 59"/>
          <p:cNvSpPr/>
          <p:nvPr/>
        </p:nvSpPr>
        <p:spPr>
          <a:xfrm>
            <a:off x="3485777" y="4971585"/>
            <a:ext cx="2982445" cy="35287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Rectángulo 60"/>
          <p:cNvSpPr/>
          <p:nvPr/>
        </p:nvSpPr>
        <p:spPr>
          <a:xfrm>
            <a:off x="3466497" y="4990674"/>
            <a:ext cx="12462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200" b="1" dirty="0">
                <a:latin typeface="+mn-lt"/>
                <a:cs typeface="Times New Roman" panose="02020603050405020304" pitchFamily="18" charset="0"/>
              </a:rPr>
              <a:t>Localización :</a:t>
            </a:r>
          </a:p>
        </p:txBody>
      </p:sp>
      <p:pic>
        <p:nvPicPr>
          <p:cNvPr id="64" name="Imagen 63">
            <a:extLst>
              <a:ext uri="{FF2B5EF4-FFF2-40B4-BE49-F238E27FC236}">
                <a16:creationId xmlns:a16="http://schemas.microsoft.com/office/drawing/2014/main" id="{2B5CED08-EE10-441F-AA13-D7956BCD56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631" y="189063"/>
            <a:ext cx="628366" cy="677457"/>
          </a:xfrm>
          <a:prstGeom prst="rect">
            <a:avLst/>
          </a:prstGeom>
        </p:spPr>
      </p:pic>
      <p:sp>
        <p:nvSpPr>
          <p:cNvPr id="65" name="Rectángulo 64">
            <a:extLst>
              <a:ext uri="{FF2B5EF4-FFF2-40B4-BE49-F238E27FC236}">
                <a16:creationId xmlns:a16="http://schemas.microsoft.com/office/drawing/2014/main" id="{8D75608E-E160-4E85-9007-6A8112D04EE3}"/>
              </a:ext>
            </a:extLst>
          </p:cNvPr>
          <p:cNvSpPr/>
          <p:nvPr/>
        </p:nvSpPr>
        <p:spPr>
          <a:xfrm>
            <a:off x="1879164" y="209240"/>
            <a:ext cx="3669777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CENTRO DE INFORMACIÓN CULTURAL Y NATURAL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DEL VALLE DE MEZQUITAL</a:t>
            </a:r>
          </a:p>
        </p:txBody>
      </p:sp>
      <p:sp>
        <p:nvSpPr>
          <p:cNvPr id="66" name="Rectángulo 65">
            <a:extLst>
              <a:ext uri="{FF2B5EF4-FFF2-40B4-BE49-F238E27FC236}">
                <a16:creationId xmlns:a16="http://schemas.microsoft.com/office/drawing/2014/main" id="{2E48D083-051D-474C-9974-0ED46092E147}"/>
              </a:ext>
            </a:extLst>
          </p:cNvPr>
          <p:cNvSpPr/>
          <p:nvPr/>
        </p:nvSpPr>
        <p:spPr>
          <a:xfrm>
            <a:off x="2954870" y="558701"/>
            <a:ext cx="1518364" cy="230832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9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  <a:sym typeface="Arial"/>
              </a:rPr>
              <a:t>INMATERIAL CULTURAL</a:t>
            </a:r>
          </a:p>
        </p:txBody>
      </p:sp>
      <p:sp>
        <p:nvSpPr>
          <p:cNvPr id="67" name="Rectángulo 66">
            <a:extLst>
              <a:ext uri="{FF2B5EF4-FFF2-40B4-BE49-F238E27FC236}">
                <a16:creationId xmlns:a16="http://schemas.microsoft.com/office/drawing/2014/main" id="{E40DE4BA-E050-4A6E-B178-873A248C01B3}"/>
              </a:ext>
            </a:extLst>
          </p:cNvPr>
          <p:cNvSpPr/>
          <p:nvPr/>
        </p:nvSpPr>
        <p:spPr>
          <a:xfrm>
            <a:off x="5915202" y="834126"/>
            <a:ext cx="668773" cy="246221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MX" sz="1000" b="1" dirty="0">
                <a:latin typeface="BankGothic Lt BT" panose="020B0607020203060204" pitchFamily="34" charset="0"/>
              </a:rPr>
              <a:t>PÁG. 1</a:t>
            </a:r>
            <a:endParaRPr lang="es-MX" sz="1000" dirty="0"/>
          </a:p>
        </p:txBody>
      </p:sp>
      <p:pic>
        <p:nvPicPr>
          <p:cNvPr id="68" name="Imagen 67">
            <a:extLst>
              <a:ext uri="{FF2B5EF4-FFF2-40B4-BE49-F238E27FC236}">
                <a16:creationId xmlns:a16="http://schemas.microsoft.com/office/drawing/2014/main" id="{97BC4DA9-7998-4B61-85DB-40DF1BBACD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9997" y="316196"/>
            <a:ext cx="443978" cy="364201"/>
          </a:xfrm>
          <a:prstGeom prst="rect">
            <a:avLst/>
          </a:prstGeom>
        </p:spPr>
      </p:pic>
      <p:sp>
        <p:nvSpPr>
          <p:cNvPr id="69" name="Rectángulo 68">
            <a:extLst>
              <a:ext uri="{FF2B5EF4-FFF2-40B4-BE49-F238E27FC236}">
                <a16:creationId xmlns:a16="http://schemas.microsoft.com/office/drawing/2014/main" id="{3BBDE87B-6986-4377-9500-300D924FADF8}"/>
              </a:ext>
            </a:extLst>
          </p:cNvPr>
          <p:cNvSpPr/>
          <p:nvPr/>
        </p:nvSpPr>
        <p:spPr>
          <a:xfrm>
            <a:off x="458278" y="1817350"/>
            <a:ext cx="3929642" cy="3959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Rectángulo 73">
            <a:extLst>
              <a:ext uri="{FF2B5EF4-FFF2-40B4-BE49-F238E27FC236}">
                <a16:creationId xmlns:a16="http://schemas.microsoft.com/office/drawing/2014/main" id="{DDB7701D-415D-4D7C-9EE4-B09C02112B09}"/>
              </a:ext>
            </a:extLst>
          </p:cNvPr>
          <p:cNvSpPr/>
          <p:nvPr/>
        </p:nvSpPr>
        <p:spPr>
          <a:xfrm>
            <a:off x="4424884" y="4399417"/>
            <a:ext cx="2043338" cy="5195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1200" dirty="0">
              <a:cs typeface="Times New Roman" panose="02020603050405020304" pitchFamily="18" charset="0"/>
            </a:endParaRPr>
          </a:p>
        </p:txBody>
      </p:sp>
      <p:sp>
        <p:nvSpPr>
          <p:cNvPr id="75" name="Rectángulo 74">
            <a:extLst>
              <a:ext uri="{FF2B5EF4-FFF2-40B4-BE49-F238E27FC236}">
                <a16:creationId xmlns:a16="http://schemas.microsoft.com/office/drawing/2014/main" id="{48303CE3-6F67-4BC4-9583-026BC18653AB}"/>
              </a:ext>
            </a:extLst>
          </p:cNvPr>
          <p:cNvSpPr/>
          <p:nvPr/>
        </p:nvSpPr>
        <p:spPr>
          <a:xfrm>
            <a:off x="4760976" y="4627206"/>
            <a:ext cx="160101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100" dirty="0">
                <a:latin typeface="+mn-lt"/>
                <a:cs typeface="Times New Roman" panose="02020603050405020304" pitchFamily="18" charset="0"/>
              </a:rPr>
              <a:t>Cultural</a:t>
            </a:r>
          </a:p>
        </p:txBody>
      </p:sp>
      <p:sp>
        <p:nvSpPr>
          <p:cNvPr id="76" name="Rectángulo 75">
            <a:extLst>
              <a:ext uri="{FF2B5EF4-FFF2-40B4-BE49-F238E27FC236}">
                <a16:creationId xmlns:a16="http://schemas.microsoft.com/office/drawing/2014/main" id="{3589C2AE-635A-41F5-97D9-22B96D18FCB6}"/>
              </a:ext>
            </a:extLst>
          </p:cNvPr>
          <p:cNvSpPr/>
          <p:nvPr/>
        </p:nvSpPr>
        <p:spPr>
          <a:xfrm>
            <a:off x="4945298" y="2240455"/>
            <a:ext cx="160101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Imagen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6745348B-F783-4654-88B2-AE1FA0AC5392}"/>
              </a:ext>
            </a:extLst>
          </p:cNvPr>
          <p:cNvSpPr/>
          <p:nvPr/>
        </p:nvSpPr>
        <p:spPr>
          <a:xfrm>
            <a:off x="1782454" y="2559380"/>
            <a:ext cx="2602187" cy="3112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sz="1050" b="1" dirty="0">
                <a:cs typeface="Times New Roman" panose="02020603050405020304" pitchFamily="18" charset="0"/>
              </a:rPr>
              <a:t>Temperatura:</a:t>
            </a:r>
            <a:r>
              <a:rPr lang="es-MX" sz="1050" dirty="0">
                <a:cs typeface="Times New Roman" panose="02020603050405020304" pitchFamily="18" charset="0"/>
              </a:rPr>
              <a:t> 12-18 °C</a:t>
            </a:r>
          </a:p>
        </p:txBody>
      </p:sp>
      <p:sp>
        <p:nvSpPr>
          <p:cNvPr id="44" name="Rectángulo 43">
            <a:extLst>
              <a:ext uri="{FF2B5EF4-FFF2-40B4-BE49-F238E27FC236}">
                <a16:creationId xmlns:a16="http://schemas.microsoft.com/office/drawing/2014/main" id="{8B164158-CD89-4EBE-AC31-959B194BC65D}"/>
              </a:ext>
            </a:extLst>
          </p:cNvPr>
          <p:cNvSpPr/>
          <p:nvPr/>
        </p:nvSpPr>
        <p:spPr>
          <a:xfrm>
            <a:off x="409487" y="2488044"/>
            <a:ext cx="150281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100" dirty="0">
                <a:latin typeface="+mn-lt"/>
                <a:cs typeface="Times New Roman" panose="02020603050405020304" pitchFamily="18" charset="0"/>
              </a:rPr>
              <a:t>Semiseco templado </a:t>
            </a:r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A46B25A4-2CD8-4AB5-9EC0-5AC46FFEE450}"/>
              </a:ext>
            </a:extLst>
          </p:cNvPr>
          <p:cNvSpPr/>
          <p:nvPr/>
        </p:nvSpPr>
        <p:spPr>
          <a:xfrm>
            <a:off x="421883" y="3606137"/>
            <a:ext cx="391587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200" dirty="0">
                <a:latin typeface="+mn-lt"/>
                <a:cs typeface="Times New Roman" panose="02020603050405020304" pitchFamily="18" charset="0"/>
              </a:rPr>
              <a:t>La moronga es uno de los embutidos más conocidos en México. Aunque proveniente de España, su preparación se ha modificado según los ingredientes tradicionales de cada región en nuestro país.</a:t>
            </a:r>
          </a:p>
          <a:p>
            <a:pPr algn="just"/>
            <a:endParaRPr lang="es-MX" sz="12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9D51EF7-D122-4B5E-81DE-8B26C478158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6491" t="22647" r="7116" b="11559"/>
          <a:stretch/>
        </p:blipFill>
        <p:spPr>
          <a:xfrm>
            <a:off x="3579943" y="5425785"/>
            <a:ext cx="2819779" cy="2248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332749"/>
      </p:ext>
    </p:extLst>
  </p:cSld>
  <p:clrMapOvr>
    <a:masterClrMapping/>
  </p:clrMapOvr>
</p:sld>
</file>

<file path=ppt/theme/theme1.xml><?xml version="1.0" encoding="utf-8"?>
<a:theme xmlns:a="http://schemas.openxmlformats.org/drawingml/2006/main" name="William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2561</TotalTime>
  <Words>223</Words>
  <Application>Microsoft Office PowerPoint</Application>
  <PresentationFormat>Carta (216 x 279 mm)</PresentationFormat>
  <Paragraphs>33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Dosis</vt:lpstr>
      <vt:lpstr>Arial</vt:lpstr>
      <vt:lpstr>Times New Roman</vt:lpstr>
      <vt:lpstr>BankGothic Lt BT</vt:lpstr>
      <vt:lpstr>Roboto</vt:lpstr>
      <vt:lpstr>William template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DELL</dc:creator>
  <cp:lastModifiedBy>leonel martin</cp:lastModifiedBy>
  <cp:revision>127</cp:revision>
  <cp:lastPrinted>2019-08-15T17:40:36Z</cp:lastPrinted>
  <dcterms:modified xsi:type="dcterms:W3CDTF">2021-12-16T05:05:21Z</dcterms:modified>
</cp:coreProperties>
</file>