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j0kL8coNm4LBGHzXu00JtJNK3Z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2236205" y="1135084"/>
            <a:ext cx="238558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F E R I A  D E L  I X T L E  </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616652" y="584675"/>
            <a:ext cx="28290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ICAF-SDA1</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a:t>
            </a:r>
            <a:r>
              <a:rPr b="1" lang="es-MX" sz="1000"/>
              <a:t>Í</a:t>
            </a:r>
            <a:r>
              <a:rPr b="1" i="0" lang="es-MX" sz="1000" u="none" cap="none" strike="noStrike">
                <a:solidFill>
                  <a:srgbClr val="000000"/>
                </a:solidFill>
                <a:latin typeface="Arial"/>
                <a:ea typeface="Arial"/>
                <a:cs typeface="Arial"/>
                <a:sym typeface="Arial"/>
              </a:rPr>
              <a:t>A</a:t>
            </a:r>
            <a:r>
              <a:rPr b="0" i="0" lang="es-MX" sz="1000" u="none" cap="none" strike="noStrike">
                <a:solidFill>
                  <a:srgbClr val="000000"/>
                </a:solidFill>
                <a:latin typeface="Arial"/>
                <a:ea typeface="Arial"/>
                <a:cs typeface="Arial"/>
                <a:sym typeface="Arial"/>
              </a:rPr>
              <a:t>:  ACTOS FESTIVOS</a:t>
            </a:r>
            <a:endParaRPr b="0" i="0" sz="1000" u="none" cap="none" strike="noStrike">
              <a:solidFill>
                <a:srgbClr val="000000"/>
              </a:solidFill>
              <a:latin typeface="Arial"/>
              <a:ea typeface="Arial"/>
              <a:cs typeface="Arial"/>
              <a:sym typeface="Arial"/>
            </a:endParaRPr>
          </a:p>
        </p:txBody>
      </p:sp>
      <p:sp>
        <p:nvSpPr>
          <p:cNvPr id="24" name="Google Shape;24;p1"/>
          <p:cNvSpPr/>
          <p:nvPr/>
        </p:nvSpPr>
        <p:spPr>
          <a:xfrm>
            <a:off x="316580" y="2312827"/>
            <a:ext cx="6094518" cy="360098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Santiago de Anaya existe la tradición de una fiesta del Señor Santiago la cual se celebra el 25 de julio en forma paralela con la Feria del Ixtle, que es del 24 al 28 de julio. En ambas ceremonias religiosas se hace uso fuegos pirotécnicos. Primero se inicia con la coronación de la Reina de la Feria, quien recorre un paseo por las calles de la población, la Reina y princesas, deben de portar un vestido típico y exótico de la región elaborada a base de manta o de ixtle. Posteriormente sigue el llamado Canto a Mi Tierra Otomí, donde participan habitantes de la región con algunas composiciones poéticas de temas referentes al Valle del Mezquital, acompañadas por música con instrumentos prehispánicos. Al día siguiente, en un lugar designado por la comisión organizadora, se efectúa el tradicional concurso del Ayate: la elaboración de Ayate, son lienzos tejidos a base de ixtle de maguey con las que se elaboran artesanías. Este se realiza en dos etapas: municipal y regional. La primera es para la participación de habitantes del municipio. El ganador pasa a la etapa regional, donde compite con artesanos de todo el Valle del Mezquital. Los tres primeros lugares son estimulados con premios en efectivo. Esta festividad es una de las importantes del Valle del Mezquital por el espectacular Concurso de Castillos siendo un ícono representativo del municipio desde hace 30 años que atrae la atención de las más de 85 mil personas que visitan la feria durante los 5 días. La planeación es una tarea laboriosa, pero la esperanza de fe de los santiaguenses es mucho mayor.</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298190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UBICACIÓN: </a:t>
            </a:r>
            <a:r>
              <a:rPr b="0" i="0" lang="es-MX" sz="1000" u="none" cap="none" strike="noStrike">
                <a:solidFill>
                  <a:srgbClr val="000000"/>
                </a:solidFill>
                <a:latin typeface="Arial"/>
                <a:ea typeface="Arial"/>
                <a:cs typeface="Arial"/>
                <a:sym typeface="Arial"/>
              </a:rPr>
              <a:t>Santiago de Anaya, Hgo. </a:t>
            </a:r>
            <a:endParaRPr/>
          </a:p>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COORDENADAS: </a:t>
            </a:r>
            <a:r>
              <a:rPr b="0" i="0" lang="es-MX" sz="1000" u="none" cap="none" strike="noStrike">
                <a:solidFill>
                  <a:srgbClr val="000000"/>
                </a:solidFill>
                <a:latin typeface="Arial"/>
                <a:ea typeface="Arial"/>
                <a:cs typeface="Arial"/>
                <a:sym typeface="Arial"/>
              </a:rPr>
              <a:t>20°22’44.26"N 98°57’36.27"W</a:t>
            </a:r>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2718985" y="557551"/>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28" name="Google Shape;28;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a:t>
            </a:r>
            <a:r>
              <a:rPr b="1" i="0" lang="es-MX" sz="1000" u="none" cap="none" strike="noStrike">
                <a:solidFill>
                  <a:srgbClr val="000000"/>
                </a:solidFill>
                <a:latin typeface="Arial"/>
                <a:ea typeface="Arial"/>
                <a:cs typeface="Arial"/>
                <a:sym typeface="Arial"/>
              </a:rPr>
              <a:t>1</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