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Lst>
  <p:sldSz cy="9144000" cx="6858000"/>
  <p:notesSz cx="6858000" cy="9144000"/>
  <p:embeddedFontLst>
    <p:embeddedFont>
      <p:font typeface="Dosis"/>
      <p:regular r:id="rId7"/>
      <p:bold r:id="rId8"/>
    </p:embeddedFont>
    <p:embeddedFont>
      <p:font typeface="Roboto"/>
      <p:regular r:id="rId9"/>
      <p:bold r:id="rId10"/>
      <p:italic r:id="rId11"/>
      <p:bold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 roundtripDataSignature="AMtx7mhTIeRe7M9nElIHvdbk6S/vhKI1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italic.fntdata"/><Relationship Id="rId10" Type="http://schemas.openxmlformats.org/officeDocument/2006/relationships/font" Target="fonts/Roboto-bold.fntdata"/><Relationship Id="rId13" Type="http://customschemas.google.com/relationships/presentationmetadata" Target="metadata"/><Relationship Id="rId12"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Roboto-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font" Target="fonts/Dosis-regular.fntdata"/><Relationship Id="rId8" Type="http://schemas.openxmlformats.org/officeDocument/2006/relationships/font" Target="fonts/Dosi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4"/>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4"/>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4"/>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4"/>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3"/>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02776" y="170976"/>
            <a:ext cx="1187004" cy="395419"/>
          </a:xfrm>
          <a:prstGeom prst="rect">
            <a:avLst/>
          </a:prstGeom>
          <a:noFill/>
          <a:ln>
            <a:noFill/>
          </a:ln>
        </p:spPr>
      </p:pic>
      <p:sp>
        <p:nvSpPr>
          <p:cNvPr id="21" name="Google Shape;21;p1"/>
          <p:cNvSpPr/>
          <p:nvPr/>
        </p:nvSpPr>
        <p:spPr>
          <a:xfrm>
            <a:off x="1460624" y="1171934"/>
            <a:ext cx="414728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F I E ST A   G A S T R O N Ó M I C A   O T O M Í </a:t>
            </a:r>
            <a:endParaRPr/>
          </a:p>
        </p:txBody>
      </p:sp>
      <p:sp>
        <p:nvSpPr>
          <p:cNvPr id="22" name="Google Shape;22;p1"/>
          <p:cNvSpPr/>
          <p:nvPr/>
        </p:nvSpPr>
        <p:spPr>
          <a:xfrm>
            <a:off x="300625" y="1752181"/>
            <a:ext cx="3619441"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rgbClr val="000000"/>
                </a:solidFill>
                <a:latin typeface="Arial"/>
                <a:ea typeface="Arial"/>
                <a:cs typeface="Arial"/>
                <a:sym typeface="Arial"/>
              </a:rPr>
              <a:t>Santiago de Anaya</a:t>
            </a:r>
            <a:r>
              <a:rPr b="0" i="0" lang="es-MX" sz="12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rgbClr val="000000"/>
                </a:solidFill>
                <a:latin typeface="Arial"/>
                <a:ea typeface="Arial"/>
                <a:cs typeface="Arial"/>
                <a:sym typeface="Arial"/>
              </a:rPr>
              <a:t>Santiago de Anaya</a:t>
            </a:r>
            <a:r>
              <a:rPr b="0" i="0" lang="es-MX" sz="1200" u="none" cap="none" strike="noStrike">
                <a:solidFill>
                  <a:srgbClr val="000000"/>
                </a:solidFill>
                <a:latin typeface="Arial"/>
                <a:ea typeface="Arial"/>
                <a:cs typeface="Arial"/>
                <a:sym typeface="Arial"/>
              </a:rPr>
              <a:t>, Hgo. </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rgbClr val="000000"/>
                </a:solidFill>
                <a:latin typeface="Arial"/>
                <a:ea typeface="Arial"/>
                <a:cs typeface="Arial"/>
                <a:sym typeface="Arial"/>
              </a:rPr>
              <a:t>20°22’44.26"N 98°57’36.27"W</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3" name="Google Shape;23;p1"/>
          <p:cNvSpPr/>
          <p:nvPr/>
        </p:nvSpPr>
        <p:spPr>
          <a:xfrm>
            <a:off x="357633" y="4131562"/>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1"/>
          <p:cNvSpPr/>
          <p:nvPr/>
        </p:nvSpPr>
        <p:spPr>
          <a:xfrm>
            <a:off x="278340" y="3519584"/>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7633" y="3957748"/>
            <a:ext cx="6151167" cy="470898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pueblo otomí vive en zona árida, en </a:t>
            </a:r>
            <a:r>
              <a:rPr lang="es-MX" sz="1200"/>
              <a:t>donde</a:t>
            </a:r>
            <a:r>
              <a:rPr b="0" i="0" lang="es-MX" sz="1200" u="none" cap="none" strike="noStrike">
                <a:solidFill>
                  <a:srgbClr val="000000"/>
                </a:solidFill>
                <a:latin typeface="Arial"/>
                <a:ea typeface="Arial"/>
                <a:cs typeface="Arial"/>
                <a:sym typeface="Arial"/>
              </a:rPr>
              <a:t> los suelos no son muy productivos pero los otomí supieron aprovechar los pocos recursos, son parte de una cultura </a:t>
            </a:r>
            <a:r>
              <a:rPr lang="es-MX" sz="1200"/>
              <a:t>donde</a:t>
            </a:r>
            <a:r>
              <a:rPr b="0" i="0" lang="es-MX" sz="1200" u="none" cap="none" strike="noStrike">
                <a:solidFill>
                  <a:srgbClr val="000000"/>
                </a:solidFill>
                <a:latin typeface="Arial"/>
                <a:ea typeface="Arial"/>
                <a:cs typeface="Arial"/>
                <a:sym typeface="Arial"/>
              </a:rPr>
              <a:t> se realizan diversos rituales. Debido a la necesidad de subsistir el pueblo otomí fue forjando su gastronomía y a su vez una </a:t>
            </a:r>
            <a:r>
              <a:rPr lang="es-MX" sz="1200"/>
              <a:t>práctica</a:t>
            </a:r>
            <a:r>
              <a:rPr b="0" i="0" lang="es-MX" sz="1200" u="none" cap="none" strike="noStrike">
                <a:solidFill>
                  <a:srgbClr val="000000"/>
                </a:solidFill>
                <a:latin typeface="Arial"/>
                <a:ea typeface="Arial"/>
                <a:cs typeface="Arial"/>
                <a:sym typeface="Arial"/>
              </a:rPr>
              <a:t> culinaria dónde las mujeres se reúnen para compartir y organizarse para cocinar. Esta muestra se hizo con el objetivo del aprovechamiento de los recursos naturales que existen en esta zona,  fue gracias a un grupo de personas que convencieron a las señoras para juntarse a hacer este evento, posteriormente se fue </a:t>
            </a:r>
            <a:r>
              <a:rPr lang="es-MX" sz="1200"/>
              <a:t>programado</a:t>
            </a:r>
            <a:r>
              <a:rPr b="0" i="0" lang="es-MX" sz="1200" u="none" cap="none" strike="noStrike">
                <a:solidFill>
                  <a:srgbClr val="000000"/>
                </a:solidFill>
                <a:latin typeface="Arial"/>
                <a:ea typeface="Arial"/>
                <a:cs typeface="Arial"/>
                <a:sym typeface="Arial"/>
              </a:rPr>
              <a:t> para realizarse cada año y fue poco a poco que la muestra fue dándose a conocer por lo que asistían muchas más personas a vivir esta experiencia y conocimiento de la cultura otomí.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muestra recibió la declaratoria de Patrimonio Cultural Intangible de Hidalgo gracias a su aporte, con sus platillos, para contribuir en la preservación de recetas tradicionales de la gastronomía en la región del Valle del Mezquital. Actualmente la Muestra Gastronómica de Santiago de Anaya, es el festival culinario más importante del país que, por su dimensión, por su significado y por su antigüedad, reúne anualmente a más de 1500 cocineras que concursan, dónde colocan en cada platillo su sazón, ingredientes tradicionales y saberes ancestrales. Se celebra en el mes de Abril en Santiago de Anaya, Hidalgo cada año la sede es la Plaza Principal de dicho municipio hidalguense. Hay una frase que dice que en este pueblo mexicano “todo lo que corre, se arrastra o vuela va a la cazuela”. Los platillos que se pueden degustar en la muestra </a:t>
            </a:r>
            <a:r>
              <a:rPr lang="es-MX" sz="1200"/>
              <a:t>dependen</a:t>
            </a:r>
            <a:r>
              <a:rPr b="0" i="0" lang="es-MX" sz="1200" u="none" cap="none" strike="noStrike">
                <a:solidFill>
                  <a:srgbClr val="000000"/>
                </a:solidFill>
                <a:latin typeface="Arial"/>
                <a:ea typeface="Arial"/>
                <a:cs typeface="Arial"/>
                <a:sym typeface="Arial"/>
              </a:rPr>
              <a:t> de la flora y fauna de la región, algunos de ellos son las flores de gualumbo, mezquite y de palma, el pulque curado o natural, conejo e insectos como </a:t>
            </a:r>
            <a:r>
              <a:rPr lang="es-MX" sz="1200"/>
              <a:t>xamues</a:t>
            </a:r>
            <a:r>
              <a:rPr b="0" i="0" lang="es-MX" sz="1200" u="none" cap="none" strike="noStrike">
                <a:solidFill>
                  <a:srgbClr val="000000"/>
                </a:solidFill>
                <a:latin typeface="Arial"/>
                <a:ea typeface="Arial"/>
                <a:cs typeface="Arial"/>
                <a:sym typeface="Arial"/>
              </a:rPr>
              <a:t>, chicharras y escamoles. Este evento contribuye enormemente a dar a conocer y preservar la indumentaria, la lengua, el empleo de algunos utensilios y la gastronomía tradicional del Valle del Mezquital.   </a:t>
            </a:r>
            <a:endParaRPr/>
          </a:p>
        </p:txBody>
      </p:sp>
      <p:sp>
        <p:nvSpPr>
          <p:cNvPr id="26" name="Google Shape;26;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ICAF-SDA2 </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ACTOS FESTIVOS  </a:t>
            </a:r>
            <a:endParaRPr/>
          </a:p>
        </p:txBody>
      </p:sp>
      <p:pic>
        <p:nvPicPr>
          <p:cNvPr id="27" name="Google Shape;27;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8" name="Google Shape;28;p1"/>
          <p:cNvSpPr/>
          <p:nvPr/>
        </p:nvSpPr>
        <p:spPr>
          <a:xfrm>
            <a:off x="1624292" y="9589"/>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9" name="Google Shape;29;p1"/>
          <p:cNvSpPr/>
          <p:nvPr/>
        </p:nvSpPr>
        <p:spPr>
          <a:xfrm>
            <a:off x="2546111" y="385065"/>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30" name="Google Shape;30;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31" name="Google Shape;31;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02776" y="170976"/>
            <a:ext cx="1187004" cy="395419"/>
          </a:xfrm>
          <a:prstGeom prst="rect">
            <a:avLst/>
          </a:prstGeom>
          <a:noFill/>
          <a:ln>
            <a:noFill/>
          </a:ln>
        </p:spPr>
      </p:pic>
      <p:sp>
        <p:nvSpPr>
          <p:cNvPr id="38" name="Google Shape;38;p2"/>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 name="Google Shape;39;p2"/>
          <p:cNvSpPr/>
          <p:nvPr/>
        </p:nvSpPr>
        <p:spPr>
          <a:xfrm>
            <a:off x="318218" y="1613416"/>
            <a:ext cx="6151167" cy="39703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Este evento es posible debido a la participación de todas las señoras que se animaron a participar en un inicio y que actualmente se sigue fomentando en las cocineras que conservan y recrean este legado heredado de sus madres y abuelas, y dan vida a preparaciones de ingredientes naturales, sin conservantes, con altísimo valor nutricional y parte fundamental del patrimonio territorial elaborados con la flora y fauna existente en la región. Los habitantes locales cocinan con zorrillos, larvas de gusano, ardillas, víboras y lo que sea que tengan a mano, algunos ingredientes son totalmente estacionales como lo son los quelites, flores, insectos y hongos. Entre los ingredientes predilectos de las cocineras tradicionales del Valle del Mezquital se cuentan los escamoles: larvas de la hormiga de la especie Liometopum apiculatum que se caracterizan por su forma perlada y un sabor sutil que revienta en la boca al morderlos. Por la dificultad para obtenerlo su precio que puede llegar a los 6 dólares por un puñado, también se les conoce como el “caviar mexicano”. Los escamoles son muy apreciados por las familias de la región, así como por cocineros y comensales de todo el país. Otra especie que puede causar asombro al más atrevido son los xamues, unos pequeños gusanos negros con motas de color rojo encendido, que pueden servirse en taco o bien martajados en una salsa. La técnica de cocina más utilizada en el Valle del Mezquital es de origen prehispánico: la cocción en hoyo de tierra. Con ella se preparan diversos platillos como el zacahuil un tamal elaborado con maíz que puede llegar a pesar hasta cinco kilogramos; por mencionar algunos platillos de la variedad de recetas que se presentan en la Muestra Gastronómica Otomí.</a:t>
            </a:r>
            <a:endParaRPr/>
          </a:p>
        </p:txBody>
      </p:sp>
      <p:sp>
        <p:nvSpPr>
          <p:cNvPr id="40" name="Google Shape;40;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ICAF-SDA2 </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ACTOS FESTIVOS  </a:t>
            </a:r>
            <a:endParaRPr/>
          </a:p>
        </p:txBody>
      </p:sp>
      <p:pic>
        <p:nvPicPr>
          <p:cNvPr id="41" name="Google Shape;41;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2" name="Google Shape;42;p2"/>
          <p:cNvSpPr/>
          <p:nvPr/>
        </p:nvSpPr>
        <p:spPr>
          <a:xfrm>
            <a:off x="1624292" y="9589"/>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3" name="Google Shape;43;p2"/>
          <p:cNvSpPr/>
          <p:nvPr/>
        </p:nvSpPr>
        <p:spPr>
          <a:xfrm>
            <a:off x="2546111" y="385065"/>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44" name="Google Shape;44;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5" name="Google Shape;45;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