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hEHzwN3KAYz/O3ugdZlOE69yPLa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ICAF-SDA2 </a:t>
            </a:r>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a:t>
            </a:r>
            <a:r>
              <a:rPr lang="es-MX" sz="1000"/>
              <a:t> CULTURAL</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ACTOS FESTIVOS</a:t>
            </a:r>
            <a:endParaRPr/>
          </a:p>
        </p:txBody>
      </p:sp>
      <p:sp>
        <p:nvSpPr>
          <p:cNvPr id="22" name="Google Shape;22;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23" name="Google Shape;23;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4" name="Google Shape;24;p1"/>
          <p:cNvSpPr/>
          <p:nvPr/>
        </p:nvSpPr>
        <p:spPr>
          <a:xfrm>
            <a:off x="422250" y="2262801"/>
            <a:ext cx="48603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Clima:</a:t>
            </a:r>
            <a:endParaRPr/>
          </a:p>
        </p:txBody>
      </p:sp>
      <p:sp>
        <p:nvSpPr>
          <p:cNvPr id="25" name="Google Shape;25;p1"/>
          <p:cNvSpPr/>
          <p:nvPr/>
        </p:nvSpPr>
        <p:spPr>
          <a:xfrm>
            <a:off x="422250" y="1810384"/>
            <a:ext cx="13131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Ubicación y Localización:</a:t>
            </a:r>
            <a:endParaRPr/>
          </a:p>
        </p:txBody>
      </p:sp>
      <p:sp>
        <p:nvSpPr>
          <p:cNvPr id="26" name="Google Shape;26;p1"/>
          <p:cNvSpPr/>
          <p:nvPr/>
        </p:nvSpPr>
        <p:spPr>
          <a:xfrm>
            <a:off x="434872" y="1367638"/>
            <a:ext cx="1225015"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Nombre del Inmaterial:</a:t>
            </a:r>
            <a:endParaRPr/>
          </a:p>
        </p:txBody>
      </p:sp>
      <p:sp>
        <p:nvSpPr>
          <p:cNvPr id="27" name="Google Shape;27;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8" name="Google Shape;28;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9" name="Google Shape;29;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0" name="Google Shape;30;p1"/>
          <p:cNvSpPr/>
          <p:nvPr/>
        </p:nvSpPr>
        <p:spPr>
          <a:xfrm>
            <a:off x="4386925" y="3813894"/>
            <a:ext cx="5501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Lengua:</a:t>
            </a:r>
            <a:endParaRPr/>
          </a:p>
        </p:txBody>
      </p:sp>
      <p:sp>
        <p:nvSpPr>
          <p:cNvPr id="31" name="Google Shape;31;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2" name="Google Shape;32;p1"/>
          <p:cNvSpPr/>
          <p:nvPr/>
        </p:nvSpPr>
        <p:spPr>
          <a:xfrm>
            <a:off x="432504" y="4968429"/>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Justificación:</a:t>
            </a:r>
            <a:endParaRPr/>
          </a:p>
        </p:txBody>
      </p:sp>
      <p:sp>
        <p:nvSpPr>
          <p:cNvPr id="33" name="Google Shape;33;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Subcategoría:</a:t>
            </a:r>
            <a:endParaRPr/>
          </a:p>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MX" sz="800" u="none" cap="none" strike="noStrike">
                <a:solidFill>
                  <a:schemeClr val="dk1"/>
                </a:solidFill>
                <a:latin typeface="Times New Roman"/>
                <a:ea typeface="Times New Roman"/>
                <a:cs typeface="Times New Roman"/>
                <a:sym typeface="Times New Roman"/>
              </a:rPr>
              <a:t>  Actos Festivos</a:t>
            </a:r>
            <a:endParaRPr/>
          </a:p>
        </p:txBody>
      </p:sp>
      <p:sp>
        <p:nvSpPr>
          <p:cNvPr id="34" name="Google Shape;34;p1"/>
          <p:cNvSpPr/>
          <p:nvPr/>
        </p:nvSpPr>
        <p:spPr>
          <a:xfrm>
            <a:off x="1427451" y="1471041"/>
            <a:ext cx="131799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Fiesta Gastronómica Otomí</a:t>
            </a:r>
            <a:endParaRPr/>
          </a:p>
        </p:txBody>
      </p:sp>
      <p:sp>
        <p:nvSpPr>
          <p:cNvPr id="35" name="Google Shape;35;p1"/>
          <p:cNvSpPr/>
          <p:nvPr/>
        </p:nvSpPr>
        <p:spPr>
          <a:xfrm>
            <a:off x="1626786" y="1915735"/>
            <a:ext cx="272931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P</a:t>
            </a:r>
            <a:endParaRPr/>
          </a:p>
        </p:txBody>
      </p:sp>
      <p:sp>
        <p:nvSpPr>
          <p:cNvPr id="36" name="Google Shape;36;p1"/>
          <p:cNvSpPr/>
          <p:nvPr/>
        </p:nvSpPr>
        <p:spPr>
          <a:xfrm>
            <a:off x="4386925" y="4393876"/>
            <a:ext cx="38343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Uso:</a:t>
            </a:r>
            <a:endParaRPr/>
          </a:p>
        </p:txBody>
      </p:sp>
      <p:sp>
        <p:nvSpPr>
          <p:cNvPr id="37" name="Google Shape;37;p1"/>
          <p:cNvSpPr/>
          <p:nvPr/>
        </p:nvSpPr>
        <p:spPr>
          <a:xfrm>
            <a:off x="458278" y="5257520"/>
            <a:ext cx="2966440" cy="132343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La muestra recibió la declaratoria de Patrimonio Cultural Intangible de Hidalgo gracias a su aporte, con sus platillos, para contribuir en la preservación de recetas tradicionales de la gastronomía en la región del Valle del Mezquital. Actualmente la Muestra Gastronómica de Santiago de Anaya, es el festival culinario más importante del país que, por su dimensión, por su significado y por su antigüedad, reúne anualmente a más de 1500 cocineras que concursan, dónde colocan en cada platillo su sazón, ingredientes tradicionales y saberes ancestrales. Se celebra en el mes de Abril en Santiago de Anaya, Hidalgo. </a:t>
            </a:r>
            <a:endParaRPr/>
          </a:p>
        </p:txBody>
      </p:sp>
      <p:sp>
        <p:nvSpPr>
          <p:cNvPr id="38" name="Google Shape;38;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39" name="Google Shape;39;p1"/>
          <p:cNvSpPr/>
          <p:nvPr/>
        </p:nvSpPr>
        <p:spPr>
          <a:xfrm>
            <a:off x="1735559" y="2242219"/>
            <a:ext cx="26205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Coordenadas</a:t>
            </a:r>
            <a:r>
              <a:rPr b="0" i="0" lang="es-MX" sz="800" u="none" cap="none" strike="noStrike">
                <a:solidFill>
                  <a:srgbClr val="000000"/>
                </a:solidFill>
                <a:latin typeface="Arial"/>
                <a:ea typeface="Arial"/>
                <a:cs typeface="Arial"/>
                <a:sym typeface="Arial"/>
              </a:rPr>
              <a:t>: 20°22’44.26"N 98°57’36.27"W</a:t>
            </a:r>
            <a:r>
              <a:rPr b="0" i="0" lang="es-MX" sz="400" u="none" cap="none" strike="noStrike">
                <a:solidFill>
                  <a:srgbClr val="000000"/>
                </a:solidFill>
                <a:latin typeface="Arial"/>
                <a:ea typeface="Arial"/>
                <a:cs typeface="Arial"/>
                <a:sym typeface="Arial"/>
              </a:rPr>
              <a:t> </a:t>
            </a:r>
            <a:endParaRPr b="0" i="0" sz="800" u="none" cap="none" strike="noStrike">
              <a:solidFill>
                <a:srgbClr val="000000"/>
              </a:solidFill>
              <a:latin typeface="Arial"/>
              <a:ea typeface="Arial"/>
              <a:cs typeface="Arial"/>
              <a:sym typeface="Arial"/>
            </a:endParaRPr>
          </a:p>
        </p:txBody>
      </p:sp>
      <p:sp>
        <p:nvSpPr>
          <p:cNvPr id="40" name="Google Shape;40;p1"/>
          <p:cNvSpPr/>
          <p:nvPr/>
        </p:nvSpPr>
        <p:spPr>
          <a:xfrm>
            <a:off x="488027" y="2957788"/>
            <a:ext cx="3898897" cy="169277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Descripción contextual (social, ambiental, cultural):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pueblo otomí vive en zona árida, en </a:t>
            </a:r>
            <a:r>
              <a:rPr lang="es-MX" sz="800">
                <a:latin typeface="Times New Roman"/>
                <a:ea typeface="Times New Roman"/>
                <a:cs typeface="Times New Roman"/>
                <a:sym typeface="Times New Roman"/>
              </a:rPr>
              <a:t>donde</a:t>
            </a:r>
            <a:r>
              <a:rPr b="0" i="0" lang="es-MX" sz="800" u="none" cap="none" strike="noStrike">
                <a:solidFill>
                  <a:srgbClr val="000000"/>
                </a:solidFill>
                <a:latin typeface="Times New Roman"/>
                <a:ea typeface="Times New Roman"/>
                <a:cs typeface="Times New Roman"/>
                <a:sym typeface="Times New Roman"/>
              </a:rPr>
              <a:t> los suelos no son muy productivos pero los otomí supieron aprovechar los pocos recursos, son parte de una cultura </a:t>
            </a:r>
            <a:r>
              <a:rPr lang="es-MX" sz="800">
                <a:latin typeface="Times New Roman"/>
                <a:ea typeface="Times New Roman"/>
                <a:cs typeface="Times New Roman"/>
                <a:sym typeface="Times New Roman"/>
              </a:rPr>
              <a:t>donde</a:t>
            </a:r>
            <a:r>
              <a:rPr b="0" i="0" lang="es-MX" sz="800" u="none" cap="none" strike="noStrike">
                <a:solidFill>
                  <a:srgbClr val="000000"/>
                </a:solidFill>
                <a:latin typeface="Times New Roman"/>
                <a:ea typeface="Times New Roman"/>
                <a:cs typeface="Times New Roman"/>
                <a:sym typeface="Times New Roman"/>
              </a:rPr>
              <a:t> se realizan diversos rituales. Debido a la necesidad de subsistir el pueblo otomí fue forjando su gastronomía y a su vez una </a:t>
            </a:r>
            <a:r>
              <a:rPr lang="es-MX" sz="800">
                <a:latin typeface="Times New Roman"/>
                <a:ea typeface="Times New Roman"/>
                <a:cs typeface="Times New Roman"/>
                <a:sym typeface="Times New Roman"/>
              </a:rPr>
              <a:t>práctica</a:t>
            </a:r>
            <a:r>
              <a:rPr b="0" i="0" lang="es-MX" sz="800" u="none" cap="none" strike="noStrike">
                <a:solidFill>
                  <a:srgbClr val="000000"/>
                </a:solidFill>
                <a:latin typeface="Times New Roman"/>
                <a:ea typeface="Times New Roman"/>
                <a:cs typeface="Times New Roman"/>
                <a:sym typeface="Times New Roman"/>
              </a:rPr>
              <a:t> culinaria dónde las mujeres se reúnen para compartir y organizarse para cocinar. Esta muestra se hizo con el objetivo del aprovechamiento de los recursos naturales que existen en esta zona,  fue gracias a un grupo de personas que convencieron a las señoras para juntarse a hacer este evento, posteriormente se fue </a:t>
            </a:r>
            <a:r>
              <a:rPr lang="es-MX" sz="800">
                <a:latin typeface="Times New Roman"/>
                <a:ea typeface="Times New Roman"/>
                <a:cs typeface="Times New Roman"/>
                <a:sym typeface="Times New Roman"/>
              </a:rPr>
              <a:t>programado</a:t>
            </a:r>
            <a:r>
              <a:rPr b="0" i="0" lang="es-MX" sz="800" u="none" cap="none" strike="noStrike">
                <a:solidFill>
                  <a:srgbClr val="000000"/>
                </a:solidFill>
                <a:latin typeface="Times New Roman"/>
                <a:ea typeface="Times New Roman"/>
                <a:cs typeface="Times New Roman"/>
                <a:sym typeface="Times New Roman"/>
              </a:rPr>
              <a:t> para realizarse cada año y fue poco a poco que la muestra fue dándose a conocer por lo que asistían muchas más personas a vivir esta experiencia y conocimiento de la cultura otomí.</a:t>
            </a:r>
            <a:endParaRPr/>
          </a:p>
          <a:p>
            <a:pPr indent="0" lvl="0" marL="0" marR="0" rtl="0" algn="l">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41" name="Google Shape;41;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2" name="Google Shape;42;p1"/>
          <p:cNvSpPr/>
          <p:nvPr/>
        </p:nvSpPr>
        <p:spPr>
          <a:xfrm>
            <a:off x="3466497" y="4990674"/>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Localización :</a:t>
            </a:r>
            <a:endParaRPr/>
          </a:p>
        </p:txBody>
      </p:sp>
      <p:pic>
        <p:nvPicPr>
          <p:cNvPr id="43" name="Google Shape;43;p1"/>
          <p:cNvPicPr preferRelativeResize="0"/>
          <p:nvPr/>
        </p:nvPicPr>
        <p:blipFill rotWithShape="1">
          <a:blip r:embed="rId4">
            <a:alphaModFix/>
          </a:blip>
          <a:srcRect b="0" l="0" r="0" t="0"/>
          <a:stretch/>
        </p:blipFill>
        <p:spPr>
          <a:xfrm>
            <a:off x="5511631" y="189063"/>
            <a:ext cx="628366" cy="677457"/>
          </a:xfrm>
          <a:prstGeom prst="rect">
            <a:avLst/>
          </a:prstGeom>
          <a:noFill/>
          <a:ln>
            <a:noFill/>
          </a:ln>
        </p:spPr>
      </p:pic>
      <p:sp>
        <p:nvSpPr>
          <p:cNvPr id="44" name="Google Shape;44;p1"/>
          <p:cNvSpPr/>
          <p:nvPr/>
        </p:nvSpPr>
        <p:spPr>
          <a:xfrm>
            <a:off x="1879164" y="210762"/>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5" name="Google Shape;45;p1"/>
          <p:cNvSpPr/>
          <p:nvPr/>
        </p:nvSpPr>
        <p:spPr>
          <a:xfrm>
            <a:off x="2800938" y="581714"/>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46" name="Google Shape;46;p1"/>
          <p:cNvSpPr/>
          <p:nvPr/>
        </p:nvSpPr>
        <p:spPr>
          <a:xfrm>
            <a:off x="5915202" y="834126"/>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47" name="Google Shape;47;p1"/>
          <p:cNvPicPr preferRelativeResize="0"/>
          <p:nvPr/>
        </p:nvPicPr>
        <p:blipFill rotWithShape="1">
          <a:blip r:embed="rId5">
            <a:alphaModFix/>
          </a:blip>
          <a:srcRect b="0" l="0" r="0" t="0"/>
          <a:stretch/>
        </p:blipFill>
        <p:spPr>
          <a:xfrm>
            <a:off x="6139997" y="316196"/>
            <a:ext cx="443978" cy="364201"/>
          </a:xfrm>
          <a:prstGeom prst="rect">
            <a:avLst/>
          </a:prstGeom>
          <a:noFill/>
          <a:ln>
            <a:noFill/>
          </a:ln>
        </p:spPr>
      </p:pic>
      <p:sp>
        <p:nvSpPr>
          <p:cNvPr id="48" name="Google Shape;48;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49" name="Google Shape;49;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pic>
        <p:nvPicPr>
          <p:cNvPr id="50" name="Google Shape;50;p1"/>
          <p:cNvPicPr preferRelativeResize="0"/>
          <p:nvPr/>
        </p:nvPicPr>
        <p:blipFill rotWithShape="1">
          <a:blip r:embed="rId6">
            <a:alphaModFix/>
          </a:blip>
          <a:srcRect b="5526" l="24654" r="38883" t="21062"/>
          <a:stretch/>
        </p:blipFill>
        <p:spPr>
          <a:xfrm>
            <a:off x="3546834" y="5183873"/>
            <a:ext cx="2860329" cy="3239435"/>
          </a:xfrm>
          <a:prstGeom prst="rect">
            <a:avLst/>
          </a:prstGeom>
          <a:noFill/>
          <a:ln>
            <a:noFill/>
          </a:ln>
        </p:spPr>
      </p:pic>
      <p:sp>
        <p:nvSpPr>
          <p:cNvPr id="51" name="Google Shape;51;p1"/>
          <p:cNvSpPr/>
          <p:nvPr/>
        </p:nvSpPr>
        <p:spPr>
          <a:xfrm>
            <a:off x="1626786" y="1915735"/>
            <a:ext cx="1364476"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Santiago de Anaya, Hidalgo.</a:t>
            </a:r>
            <a:endParaRPr/>
          </a:p>
        </p:txBody>
      </p:sp>
      <p:sp>
        <p:nvSpPr>
          <p:cNvPr id="52" name="Google Shape;52;p1"/>
          <p:cNvSpPr/>
          <p:nvPr/>
        </p:nvSpPr>
        <p:spPr>
          <a:xfrm>
            <a:off x="1784052" y="2599898"/>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Temperatura:</a:t>
            </a:r>
            <a:r>
              <a:rPr b="0" i="0" lang="es-MX" sz="800" u="none" cap="none" strike="noStrike">
                <a:solidFill>
                  <a:schemeClr val="dk1"/>
                </a:solidFill>
                <a:latin typeface="Times New Roman"/>
                <a:ea typeface="Times New Roman"/>
                <a:cs typeface="Times New Roman"/>
                <a:sym typeface="Times New Roman"/>
              </a:rPr>
              <a:t> Anual 16°C</a:t>
            </a:r>
            <a:endParaRPr/>
          </a:p>
        </p:txBody>
      </p:sp>
      <p:sp>
        <p:nvSpPr>
          <p:cNvPr id="53" name="Google Shape;53;p1"/>
          <p:cNvSpPr/>
          <p:nvPr/>
        </p:nvSpPr>
        <p:spPr>
          <a:xfrm>
            <a:off x="633044" y="2478245"/>
            <a:ext cx="111601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Templado-Subhúmedo</a:t>
            </a:r>
            <a:endParaRPr/>
          </a:p>
        </p:txBody>
      </p:sp>
      <p:sp>
        <p:nvSpPr>
          <p:cNvPr id="54" name="Google Shape;54;p1"/>
          <p:cNvSpPr/>
          <p:nvPr/>
        </p:nvSpPr>
        <p:spPr>
          <a:xfrm>
            <a:off x="4768962" y="4049497"/>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Otomí</a:t>
            </a:r>
            <a:endParaRPr/>
          </a:p>
        </p:txBody>
      </p:sp>
      <p:sp>
        <p:nvSpPr>
          <p:cNvPr id="55" name="Google Shape;55;p1"/>
          <p:cNvSpPr/>
          <p:nvPr/>
        </p:nvSpPr>
        <p:spPr>
          <a:xfrm>
            <a:off x="4768962" y="4627206"/>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Gastronómico</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